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425" y="192532"/>
            <a:ext cx="355981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0425" y="1243076"/>
            <a:ext cx="4001135" cy="2168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rcid.org/0000-0003-3991-086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ncbi.nlm.nih.gov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8800" y="514350"/>
            <a:ext cx="5213985" cy="104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63238"/>
                </a:solidFill>
                <a:latin typeface="Cambria"/>
                <a:cs typeface="Cambria"/>
              </a:rPr>
              <a:t>Biological</a:t>
            </a:r>
            <a:r>
              <a:rPr sz="2400" b="1" spc="315" dirty="0">
                <a:solidFill>
                  <a:srgbClr val="263238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263238"/>
                </a:solidFill>
                <a:latin typeface="Cambria"/>
                <a:cs typeface="Cambria"/>
              </a:rPr>
              <a:t>Databases</a:t>
            </a:r>
            <a:r>
              <a:rPr sz="2400" b="1" spc="320" dirty="0">
                <a:solidFill>
                  <a:srgbClr val="263238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263238"/>
                </a:solidFill>
                <a:latin typeface="Cambria"/>
                <a:cs typeface="Cambria"/>
              </a:rPr>
              <a:t>and</a:t>
            </a:r>
            <a:r>
              <a:rPr sz="2400" b="1" spc="325" dirty="0">
                <a:solidFill>
                  <a:srgbClr val="263238"/>
                </a:solidFill>
                <a:latin typeface="Cambria"/>
                <a:cs typeface="Cambria"/>
              </a:rPr>
              <a:t> </a:t>
            </a:r>
            <a:r>
              <a:rPr sz="2400" b="1" spc="-10" dirty="0">
                <a:solidFill>
                  <a:srgbClr val="263238"/>
                </a:solidFill>
                <a:latin typeface="Cambria"/>
                <a:cs typeface="Cambria"/>
              </a:rPr>
              <a:t>Resources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230"/>
              </a:spcBef>
            </a:pPr>
            <a:r>
              <a:rPr sz="2400" b="1" dirty="0">
                <a:solidFill>
                  <a:srgbClr val="4285F4"/>
                </a:solidFill>
                <a:latin typeface="Cambria"/>
                <a:cs typeface="Cambria"/>
              </a:rPr>
              <a:t>Practical</a:t>
            </a:r>
            <a:r>
              <a:rPr sz="2400" b="1" spc="434" dirty="0">
                <a:solidFill>
                  <a:srgbClr val="4285F4"/>
                </a:solidFill>
                <a:latin typeface="Cambria"/>
                <a:cs typeface="Cambria"/>
              </a:rPr>
              <a:t> </a:t>
            </a:r>
            <a:r>
              <a:rPr sz="2400" b="1" spc="65" dirty="0">
                <a:solidFill>
                  <a:srgbClr val="4285F4"/>
                </a:solidFill>
                <a:latin typeface="Cambria"/>
                <a:cs typeface="Cambria"/>
              </a:rPr>
              <a:t>Sessions</a:t>
            </a:r>
            <a:endParaRPr sz="2400" dirty="0">
              <a:latin typeface="Cambria"/>
              <a:cs typeface="Cambria"/>
            </a:endParaRPr>
          </a:p>
        </p:txBody>
      </p:sp>
      <p:pic>
        <p:nvPicPr>
          <p:cNvPr id="7" name="Picture 2" descr="DNA | Definition, Discovery, Function, Bases, Facts, &amp; Structure |  Britannica">
            <a:extLst>
              <a:ext uri="{FF2B5EF4-FFF2-40B4-BE49-F238E27FC236}">
                <a16:creationId xmlns:a16="http://schemas.microsoft.com/office/drawing/2014/main" id="{D31A4AB4-E182-FAA0-D774-0A0EA66EB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266" y="2724150"/>
            <a:ext cx="4063334" cy="228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AE8E8E-16CF-C520-BDBB-483C673B74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8" t="62172" r="45526" b="27602"/>
          <a:stretch/>
        </p:blipFill>
        <p:spPr>
          <a:xfrm>
            <a:off x="125894" y="4438563"/>
            <a:ext cx="4135971" cy="4953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370627-8B7B-A7D0-77EF-5FEE40CD0F21}"/>
              </a:ext>
            </a:extLst>
          </p:cNvPr>
          <p:cNvSpPr txBox="1"/>
          <p:nvPr/>
        </p:nvSpPr>
        <p:spPr>
          <a:xfrm>
            <a:off x="76200" y="3240548"/>
            <a:ext cx="42688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kern="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Gildas</a:t>
            </a:r>
            <a:r>
              <a:rPr lang="en-US" sz="1200" b="1" kern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200" b="1" kern="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Hounmanou</a:t>
            </a:r>
            <a:r>
              <a:rPr lang="en-US" sz="1200" b="1" kern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PhD 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kern="0" dirty="0">
                <a:solidFill>
                  <a:srgbClr val="2D4E8A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APTI-Fellow, National Institutes of Health, MD, USA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DK" sz="1200" b="1" kern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Assistant-Professor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GB" sz="1200" kern="0" dirty="0">
                <a:solidFill>
                  <a:srgbClr val="044A9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4" tooltip="https://orcid.org/0000-0003-3991-0864"/>
              </a:rPr>
              <a:t>https://orcid.org/0000-0003-3991-0864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University of Copenhagen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Faculty of Health and Medical Sciences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5" y="511047"/>
            <a:ext cx="628523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0" dirty="0">
                <a:solidFill>
                  <a:srgbClr val="000000"/>
                </a:solidFill>
                <a:latin typeface="Arial MT"/>
                <a:cs typeface="Arial MT"/>
              </a:rPr>
              <a:t>Database</a:t>
            </a:r>
            <a:r>
              <a:rPr sz="2500" b="0" spc="-3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500" b="0" dirty="0">
                <a:solidFill>
                  <a:srgbClr val="000000"/>
                </a:solidFill>
                <a:latin typeface="Arial MT"/>
                <a:cs typeface="Arial MT"/>
              </a:rPr>
              <a:t>Searching</a:t>
            </a:r>
            <a:r>
              <a:rPr sz="2500" b="0" spc="-3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500" b="0" dirty="0">
                <a:solidFill>
                  <a:srgbClr val="000000"/>
                </a:solidFill>
                <a:latin typeface="Arial MT"/>
                <a:cs typeface="Arial MT"/>
              </a:rPr>
              <a:t>Retrieval</a:t>
            </a:r>
            <a:r>
              <a:rPr sz="2500" b="0" spc="-3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500" b="0" dirty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sz="2500" b="0" spc="-3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500" b="0" spc="-10" dirty="0">
                <a:solidFill>
                  <a:srgbClr val="000000"/>
                </a:solidFill>
                <a:latin typeface="Arial MT"/>
                <a:cs typeface="Arial MT"/>
              </a:rPr>
              <a:t>Exporting</a:t>
            </a:r>
            <a:endParaRPr sz="25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425" y="1212596"/>
            <a:ext cx="7620634" cy="126701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69265" indent="-342900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Define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 target</a:t>
            </a:r>
            <a:endParaRPr sz="1800" dirty="0">
              <a:latin typeface="Arial MT"/>
              <a:cs typeface="Arial MT"/>
            </a:endParaRPr>
          </a:p>
          <a:p>
            <a:pPr marL="469265" indent="-34290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Identify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right</a:t>
            </a:r>
            <a:r>
              <a:rPr sz="1800" spc="-2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platform</a:t>
            </a:r>
            <a:endParaRPr sz="1800" dirty="0">
              <a:latin typeface="Arial MT"/>
              <a:cs typeface="Arial MT"/>
            </a:endParaRPr>
          </a:p>
          <a:p>
            <a:pPr marL="469265" indent="-342900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Retrieve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and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store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specific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endParaRPr sz="1800" dirty="0">
              <a:latin typeface="Arial MT"/>
              <a:cs typeface="Arial MT"/>
            </a:endParaRPr>
          </a:p>
          <a:p>
            <a:pPr marL="469265" indent="-342900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Import</a:t>
            </a:r>
            <a:r>
              <a:rPr sz="1800" spc="-4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Data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for</a:t>
            </a:r>
            <a:r>
              <a:rPr sz="1800" spc="-30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95959"/>
                </a:solidFill>
                <a:latin typeface="Arial MT"/>
                <a:cs typeface="Arial MT"/>
              </a:rPr>
              <a:t>downstream</a:t>
            </a:r>
            <a:r>
              <a:rPr sz="1800" spc="-35" dirty="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 MT"/>
                <a:cs typeface="Arial MT"/>
              </a:rPr>
              <a:t>analysis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Search,</a:t>
            </a:r>
            <a:r>
              <a:rPr spc="-10" dirty="0"/>
              <a:t> </a:t>
            </a:r>
            <a:r>
              <a:rPr dirty="0"/>
              <a:t>Export</a:t>
            </a:r>
            <a:r>
              <a:rPr spc="-1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Store</a:t>
            </a:r>
            <a:r>
              <a:rPr spc="-20" dirty="0"/>
              <a:t> </a:t>
            </a:r>
            <a:r>
              <a:rPr spc="-50" dirty="0"/>
              <a:t>a </a:t>
            </a:r>
            <a:r>
              <a:rPr dirty="0"/>
              <a:t>biological</a:t>
            </a:r>
            <a:r>
              <a:rPr spc="-30" dirty="0"/>
              <a:t> </a:t>
            </a:r>
            <a:r>
              <a:rPr dirty="0"/>
              <a:t>sequence</a:t>
            </a:r>
            <a:r>
              <a:rPr spc="-35" dirty="0"/>
              <a:t> </a:t>
            </a:r>
            <a:r>
              <a:rPr dirty="0"/>
              <a:t>data</a:t>
            </a:r>
            <a:r>
              <a:rPr spc="-35" dirty="0"/>
              <a:t> </a:t>
            </a:r>
            <a:r>
              <a:rPr dirty="0"/>
              <a:t>from</a:t>
            </a:r>
            <a:r>
              <a:rPr spc="-30" dirty="0"/>
              <a:t> </a:t>
            </a:r>
            <a:r>
              <a:rPr spc="-10" dirty="0"/>
              <a:t>NCBI.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342900">
              <a:lnSpc>
                <a:spcPct val="100000"/>
              </a:lnSpc>
              <a:spcBef>
                <a:spcPts val="100"/>
              </a:spcBef>
              <a:buChar char="●"/>
              <a:tabLst>
                <a:tab pos="469265" algn="l"/>
              </a:tabLst>
            </a:pPr>
            <a:r>
              <a:rPr dirty="0"/>
              <a:t>Open</a:t>
            </a:r>
            <a:r>
              <a:rPr spc="-15" dirty="0"/>
              <a:t> </a:t>
            </a:r>
            <a:r>
              <a:rPr dirty="0"/>
              <a:t>NCBI</a:t>
            </a:r>
            <a:r>
              <a:rPr spc="-15" dirty="0"/>
              <a:t> </a:t>
            </a:r>
            <a:r>
              <a:rPr spc="-10" dirty="0"/>
              <a:t>Website:</a:t>
            </a: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hlinkClick r:id="rId2"/>
              </a:rPr>
              <a:t>https://www.ncbi.nlm.nih.gov/</a:t>
            </a:r>
          </a:p>
          <a:p>
            <a:pPr marL="12700" marR="5080" indent="456565">
              <a:lnSpc>
                <a:spcPts val="3720"/>
              </a:lnSpc>
              <a:spcBef>
                <a:spcPts val="359"/>
              </a:spcBef>
              <a:buChar char="●"/>
              <a:tabLst>
                <a:tab pos="469265" algn="l"/>
              </a:tabLst>
            </a:pPr>
            <a:r>
              <a:rPr dirty="0"/>
              <a:t>Identify</a:t>
            </a:r>
            <a:r>
              <a:rPr spc="-65" dirty="0"/>
              <a:t> </a:t>
            </a:r>
            <a:r>
              <a:rPr dirty="0"/>
              <a:t>Streptococcus</a:t>
            </a:r>
            <a:r>
              <a:rPr spc="-50" dirty="0"/>
              <a:t> </a:t>
            </a:r>
            <a:r>
              <a:rPr spc="-10" dirty="0"/>
              <a:t>agalactiae </a:t>
            </a:r>
            <a:r>
              <a:rPr dirty="0"/>
              <a:t>DNA</a:t>
            </a:r>
            <a:r>
              <a:rPr spc="-35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dirty="0"/>
              <a:t>16S</a:t>
            </a:r>
            <a:r>
              <a:rPr spc="-30" dirty="0"/>
              <a:t> </a:t>
            </a:r>
            <a:r>
              <a:rPr dirty="0"/>
              <a:t>rRNA,</a:t>
            </a:r>
            <a:r>
              <a:rPr spc="-30" dirty="0"/>
              <a:t> </a:t>
            </a:r>
            <a:r>
              <a:rPr dirty="0"/>
              <a:t>strain</a:t>
            </a:r>
            <a:r>
              <a:rPr spc="-30" dirty="0"/>
              <a:t> </a:t>
            </a:r>
            <a:r>
              <a:rPr dirty="0"/>
              <a:t>ATCC</a:t>
            </a:r>
            <a:r>
              <a:rPr spc="-30" dirty="0"/>
              <a:t> </a:t>
            </a:r>
            <a:r>
              <a:rPr spc="-10" dirty="0"/>
              <a:t>23956</a:t>
            </a:r>
          </a:p>
          <a:p>
            <a:pPr marL="469265" indent="-342900">
              <a:lnSpc>
                <a:spcPct val="100000"/>
              </a:lnSpc>
              <a:spcBef>
                <a:spcPts val="1150"/>
              </a:spcBef>
              <a:buChar char="●"/>
              <a:tabLst>
                <a:tab pos="469265" algn="l"/>
              </a:tabLst>
            </a:pPr>
            <a:r>
              <a:rPr dirty="0"/>
              <a:t>Retrieve</a:t>
            </a:r>
            <a:r>
              <a:rPr spc="-45" dirty="0"/>
              <a:t> </a:t>
            </a:r>
            <a:r>
              <a:rPr dirty="0"/>
              <a:t>(Download)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10" dirty="0"/>
              <a:t>sequence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9640" y="0"/>
            <a:ext cx="4404360" cy="5141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52399"/>
            <a:ext cx="4175760" cy="48402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74335" y="152399"/>
            <a:ext cx="4090416" cy="48402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74274" y="231139"/>
            <a:ext cx="1130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1.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Search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5474" y="331723"/>
            <a:ext cx="1892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2.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Retrieve/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Store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113</Words>
  <Application>Microsoft Macintosh PowerPoint</Application>
  <PresentationFormat>On-screen Show (16:9)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Arial MT</vt:lpstr>
      <vt:lpstr>Cambria</vt:lpstr>
      <vt:lpstr>Verdana</vt:lpstr>
      <vt:lpstr>Office Theme</vt:lpstr>
      <vt:lpstr>PowerPoint Presentation</vt:lpstr>
      <vt:lpstr>Database Searching Retrieval and Exporting</vt:lpstr>
      <vt:lpstr>Search, Export and Store a biological sequence data from NCBI.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Yaovi Mahuton Gildas Hounmanou</cp:lastModifiedBy>
  <cp:revision>4</cp:revision>
  <dcterms:created xsi:type="dcterms:W3CDTF">2025-07-26T15:23:15Z</dcterms:created>
  <dcterms:modified xsi:type="dcterms:W3CDTF">2025-08-04T19:51:03Z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2025-07-26T00:00:00Z</vt:filetime>
  </property>
  <property fmtid="{D5CDD505-2E9C-101B-9397-08002B2CF9AE}" pid="3" name="LastSaved">
    <vt:filetime>2025-07-26T00:00:00Z</vt:filetime>
  </property>
  <property fmtid="{D5CDD505-2E9C-101B-9397-08002B2CF9AE}" pid="4" name="Producer">
    <vt:lpwstr>3-Heights™ PDF Merge Split Shell 6.12.1.11 (http://www.pdf-tools.com)</vt:lpwstr>
  </property>
</Properties>
</file>