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74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300" b="0" i="0">
                <a:solidFill>
                  <a:schemeClr val="bg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7" name="Holder 7"/>
          <p:cNvSpPr>
            <a:spLocks noGrp="1"/>
          </p:cNvSpPr>
          <p:nvPr>
            <p:ph type="sldNum" sz="quarter" idx="7"/>
          </p:nvPr>
        </p:nvSpPr>
        <p:spPr/>
        <p:txBody>
          <a:bodyPr lIns="0" tIns="0" rIns="0" bIns="0"/>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chemeClr val="bg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5" name="Holder 5"/>
          <p:cNvSpPr>
            <a:spLocks noGrp="1"/>
          </p:cNvSpPr>
          <p:nvPr>
            <p:ph type="sldNum" sz="quarter" idx="7"/>
          </p:nvPr>
        </p:nvSpPr>
        <p:spPr/>
        <p:txBody>
          <a:bodyPr lIns="0" tIns="0" rIns="0" bIns="0"/>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4" name="Holder 4"/>
          <p:cNvSpPr>
            <a:spLocks noGrp="1"/>
          </p:cNvSpPr>
          <p:nvPr>
            <p:ph type="sldNum" sz="quarter" idx="7"/>
          </p:nvPr>
        </p:nvSpPr>
        <p:spPr/>
        <p:txBody>
          <a:bodyPr lIns="0" tIns="0" rIns="0" bIns="0"/>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2740" y="88552"/>
            <a:ext cx="11762417" cy="1161970"/>
          </a:xfrm>
          <a:prstGeom prst="rect">
            <a:avLst/>
          </a:prstGeom>
        </p:spPr>
        <p:txBody>
          <a:bodyPr wrap="square" lIns="0" tIns="0" rIns="0" bIns="0">
            <a:spAutoFit/>
          </a:bodyPr>
          <a:lstStyle>
            <a:lvl1pPr>
              <a:defRPr sz="4300" b="0" i="0">
                <a:solidFill>
                  <a:schemeClr val="bg1"/>
                </a:solidFill>
                <a:latin typeface="Calibri Light"/>
                <a:cs typeface="Calibri Light"/>
              </a:defRPr>
            </a:lvl1pPr>
          </a:lstStyle>
          <a:p>
            <a:endParaRPr/>
          </a:p>
        </p:txBody>
      </p:sp>
      <p:sp>
        <p:nvSpPr>
          <p:cNvPr id="3" name="Holder 3"/>
          <p:cNvSpPr>
            <a:spLocks noGrp="1"/>
          </p:cNvSpPr>
          <p:nvPr>
            <p:ph type="body" idx="1"/>
          </p:nvPr>
        </p:nvSpPr>
        <p:spPr>
          <a:xfrm>
            <a:off x="916939" y="1781556"/>
            <a:ext cx="9893935" cy="3649979"/>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8/8/25</a:t>
            </a:fld>
            <a:endParaRPr lang="en-US"/>
          </a:p>
        </p:txBody>
      </p:sp>
      <p:sp>
        <p:nvSpPr>
          <p:cNvPr id="6" name="Holder 6"/>
          <p:cNvSpPr>
            <a:spLocks noGrp="1"/>
          </p:cNvSpPr>
          <p:nvPr>
            <p:ph type="sldNum" sz="quarter" idx="7"/>
          </p:nvPr>
        </p:nvSpPr>
        <p:spPr>
          <a:xfrm>
            <a:off x="11373982" y="6121670"/>
            <a:ext cx="350135" cy="384047"/>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82880">
              <a:lnSpc>
                <a:spcPct val="100000"/>
              </a:lnSpc>
              <a:spcBef>
                <a:spcPts val="1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rcid.org/0000-0003-3991-0864"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5.xml"/><Relationship Id="rId5" Type="http://schemas.openxmlformats.org/officeDocument/2006/relationships/image" Target="../media/image21.jpg"/><Relationship Id="rId4" Type="http://schemas.openxmlformats.org/officeDocument/2006/relationships/hyperlink" Target="https://orcid.org/0000-0003-3991-08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0486"/>
            <a:ext cx="12192000" cy="3255010"/>
          </a:xfrm>
          <a:custGeom>
            <a:avLst/>
            <a:gdLst/>
            <a:ahLst/>
            <a:cxnLst/>
            <a:rect l="l" t="t" r="r" b="b"/>
            <a:pathLst>
              <a:path w="12192000" h="3255010">
                <a:moveTo>
                  <a:pt x="12192000" y="0"/>
                </a:moveTo>
                <a:lnTo>
                  <a:pt x="0" y="0"/>
                </a:lnTo>
                <a:lnTo>
                  <a:pt x="0" y="3254825"/>
                </a:lnTo>
                <a:lnTo>
                  <a:pt x="12192000" y="325482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066926" y="1209547"/>
            <a:ext cx="10057765" cy="2588895"/>
          </a:xfrm>
          <a:prstGeom prst="rect">
            <a:avLst/>
          </a:prstGeom>
        </p:spPr>
        <p:txBody>
          <a:bodyPr vert="horz" wrap="square" lIns="0" tIns="102235" rIns="0" bIns="0" rtlCol="0">
            <a:spAutoFit/>
          </a:bodyPr>
          <a:lstStyle/>
          <a:p>
            <a:pPr marL="12700" marR="5080" indent="-635" algn="ctr">
              <a:lnSpc>
                <a:spcPct val="90200"/>
              </a:lnSpc>
              <a:spcBef>
                <a:spcPts val="805"/>
              </a:spcBef>
              <a:tabLst>
                <a:tab pos="4756785" algn="l"/>
              </a:tabLst>
            </a:pPr>
            <a:r>
              <a:rPr sz="6000" b="1" spc="-10" dirty="0">
                <a:latin typeface="Calibri"/>
                <a:cs typeface="Calibri"/>
              </a:rPr>
              <a:t>Introduction</a:t>
            </a:r>
            <a:r>
              <a:rPr sz="6000" b="1" spc="-150" dirty="0">
                <a:latin typeface="Calibri"/>
                <a:cs typeface="Calibri"/>
              </a:rPr>
              <a:t> </a:t>
            </a:r>
            <a:r>
              <a:rPr sz="6000" b="1" dirty="0">
                <a:latin typeface="Calibri"/>
                <a:cs typeface="Calibri"/>
              </a:rPr>
              <a:t>to</a:t>
            </a:r>
            <a:r>
              <a:rPr sz="6000" b="1" spc="-160" dirty="0">
                <a:latin typeface="Calibri"/>
                <a:cs typeface="Calibri"/>
              </a:rPr>
              <a:t> </a:t>
            </a:r>
            <a:r>
              <a:rPr sz="6000" b="1" spc="-50" dirty="0">
                <a:latin typeface="Calibri"/>
                <a:cs typeface="Calibri"/>
              </a:rPr>
              <a:t>web-</a:t>
            </a:r>
            <a:r>
              <a:rPr sz="6000" b="1" spc="-10" dirty="0">
                <a:latin typeface="Calibri"/>
                <a:cs typeface="Calibri"/>
              </a:rPr>
              <a:t>based bioinformatics</a:t>
            </a:r>
            <a:r>
              <a:rPr sz="6000" b="1" dirty="0">
                <a:latin typeface="Calibri"/>
                <a:cs typeface="Calibri"/>
              </a:rPr>
              <a:t>	tools</a:t>
            </a:r>
            <a:r>
              <a:rPr sz="6000" b="1" spc="-60" dirty="0">
                <a:latin typeface="Calibri"/>
                <a:cs typeface="Calibri"/>
              </a:rPr>
              <a:t> </a:t>
            </a:r>
            <a:r>
              <a:rPr sz="6000" b="1" dirty="0">
                <a:latin typeface="Calibri"/>
                <a:cs typeface="Calibri"/>
              </a:rPr>
              <a:t>-</a:t>
            </a:r>
            <a:r>
              <a:rPr sz="6000" b="1" spc="-50" dirty="0">
                <a:latin typeface="Calibri"/>
                <a:cs typeface="Calibri"/>
              </a:rPr>
              <a:t> </a:t>
            </a:r>
            <a:r>
              <a:rPr sz="6000" b="1" spc="-65" dirty="0">
                <a:latin typeface="Calibri"/>
                <a:cs typeface="Calibri"/>
              </a:rPr>
              <a:t>Resfinder, </a:t>
            </a:r>
            <a:r>
              <a:rPr sz="6000" b="1" dirty="0">
                <a:latin typeface="Calibri"/>
                <a:cs typeface="Calibri"/>
              </a:rPr>
              <a:t>Virulence</a:t>
            </a:r>
            <a:r>
              <a:rPr sz="6000" b="1" spc="-135" dirty="0">
                <a:latin typeface="Calibri"/>
                <a:cs typeface="Calibri"/>
              </a:rPr>
              <a:t> </a:t>
            </a:r>
            <a:r>
              <a:rPr sz="6000" b="1" dirty="0">
                <a:latin typeface="Calibri"/>
                <a:cs typeface="Calibri"/>
              </a:rPr>
              <a:t>Finder</a:t>
            </a:r>
            <a:r>
              <a:rPr sz="6000" b="1" spc="-135" dirty="0">
                <a:latin typeface="Calibri"/>
                <a:cs typeface="Calibri"/>
              </a:rPr>
              <a:t> </a:t>
            </a:r>
            <a:r>
              <a:rPr sz="6000" b="1" dirty="0">
                <a:latin typeface="Calibri"/>
                <a:cs typeface="Calibri"/>
              </a:rPr>
              <a:t>using</a:t>
            </a:r>
            <a:r>
              <a:rPr sz="6000" b="1" spc="-140" dirty="0">
                <a:latin typeface="Calibri"/>
                <a:cs typeface="Calibri"/>
              </a:rPr>
              <a:t> </a:t>
            </a:r>
            <a:r>
              <a:rPr sz="6000" b="1" spc="-25" dirty="0">
                <a:latin typeface="Calibri"/>
                <a:cs typeface="Calibri"/>
              </a:rPr>
              <a:t>CGE</a:t>
            </a:r>
            <a:endParaRPr sz="6000">
              <a:latin typeface="Calibri"/>
              <a:cs typeface="Calibri"/>
            </a:endParaRPr>
          </a:p>
        </p:txBody>
      </p:sp>
      <p:pic>
        <p:nvPicPr>
          <p:cNvPr id="5" name="Picture 4">
            <a:extLst>
              <a:ext uri="{FF2B5EF4-FFF2-40B4-BE49-F238E27FC236}">
                <a16:creationId xmlns:a16="http://schemas.microsoft.com/office/drawing/2014/main" id="{4BED5C89-5935-6629-8659-A34C4A8A82F0}"/>
              </a:ext>
            </a:extLst>
          </p:cNvPr>
          <p:cNvPicPr>
            <a:picLocks noChangeAspect="1"/>
          </p:cNvPicPr>
          <p:nvPr/>
        </p:nvPicPr>
        <p:blipFill rotWithShape="1">
          <a:blip r:embed="rId2">
            <a:extLst>
              <a:ext uri="{28A0092B-C50C-407E-A947-70E740481C1C}">
                <a14:useLocalDpi xmlns:a14="http://schemas.microsoft.com/office/drawing/2010/main" val="0"/>
              </a:ext>
            </a:extLst>
          </a:blip>
          <a:srcRect l="6448" t="62172" r="45526" b="27602"/>
          <a:stretch/>
        </p:blipFill>
        <p:spPr>
          <a:xfrm>
            <a:off x="131229" y="6134013"/>
            <a:ext cx="4135971" cy="495387"/>
          </a:xfrm>
          <a:prstGeom prst="rect">
            <a:avLst/>
          </a:prstGeom>
        </p:spPr>
      </p:pic>
      <p:sp>
        <p:nvSpPr>
          <p:cNvPr id="6" name="TextBox 5">
            <a:extLst>
              <a:ext uri="{FF2B5EF4-FFF2-40B4-BE49-F238E27FC236}">
                <a16:creationId xmlns:a16="http://schemas.microsoft.com/office/drawing/2014/main" id="{34414168-D69E-55E3-D895-CC1CA2FB017A}"/>
              </a:ext>
            </a:extLst>
          </p:cNvPr>
          <p:cNvSpPr txBox="1"/>
          <p:nvPr/>
        </p:nvSpPr>
        <p:spPr>
          <a:xfrm>
            <a:off x="-76200" y="4516314"/>
            <a:ext cx="4268855" cy="1569660"/>
          </a:xfrm>
          <a:prstGeom prst="rect">
            <a:avLst/>
          </a:prstGeom>
          <a:noFill/>
        </p:spPr>
        <p:txBody>
          <a:bodyPr wrap="square">
            <a:spAutoFit/>
          </a:bodyPr>
          <a:lstStyle/>
          <a:p>
            <a:pPr algn="ct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Gildas</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a:t>
            </a: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Hounmanou</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PhD </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2D4E8A"/>
                </a:solidFill>
                <a:effectLst/>
                <a:latin typeface="Verdana" panose="020B0604030504040204" pitchFamily="34" charset="0"/>
                <a:ea typeface="Times New Roman" panose="02020603050405020304" pitchFamily="18" charset="0"/>
                <a:cs typeface="Calibri" panose="020F0502020204030204" pitchFamily="34" charset="0"/>
              </a:rPr>
              <a:t>APTI-Fellow, National Institutes of Health, MD, USA</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DK"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Assistant-Professor</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GB" sz="1200" kern="0" dirty="0">
                <a:solidFill>
                  <a:srgbClr val="044A91"/>
                </a:solidFill>
                <a:effectLst/>
                <a:latin typeface="Verdana" panose="020B0604030504040204" pitchFamily="34" charset="0"/>
                <a:ea typeface="Times New Roman" panose="02020603050405020304" pitchFamily="18" charset="0"/>
                <a:cs typeface="Calibri" panose="020F0502020204030204" pitchFamily="34" charset="0"/>
                <a:hlinkClick r:id="rId3" tooltip="https://orcid.org/0000-0003-3991-0864"/>
              </a:rPr>
              <a:t>https://orcid.org/0000-0003-3991-0864</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b="1"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University of Copenhagen</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Faculty of Health and Medical Sciences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Section for Food Safety and Zoonoses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Department of Veterinary and Animal Sciences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2" descr="DNA | Definition, Discovery, Function, Bases, Facts, &amp; Structure |  Britannica">
            <a:extLst>
              <a:ext uri="{FF2B5EF4-FFF2-40B4-BE49-F238E27FC236}">
                <a16:creationId xmlns:a16="http://schemas.microsoft.com/office/drawing/2014/main" id="{4D208F98-4D80-085C-7D68-BFA0A1820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2466" y="4298963"/>
            <a:ext cx="4063334" cy="228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5513" rIns="0" bIns="0" rtlCol="0">
            <a:spAutoFit/>
          </a:bodyPr>
          <a:lstStyle/>
          <a:p>
            <a:pPr marL="3382645">
              <a:lnSpc>
                <a:spcPct val="100000"/>
              </a:lnSpc>
              <a:spcBef>
                <a:spcPts val="110"/>
              </a:spcBef>
            </a:pPr>
            <a:r>
              <a:rPr dirty="0">
                <a:solidFill>
                  <a:srgbClr val="000000"/>
                </a:solidFill>
              </a:rPr>
              <a:t>Assessing</a:t>
            </a:r>
            <a:r>
              <a:rPr spc="220" dirty="0">
                <a:solidFill>
                  <a:srgbClr val="000000"/>
                </a:solidFill>
              </a:rPr>
              <a:t> </a:t>
            </a:r>
            <a:r>
              <a:rPr dirty="0">
                <a:solidFill>
                  <a:srgbClr val="000000"/>
                </a:solidFill>
              </a:rPr>
              <a:t>your</a:t>
            </a:r>
            <a:r>
              <a:rPr spc="235" dirty="0">
                <a:solidFill>
                  <a:srgbClr val="000000"/>
                </a:solidFill>
              </a:rPr>
              <a:t> </a:t>
            </a:r>
            <a:r>
              <a:rPr spc="-10" dirty="0">
                <a:solidFill>
                  <a:srgbClr val="000000"/>
                </a:solidFill>
              </a:rPr>
              <a:t>results</a:t>
            </a:r>
          </a:p>
        </p:txBody>
      </p:sp>
      <p:pic>
        <p:nvPicPr>
          <p:cNvPr id="3" name="object 3"/>
          <p:cNvPicPr/>
          <p:nvPr/>
        </p:nvPicPr>
        <p:blipFill>
          <a:blip r:embed="rId2" cstate="print"/>
          <a:stretch>
            <a:fillRect/>
          </a:stretch>
        </p:blipFill>
        <p:spPr>
          <a:xfrm>
            <a:off x="362071" y="1063793"/>
            <a:ext cx="11467857" cy="2907761"/>
          </a:xfrm>
          <a:prstGeom prst="rect">
            <a:avLst/>
          </a:prstGeom>
        </p:spPr>
      </p:pic>
      <p:sp>
        <p:nvSpPr>
          <p:cNvPr id="4" name="object 4"/>
          <p:cNvSpPr txBox="1"/>
          <p:nvPr/>
        </p:nvSpPr>
        <p:spPr>
          <a:xfrm>
            <a:off x="9404990" y="2950971"/>
            <a:ext cx="2318385" cy="3018790"/>
          </a:xfrm>
          <a:prstGeom prst="rect">
            <a:avLst/>
          </a:prstGeom>
        </p:spPr>
        <p:txBody>
          <a:bodyPr vert="horz" wrap="square" lIns="0" tIns="11430" rIns="0" bIns="0" rtlCol="0">
            <a:spAutoFit/>
          </a:bodyPr>
          <a:lstStyle/>
          <a:p>
            <a:pPr marL="12700" marR="5080">
              <a:lnSpc>
                <a:spcPct val="100200"/>
              </a:lnSpc>
              <a:spcBef>
                <a:spcPts val="90"/>
              </a:spcBef>
            </a:pPr>
            <a:r>
              <a:rPr sz="2800" spc="-50" dirty="0">
                <a:latin typeface="Arial MT"/>
                <a:cs typeface="Arial MT"/>
              </a:rPr>
              <a:t>You</a:t>
            </a:r>
            <a:r>
              <a:rPr sz="2800" spc="-95" dirty="0">
                <a:latin typeface="Arial MT"/>
                <a:cs typeface="Arial MT"/>
              </a:rPr>
              <a:t> </a:t>
            </a:r>
            <a:r>
              <a:rPr sz="2800" dirty="0">
                <a:latin typeface="Arial MT"/>
                <a:cs typeface="Arial MT"/>
              </a:rPr>
              <a:t>can</a:t>
            </a:r>
            <a:r>
              <a:rPr sz="2800" spc="-95" dirty="0">
                <a:latin typeface="Arial MT"/>
                <a:cs typeface="Arial MT"/>
              </a:rPr>
              <a:t> </a:t>
            </a:r>
            <a:r>
              <a:rPr sz="2800" spc="-20" dirty="0">
                <a:latin typeface="Arial MT"/>
                <a:cs typeface="Arial MT"/>
              </a:rPr>
              <a:t>wait </a:t>
            </a:r>
            <a:r>
              <a:rPr sz="2800" dirty="0">
                <a:latin typeface="Arial MT"/>
                <a:cs typeface="Arial MT"/>
              </a:rPr>
              <a:t>for</a:t>
            </a:r>
            <a:r>
              <a:rPr sz="2800" spc="-55" dirty="0">
                <a:latin typeface="Arial MT"/>
                <a:cs typeface="Arial MT"/>
              </a:rPr>
              <a:t> </a:t>
            </a:r>
            <a:r>
              <a:rPr sz="2800" dirty="0">
                <a:latin typeface="Arial MT"/>
                <a:cs typeface="Arial MT"/>
              </a:rPr>
              <a:t>the</a:t>
            </a:r>
            <a:r>
              <a:rPr sz="2800" spc="-55" dirty="0">
                <a:latin typeface="Arial MT"/>
                <a:cs typeface="Arial MT"/>
              </a:rPr>
              <a:t> </a:t>
            </a:r>
            <a:r>
              <a:rPr sz="2800" dirty="0">
                <a:latin typeface="Arial MT"/>
                <a:cs typeface="Arial MT"/>
              </a:rPr>
              <a:t>page</a:t>
            </a:r>
            <a:r>
              <a:rPr sz="2800" spc="-50" dirty="0">
                <a:latin typeface="Arial MT"/>
                <a:cs typeface="Arial MT"/>
              </a:rPr>
              <a:t> </a:t>
            </a:r>
            <a:r>
              <a:rPr sz="2800" spc="-25" dirty="0">
                <a:latin typeface="Arial MT"/>
                <a:cs typeface="Arial MT"/>
              </a:rPr>
              <a:t>to </a:t>
            </a:r>
            <a:r>
              <a:rPr sz="2800" dirty="0">
                <a:latin typeface="Arial MT"/>
                <a:cs typeface="Arial MT"/>
              </a:rPr>
              <a:t>update</a:t>
            </a:r>
            <a:r>
              <a:rPr sz="2800" spc="-75" dirty="0">
                <a:latin typeface="Arial MT"/>
                <a:cs typeface="Arial MT"/>
              </a:rPr>
              <a:t> </a:t>
            </a:r>
            <a:r>
              <a:rPr sz="2800" spc="-20" dirty="0">
                <a:latin typeface="Arial MT"/>
                <a:cs typeface="Arial MT"/>
              </a:rPr>
              <a:t>after </a:t>
            </a:r>
            <a:r>
              <a:rPr sz="2800" dirty="0">
                <a:latin typeface="Arial MT"/>
                <a:cs typeface="Arial MT"/>
              </a:rPr>
              <a:t>analysis</a:t>
            </a:r>
            <a:r>
              <a:rPr sz="2800" spc="-75" dirty="0">
                <a:latin typeface="Arial MT"/>
                <a:cs typeface="Arial MT"/>
              </a:rPr>
              <a:t> </a:t>
            </a:r>
            <a:r>
              <a:rPr sz="2800" spc="-25" dirty="0">
                <a:latin typeface="Arial MT"/>
                <a:cs typeface="Arial MT"/>
              </a:rPr>
              <a:t>is </a:t>
            </a:r>
            <a:r>
              <a:rPr sz="2800" dirty="0">
                <a:latin typeface="Arial MT"/>
                <a:cs typeface="Arial MT"/>
              </a:rPr>
              <a:t>completed</a:t>
            </a:r>
            <a:r>
              <a:rPr sz="2800" spc="-135" dirty="0">
                <a:latin typeface="Arial MT"/>
                <a:cs typeface="Arial MT"/>
              </a:rPr>
              <a:t> </a:t>
            </a:r>
            <a:r>
              <a:rPr sz="2800" spc="-25" dirty="0">
                <a:latin typeface="Arial MT"/>
                <a:cs typeface="Arial MT"/>
              </a:rPr>
              <a:t>or </a:t>
            </a:r>
            <a:r>
              <a:rPr sz="2800" dirty="0">
                <a:latin typeface="Arial MT"/>
                <a:cs typeface="Arial MT"/>
              </a:rPr>
              <a:t>choose</a:t>
            </a:r>
            <a:r>
              <a:rPr sz="2800" spc="-65" dirty="0">
                <a:latin typeface="Arial MT"/>
                <a:cs typeface="Arial MT"/>
              </a:rPr>
              <a:t> </a:t>
            </a:r>
            <a:r>
              <a:rPr sz="2800" dirty="0">
                <a:latin typeface="Arial MT"/>
                <a:cs typeface="Arial MT"/>
              </a:rPr>
              <a:t>to</a:t>
            </a:r>
            <a:r>
              <a:rPr sz="2800" spc="-60" dirty="0">
                <a:latin typeface="Arial MT"/>
                <a:cs typeface="Arial MT"/>
              </a:rPr>
              <a:t> </a:t>
            </a:r>
            <a:r>
              <a:rPr sz="2800" spc="-25" dirty="0">
                <a:latin typeface="Arial MT"/>
                <a:cs typeface="Arial MT"/>
              </a:rPr>
              <a:t>get </a:t>
            </a:r>
            <a:r>
              <a:rPr sz="2800" dirty="0">
                <a:latin typeface="Arial MT"/>
                <a:cs typeface="Arial MT"/>
              </a:rPr>
              <a:t>notified</a:t>
            </a:r>
            <a:r>
              <a:rPr sz="2800" spc="-85" dirty="0">
                <a:latin typeface="Arial MT"/>
                <a:cs typeface="Arial MT"/>
              </a:rPr>
              <a:t> </a:t>
            </a:r>
            <a:r>
              <a:rPr sz="2800" spc="-25" dirty="0">
                <a:latin typeface="Arial MT"/>
                <a:cs typeface="Arial MT"/>
              </a:rPr>
              <a:t>by</a:t>
            </a:r>
            <a:endParaRPr sz="2800">
              <a:latin typeface="Arial MT"/>
              <a:cs typeface="Arial MT"/>
            </a:endParaRPr>
          </a:p>
        </p:txBody>
      </p:sp>
      <p:sp>
        <p:nvSpPr>
          <p:cNvPr id="5" name="object 5"/>
          <p:cNvSpPr txBox="1"/>
          <p:nvPr/>
        </p:nvSpPr>
        <p:spPr>
          <a:xfrm>
            <a:off x="9404990" y="5934963"/>
            <a:ext cx="877569" cy="452120"/>
          </a:xfrm>
          <a:prstGeom prst="rect">
            <a:avLst/>
          </a:prstGeom>
        </p:spPr>
        <p:txBody>
          <a:bodyPr vert="horz" wrap="square" lIns="0" tIns="12700" rIns="0" bIns="0" rtlCol="0">
            <a:spAutoFit/>
          </a:bodyPr>
          <a:lstStyle/>
          <a:p>
            <a:pPr marL="12700">
              <a:lnSpc>
                <a:spcPct val="100000"/>
              </a:lnSpc>
              <a:spcBef>
                <a:spcPts val="100"/>
              </a:spcBef>
            </a:pPr>
            <a:r>
              <a:rPr sz="2800" spc="-10" dirty="0">
                <a:latin typeface="Arial MT"/>
                <a:cs typeface="Arial MT"/>
              </a:rPr>
              <a:t>email</a:t>
            </a:r>
            <a:endParaRPr sz="2800">
              <a:latin typeface="Arial MT"/>
              <a:cs typeface="Arial MT"/>
            </a:endParaRPr>
          </a:p>
        </p:txBody>
      </p:sp>
      <p:pic>
        <p:nvPicPr>
          <p:cNvPr id="6" name="object 6"/>
          <p:cNvPicPr/>
          <p:nvPr/>
        </p:nvPicPr>
        <p:blipFill>
          <a:blip r:embed="rId3" cstate="print"/>
          <a:stretch>
            <a:fillRect/>
          </a:stretch>
        </p:blipFill>
        <p:spPr>
          <a:xfrm>
            <a:off x="1962940" y="4045051"/>
            <a:ext cx="6552408" cy="2517673"/>
          </a:xfrm>
          <a:prstGeom prst="rect">
            <a:avLst/>
          </a:prstGeom>
        </p:spPr>
      </p:pic>
      <p:sp>
        <p:nvSpPr>
          <p:cNvPr id="7" name="object 7"/>
          <p:cNvSpPr txBox="1"/>
          <p:nvPr/>
        </p:nvSpPr>
        <p:spPr>
          <a:xfrm>
            <a:off x="11266713" y="6143625"/>
            <a:ext cx="522605" cy="419100"/>
          </a:xfrm>
          <a:prstGeom prst="rect">
            <a:avLst/>
          </a:prstGeom>
          <a:solidFill>
            <a:srgbClr val="4472C4"/>
          </a:solidFill>
          <a:ln w="12700">
            <a:solidFill>
              <a:srgbClr val="2F528F"/>
            </a:solidFill>
          </a:ln>
        </p:spPr>
        <p:txBody>
          <a:bodyPr vert="horz" wrap="square" lIns="0" tIns="59055" rIns="0" bIns="0" rtlCol="0">
            <a:spAutoFit/>
          </a:bodyPr>
          <a:lstStyle/>
          <a:p>
            <a:pPr marL="144780">
              <a:lnSpc>
                <a:spcPct val="100000"/>
              </a:lnSpc>
              <a:spcBef>
                <a:spcPts val="465"/>
              </a:spcBef>
            </a:pPr>
            <a:r>
              <a:rPr sz="1800" spc="-25" dirty="0">
                <a:solidFill>
                  <a:srgbClr val="FFFFFF"/>
                </a:solidFill>
                <a:latin typeface="Calibri"/>
                <a:cs typeface="Calibri"/>
              </a:rPr>
              <a:t>10</a:t>
            </a:r>
            <a:endParaRPr sz="1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8170" y="121956"/>
            <a:ext cx="7753530" cy="6614088"/>
          </a:xfrm>
          <a:prstGeom prst="rect">
            <a:avLst/>
          </a:prstGeom>
        </p:spPr>
      </p:pic>
      <p:grpSp>
        <p:nvGrpSpPr>
          <p:cNvPr id="3" name="object 3"/>
          <p:cNvGrpSpPr/>
          <p:nvPr/>
        </p:nvGrpSpPr>
        <p:grpSpPr>
          <a:xfrm>
            <a:off x="11260363" y="6137275"/>
            <a:ext cx="535305" cy="431800"/>
            <a:chOff x="11260363" y="6137275"/>
            <a:chExt cx="535305" cy="431800"/>
          </a:xfrm>
        </p:grpSpPr>
        <p:sp>
          <p:nvSpPr>
            <p:cNvPr id="4" name="object 4"/>
            <p:cNvSpPr/>
            <p:nvPr/>
          </p:nvSpPr>
          <p:spPr>
            <a:xfrm>
              <a:off x="11266713" y="6143625"/>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5" name="object 5"/>
            <p:cNvSpPr/>
            <p:nvPr/>
          </p:nvSpPr>
          <p:spPr>
            <a:xfrm>
              <a:off x="11266713" y="6143625"/>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7538"/>
            <a:ext cx="12192000" cy="6177280"/>
            <a:chOff x="0" y="57538"/>
            <a:chExt cx="12192000" cy="6177280"/>
          </a:xfrm>
        </p:grpSpPr>
        <p:pic>
          <p:nvPicPr>
            <p:cNvPr id="3" name="object 3"/>
            <p:cNvPicPr/>
            <p:nvPr/>
          </p:nvPicPr>
          <p:blipFill>
            <a:blip r:embed="rId2" cstate="print"/>
            <a:stretch>
              <a:fillRect/>
            </a:stretch>
          </p:blipFill>
          <p:spPr>
            <a:xfrm>
              <a:off x="0" y="57538"/>
              <a:ext cx="12192000" cy="6176704"/>
            </a:xfrm>
            <a:prstGeom prst="rect">
              <a:avLst/>
            </a:prstGeom>
          </p:spPr>
        </p:pic>
        <p:sp>
          <p:nvSpPr>
            <p:cNvPr id="4" name="object 4"/>
            <p:cNvSpPr/>
            <p:nvPr/>
          </p:nvSpPr>
          <p:spPr>
            <a:xfrm>
              <a:off x="4484913" y="1709056"/>
              <a:ext cx="45720" cy="45720"/>
            </a:xfrm>
            <a:custGeom>
              <a:avLst/>
              <a:gdLst/>
              <a:ahLst/>
              <a:cxnLst/>
              <a:rect l="l" t="t" r="r" b="b"/>
              <a:pathLst>
                <a:path w="45720" h="45719">
                  <a:moveTo>
                    <a:pt x="0" y="22859"/>
                  </a:moveTo>
                  <a:lnTo>
                    <a:pt x="11429" y="11429"/>
                  </a:lnTo>
                  <a:lnTo>
                    <a:pt x="11429" y="17144"/>
                  </a:lnTo>
                  <a:lnTo>
                    <a:pt x="16012" y="17144"/>
                  </a:lnTo>
                  <a:lnTo>
                    <a:pt x="16012" y="0"/>
                  </a:lnTo>
                  <a:lnTo>
                    <a:pt x="45719" y="0"/>
                  </a:lnTo>
                  <a:lnTo>
                    <a:pt x="45719" y="45719"/>
                  </a:lnTo>
                  <a:lnTo>
                    <a:pt x="16012" y="45719"/>
                  </a:lnTo>
                  <a:lnTo>
                    <a:pt x="16012" y="28574"/>
                  </a:lnTo>
                  <a:lnTo>
                    <a:pt x="11429" y="28574"/>
                  </a:lnTo>
                  <a:lnTo>
                    <a:pt x="11429" y="34289"/>
                  </a:lnTo>
                  <a:lnTo>
                    <a:pt x="0" y="22859"/>
                  </a:lnTo>
                  <a:close/>
                </a:path>
              </a:pathLst>
            </a:custGeom>
            <a:ln w="12700">
              <a:solidFill>
                <a:srgbClr val="2F528F"/>
              </a:solidFill>
            </a:ln>
          </p:spPr>
          <p:txBody>
            <a:bodyPr wrap="square" lIns="0" tIns="0" rIns="0" bIns="0" rtlCol="0"/>
            <a:lstStyle/>
            <a:p>
              <a:endParaRPr/>
            </a:p>
          </p:txBody>
        </p:sp>
        <p:sp>
          <p:nvSpPr>
            <p:cNvPr id="5" name="object 5"/>
            <p:cNvSpPr/>
            <p:nvPr/>
          </p:nvSpPr>
          <p:spPr>
            <a:xfrm>
              <a:off x="3374570" y="1132113"/>
              <a:ext cx="45720" cy="45720"/>
            </a:xfrm>
            <a:custGeom>
              <a:avLst/>
              <a:gdLst/>
              <a:ahLst/>
              <a:cxnLst/>
              <a:rect l="l" t="t" r="r" b="b"/>
              <a:pathLst>
                <a:path w="45720" h="45719">
                  <a:moveTo>
                    <a:pt x="45720" y="0"/>
                  </a:moveTo>
                  <a:lnTo>
                    <a:pt x="0" y="0"/>
                  </a:lnTo>
                  <a:lnTo>
                    <a:pt x="0" y="45720"/>
                  </a:lnTo>
                  <a:lnTo>
                    <a:pt x="45720" y="45720"/>
                  </a:lnTo>
                  <a:lnTo>
                    <a:pt x="45720" y="0"/>
                  </a:lnTo>
                  <a:close/>
                </a:path>
              </a:pathLst>
            </a:custGeom>
            <a:solidFill>
              <a:srgbClr val="4472C4"/>
            </a:solidFill>
          </p:spPr>
          <p:txBody>
            <a:bodyPr wrap="square" lIns="0" tIns="0" rIns="0" bIns="0" rtlCol="0"/>
            <a:lstStyle/>
            <a:p>
              <a:endParaRPr/>
            </a:p>
          </p:txBody>
        </p:sp>
        <p:sp>
          <p:nvSpPr>
            <p:cNvPr id="6" name="object 6"/>
            <p:cNvSpPr/>
            <p:nvPr/>
          </p:nvSpPr>
          <p:spPr>
            <a:xfrm>
              <a:off x="3374570" y="1132113"/>
              <a:ext cx="45720" cy="45720"/>
            </a:xfrm>
            <a:custGeom>
              <a:avLst/>
              <a:gdLst/>
              <a:ahLst/>
              <a:cxnLst/>
              <a:rect l="l" t="t" r="r" b="b"/>
              <a:pathLst>
                <a:path w="45720" h="45719">
                  <a:moveTo>
                    <a:pt x="0" y="0"/>
                  </a:moveTo>
                  <a:lnTo>
                    <a:pt x="45719" y="0"/>
                  </a:lnTo>
                  <a:lnTo>
                    <a:pt x="45719" y="45719"/>
                  </a:lnTo>
                  <a:lnTo>
                    <a:pt x="0" y="45719"/>
                  </a:lnTo>
                  <a:lnTo>
                    <a:pt x="0" y="0"/>
                  </a:lnTo>
                  <a:close/>
                </a:path>
              </a:pathLst>
            </a:custGeom>
            <a:ln w="12700">
              <a:solidFill>
                <a:srgbClr val="2F528F"/>
              </a:solidFill>
            </a:ln>
          </p:spPr>
          <p:txBody>
            <a:bodyPr wrap="square" lIns="0" tIns="0" rIns="0" bIns="0" rtlCol="0"/>
            <a:lstStyle/>
            <a:p>
              <a:endParaRPr/>
            </a:p>
          </p:txBody>
        </p:sp>
        <p:sp>
          <p:nvSpPr>
            <p:cNvPr id="7" name="object 7"/>
            <p:cNvSpPr/>
            <p:nvPr/>
          </p:nvSpPr>
          <p:spPr>
            <a:xfrm>
              <a:off x="4085405" y="1709056"/>
              <a:ext cx="5549900" cy="1200785"/>
            </a:xfrm>
            <a:custGeom>
              <a:avLst/>
              <a:gdLst/>
              <a:ahLst/>
              <a:cxnLst/>
              <a:rect l="l" t="t" r="r" b="b"/>
              <a:pathLst>
                <a:path w="5549900" h="1200785">
                  <a:moveTo>
                    <a:pt x="5549539" y="0"/>
                  </a:moveTo>
                  <a:lnTo>
                    <a:pt x="0" y="0"/>
                  </a:lnTo>
                  <a:lnTo>
                    <a:pt x="0" y="1200329"/>
                  </a:lnTo>
                  <a:lnTo>
                    <a:pt x="5549539" y="1200329"/>
                  </a:lnTo>
                  <a:lnTo>
                    <a:pt x="5549539" y="0"/>
                  </a:lnTo>
                  <a:close/>
                </a:path>
              </a:pathLst>
            </a:custGeom>
            <a:solidFill>
              <a:srgbClr val="B4C7E7"/>
            </a:solidFill>
          </p:spPr>
          <p:txBody>
            <a:bodyPr wrap="square" lIns="0" tIns="0" rIns="0" bIns="0" rtlCol="0"/>
            <a:lstStyle/>
            <a:p>
              <a:endParaRPr/>
            </a:p>
          </p:txBody>
        </p:sp>
      </p:grpSp>
      <p:sp>
        <p:nvSpPr>
          <p:cNvPr id="8" name="object 8"/>
          <p:cNvSpPr txBox="1">
            <a:spLocks noGrp="1"/>
          </p:cNvSpPr>
          <p:nvPr>
            <p:ph type="title"/>
          </p:nvPr>
        </p:nvSpPr>
        <p:spPr>
          <a:xfrm>
            <a:off x="4085405" y="1709056"/>
            <a:ext cx="5549900" cy="1200785"/>
          </a:xfrm>
          <a:prstGeom prst="rect">
            <a:avLst/>
          </a:prstGeom>
        </p:spPr>
        <p:txBody>
          <a:bodyPr vert="horz" wrap="square" lIns="0" tIns="34290" rIns="0" bIns="0" rtlCol="0">
            <a:spAutoFit/>
          </a:bodyPr>
          <a:lstStyle/>
          <a:p>
            <a:pPr marL="90805" marR="133985">
              <a:lnSpc>
                <a:spcPct val="100000"/>
              </a:lnSpc>
              <a:spcBef>
                <a:spcPts val="270"/>
              </a:spcBef>
            </a:pPr>
            <a:r>
              <a:rPr sz="1800" b="1" dirty="0">
                <a:solidFill>
                  <a:srgbClr val="000000"/>
                </a:solidFill>
                <a:latin typeface="Calibri"/>
                <a:cs typeface="Calibri"/>
              </a:rPr>
              <a:t>Alignment</a:t>
            </a:r>
            <a:r>
              <a:rPr sz="1800" b="1" spc="-40" dirty="0">
                <a:solidFill>
                  <a:srgbClr val="000000"/>
                </a:solidFill>
                <a:latin typeface="Calibri"/>
                <a:cs typeface="Calibri"/>
              </a:rPr>
              <a:t> </a:t>
            </a:r>
            <a:r>
              <a:rPr sz="1800" b="1" dirty="0">
                <a:solidFill>
                  <a:srgbClr val="000000"/>
                </a:solidFill>
                <a:latin typeface="Calibri"/>
                <a:cs typeface="Calibri"/>
              </a:rPr>
              <a:t>length</a:t>
            </a:r>
            <a:r>
              <a:rPr sz="1800" b="1" spc="-40" dirty="0">
                <a:solidFill>
                  <a:srgbClr val="000000"/>
                </a:solidFill>
                <a:latin typeface="Calibri"/>
                <a:cs typeface="Calibri"/>
              </a:rPr>
              <a:t> </a:t>
            </a:r>
            <a:r>
              <a:rPr sz="1800" dirty="0">
                <a:solidFill>
                  <a:srgbClr val="000000"/>
                </a:solidFill>
                <a:latin typeface="Calibri"/>
                <a:cs typeface="Calibri"/>
              </a:rPr>
              <a:t>is</a:t>
            </a:r>
            <a:r>
              <a:rPr sz="1800" spc="-45" dirty="0">
                <a:solidFill>
                  <a:srgbClr val="000000"/>
                </a:solidFill>
                <a:latin typeface="Calibri"/>
                <a:cs typeface="Calibri"/>
              </a:rPr>
              <a:t> </a:t>
            </a:r>
            <a:r>
              <a:rPr sz="1800" dirty="0">
                <a:solidFill>
                  <a:srgbClr val="000000"/>
                </a:solidFill>
                <a:latin typeface="Calibri"/>
                <a:cs typeface="Calibri"/>
              </a:rPr>
              <a:t>the</a:t>
            </a:r>
            <a:r>
              <a:rPr sz="1800" spc="-35" dirty="0">
                <a:solidFill>
                  <a:srgbClr val="000000"/>
                </a:solidFill>
                <a:latin typeface="Calibri"/>
                <a:cs typeface="Calibri"/>
              </a:rPr>
              <a:t> </a:t>
            </a:r>
            <a:r>
              <a:rPr sz="1800" dirty="0">
                <a:solidFill>
                  <a:srgbClr val="000000"/>
                </a:solidFill>
                <a:latin typeface="Calibri"/>
                <a:cs typeface="Calibri"/>
              </a:rPr>
              <a:t>length</a:t>
            </a:r>
            <a:r>
              <a:rPr sz="1800" spc="-30" dirty="0">
                <a:solidFill>
                  <a:srgbClr val="000000"/>
                </a:solidFill>
                <a:latin typeface="Calibri"/>
                <a:cs typeface="Calibri"/>
              </a:rPr>
              <a:t> </a:t>
            </a:r>
            <a:r>
              <a:rPr sz="1800" dirty="0">
                <a:solidFill>
                  <a:srgbClr val="000000"/>
                </a:solidFill>
                <a:latin typeface="Calibri"/>
                <a:cs typeface="Calibri"/>
              </a:rPr>
              <a:t>between</a:t>
            </a:r>
            <a:r>
              <a:rPr sz="1800" spc="-35" dirty="0">
                <a:solidFill>
                  <a:srgbClr val="000000"/>
                </a:solidFill>
                <a:latin typeface="Calibri"/>
                <a:cs typeface="Calibri"/>
              </a:rPr>
              <a:t> </a:t>
            </a:r>
            <a:r>
              <a:rPr sz="1800" dirty="0">
                <a:solidFill>
                  <a:srgbClr val="000000"/>
                </a:solidFill>
                <a:latin typeface="Calibri"/>
                <a:cs typeface="Calibri"/>
              </a:rPr>
              <a:t>the</a:t>
            </a:r>
            <a:r>
              <a:rPr sz="1800" spc="-35" dirty="0">
                <a:solidFill>
                  <a:srgbClr val="000000"/>
                </a:solidFill>
                <a:latin typeface="Calibri"/>
                <a:cs typeface="Calibri"/>
              </a:rPr>
              <a:t> </a:t>
            </a:r>
            <a:r>
              <a:rPr sz="1800" spc="-20" dirty="0">
                <a:solidFill>
                  <a:srgbClr val="000000"/>
                </a:solidFill>
                <a:latin typeface="Calibri"/>
                <a:cs typeface="Calibri"/>
              </a:rPr>
              <a:t>best </a:t>
            </a:r>
            <a:r>
              <a:rPr sz="1800" dirty="0">
                <a:solidFill>
                  <a:srgbClr val="000000"/>
                </a:solidFill>
                <a:latin typeface="Calibri"/>
                <a:cs typeface="Calibri"/>
              </a:rPr>
              <a:t>matching</a:t>
            </a:r>
            <a:r>
              <a:rPr sz="1800" spc="-45" dirty="0">
                <a:solidFill>
                  <a:srgbClr val="000000"/>
                </a:solidFill>
                <a:latin typeface="Calibri"/>
                <a:cs typeface="Calibri"/>
              </a:rPr>
              <a:t> </a:t>
            </a:r>
            <a:r>
              <a:rPr sz="1800" spc="-10" dirty="0">
                <a:solidFill>
                  <a:srgbClr val="000000"/>
                </a:solidFill>
                <a:latin typeface="Calibri"/>
                <a:cs typeface="Calibri"/>
              </a:rPr>
              <a:t>resistance</a:t>
            </a:r>
            <a:r>
              <a:rPr sz="1800" spc="-35" dirty="0">
                <a:solidFill>
                  <a:srgbClr val="000000"/>
                </a:solidFill>
                <a:latin typeface="Calibri"/>
                <a:cs typeface="Calibri"/>
              </a:rPr>
              <a:t> </a:t>
            </a:r>
            <a:r>
              <a:rPr sz="1800" dirty="0">
                <a:solidFill>
                  <a:srgbClr val="000000"/>
                </a:solidFill>
                <a:latin typeface="Calibri"/>
                <a:cs typeface="Calibri"/>
              </a:rPr>
              <a:t>gene</a:t>
            </a:r>
            <a:r>
              <a:rPr sz="1800" spc="-35" dirty="0">
                <a:solidFill>
                  <a:srgbClr val="000000"/>
                </a:solidFill>
                <a:latin typeface="Calibri"/>
                <a:cs typeface="Calibri"/>
              </a:rPr>
              <a:t> </a:t>
            </a:r>
            <a:r>
              <a:rPr sz="1800" dirty="0">
                <a:solidFill>
                  <a:srgbClr val="000000"/>
                </a:solidFill>
                <a:latin typeface="Calibri"/>
                <a:cs typeface="Calibri"/>
              </a:rPr>
              <a:t>and</a:t>
            </a:r>
            <a:r>
              <a:rPr sz="1800" spc="-40" dirty="0">
                <a:solidFill>
                  <a:srgbClr val="000000"/>
                </a:solidFill>
                <a:latin typeface="Calibri"/>
                <a:cs typeface="Calibri"/>
              </a:rPr>
              <a:t> </a:t>
            </a:r>
            <a:r>
              <a:rPr sz="1800" spc="-10" dirty="0">
                <a:solidFill>
                  <a:srgbClr val="000000"/>
                </a:solidFill>
                <a:latin typeface="Calibri"/>
                <a:cs typeface="Calibri"/>
              </a:rPr>
              <a:t>corresponding</a:t>
            </a:r>
            <a:r>
              <a:rPr sz="1800" spc="-40" dirty="0">
                <a:solidFill>
                  <a:srgbClr val="000000"/>
                </a:solidFill>
                <a:latin typeface="Calibri"/>
                <a:cs typeface="Calibri"/>
              </a:rPr>
              <a:t> </a:t>
            </a:r>
            <a:r>
              <a:rPr sz="1800" dirty="0">
                <a:solidFill>
                  <a:srgbClr val="000000"/>
                </a:solidFill>
                <a:latin typeface="Calibri"/>
                <a:cs typeface="Calibri"/>
              </a:rPr>
              <a:t>sequence</a:t>
            </a:r>
            <a:r>
              <a:rPr sz="1800" spc="-35" dirty="0">
                <a:solidFill>
                  <a:srgbClr val="000000"/>
                </a:solidFill>
                <a:latin typeface="Calibri"/>
                <a:cs typeface="Calibri"/>
              </a:rPr>
              <a:t> </a:t>
            </a:r>
            <a:r>
              <a:rPr sz="1800" spc="-25" dirty="0">
                <a:solidFill>
                  <a:srgbClr val="000000"/>
                </a:solidFill>
                <a:latin typeface="Calibri"/>
                <a:cs typeface="Calibri"/>
              </a:rPr>
              <a:t>in </a:t>
            </a:r>
            <a:r>
              <a:rPr sz="1800" dirty="0">
                <a:solidFill>
                  <a:srgbClr val="000000"/>
                </a:solidFill>
                <a:latin typeface="Calibri"/>
                <a:cs typeface="Calibri"/>
              </a:rPr>
              <a:t>the</a:t>
            </a:r>
            <a:r>
              <a:rPr sz="1800" spc="-20" dirty="0">
                <a:solidFill>
                  <a:srgbClr val="000000"/>
                </a:solidFill>
                <a:latin typeface="Calibri"/>
                <a:cs typeface="Calibri"/>
              </a:rPr>
              <a:t> </a:t>
            </a:r>
            <a:r>
              <a:rPr sz="1800" dirty="0">
                <a:solidFill>
                  <a:srgbClr val="000000"/>
                </a:solidFill>
                <a:latin typeface="Calibri"/>
                <a:cs typeface="Calibri"/>
              </a:rPr>
              <a:t>genome</a:t>
            </a:r>
            <a:r>
              <a:rPr sz="1800" spc="-20" dirty="0">
                <a:solidFill>
                  <a:srgbClr val="000000"/>
                </a:solidFill>
                <a:latin typeface="Calibri"/>
                <a:cs typeface="Calibri"/>
              </a:rPr>
              <a:t> </a:t>
            </a:r>
            <a:r>
              <a:rPr sz="1800" dirty="0">
                <a:solidFill>
                  <a:srgbClr val="000000"/>
                </a:solidFill>
                <a:latin typeface="Calibri"/>
                <a:cs typeface="Calibri"/>
              </a:rPr>
              <a:t>while</a:t>
            </a:r>
            <a:r>
              <a:rPr sz="1800" spc="-30" dirty="0">
                <a:solidFill>
                  <a:srgbClr val="000000"/>
                </a:solidFill>
                <a:latin typeface="Calibri"/>
                <a:cs typeface="Calibri"/>
              </a:rPr>
              <a:t> </a:t>
            </a:r>
            <a:r>
              <a:rPr sz="1800" b="1" dirty="0">
                <a:solidFill>
                  <a:srgbClr val="000000"/>
                </a:solidFill>
                <a:latin typeface="Calibri"/>
                <a:cs typeface="Calibri"/>
              </a:rPr>
              <a:t>Gene</a:t>
            </a:r>
            <a:r>
              <a:rPr sz="1800" b="1" spc="-35" dirty="0">
                <a:solidFill>
                  <a:srgbClr val="000000"/>
                </a:solidFill>
                <a:latin typeface="Calibri"/>
                <a:cs typeface="Calibri"/>
              </a:rPr>
              <a:t> </a:t>
            </a:r>
            <a:r>
              <a:rPr sz="1800" b="1" dirty="0">
                <a:solidFill>
                  <a:srgbClr val="000000"/>
                </a:solidFill>
                <a:latin typeface="Calibri"/>
                <a:cs typeface="Calibri"/>
              </a:rPr>
              <a:t>length</a:t>
            </a:r>
            <a:r>
              <a:rPr sz="1800" b="1" spc="-30" dirty="0">
                <a:solidFill>
                  <a:srgbClr val="000000"/>
                </a:solidFill>
                <a:latin typeface="Calibri"/>
                <a:cs typeface="Calibri"/>
              </a:rPr>
              <a:t> </a:t>
            </a:r>
            <a:r>
              <a:rPr sz="1800" dirty="0">
                <a:solidFill>
                  <a:srgbClr val="000000"/>
                </a:solidFill>
                <a:latin typeface="Calibri"/>
                <a:cs typeface="Calibri"/>
              </a:rPr>
              <a:t>is</a:t>
            </a:r>
            <a:r>
              <a:rPr sz="1800" spc="-30" dirty="0">
                <a:solidFill>
                  <a:srgbClr val="000000"/>
                </a:solidFill>
                <a:latin typeface="Calibri"/>
                <a:cs typeface="Calibri"/>
              </a:rPr>
              <a:t> </a:t>
            </a:r>
            <a:r>
              <a:rPr sz="1800" dirty="0">
                <a:solidFill>
                  <a:srgbClr val="000000"/>
                </a:solidFill>
                <a:latin typeface="Calibri"/>
                <a:cs typeface="Calibri"/>
              </a:rPr>
              <a:t>the</a:t>
            </a:r>
            <a:r>
              <a:rPr sz="1800" spc="-20" dirty="0">
                <a:solidFill>
                  <a:srgbClr val="000000"/>
                </a:solidFill>
                <a:latin typeface="Calibri"/>
                <a:cs typeface="Calibri"/>
              </a:rPr>
              <a:t> </a:t>
            </a:r>
            <a:r>
              <a:rPr sz="1800" dirty="0">
                <a:solidFill>
                  <a:srgbClr val="000000"/>
                </a:solidFill>
                <a:latin typeface="Calibri"/>
                <a:cs typeface="Calibri"/>
              </a:rPr>
              <a:t>length</a:t>
            </a:r>
            <a:r>
              <a:rPr sz="1800" spc="-20" dirty="0">
                <a:solidFill>
                  <a:srgbClr val="000000"/>
                </a:solidFill>
                <a:latin typeface="Calibri"/>
                <a:cs typeface="Calibri"/>
              </a:rPr>
              <a:t> </a:t>
            </a:r>
            <a:r>
              <a:rPr sz="1800" dirty="0">
                <a:solidFill>
                  <a:srgbClr val="000000"/>
                </a:solidFill>
                <a:latin typeface="Calibri"/>
                <a:cs typeface="Calibri"/>
              </a:rPr>
              <a:t>of</a:t>
            </a:r>
            <a:r>
              <a:rPr sz="1800" spc="-25" dirty="0">
                <a:solidFill>
                  <a:srgbClr val="000000"/>
                </a:solidFill>
                <a:latin typeface="Calibri"/>
                <a:cs typeface="Calibri"/>
              </a:rPr>
              <a:t> </a:t>
            </a:r>
            <a:r>
              <a:rPr sz="1800" dirty="0">
                <a:solidFill>
                  <a:srgbClr val="000000"/>
                </a:solidFill>
                <a:latin typeface="Calibri"/>
                <a:cs typeface="Calibri"/>
              </a:rPr>
              <a:t>the</a:t>
            </a:r>
            <a:r>
              <a:rPr sz="1800" spc="-20" dirty="0">
                <a:solidFill>
                  <a:srgbClr val="000000"/>
                </a:solidFill>
                <a:latin typeface="Calibri"/>
                <a:cs typeface="Calibri"/>
              </a:rPr>
              <a:t> best </a:t>
            </a:r>
            <a:r>
              <a:rPr sz="1800" dirty="0">
                <a:solidFill>
                  <a:srgbClr val="000000"/>
                </a:solidFill>
                <a:latin typeface="Calibri"/>
                <a:cs typeface="Calibri"/>
              </a:rPr>
              <a:t>matching</a:t>
            </a:r>
            <a:r>
              <a:rPr sz="1800" spc="-40" dirty="0">
                <a:solidFill>
                  <a:srgbClr val="000000"/>
                </a:solidFill>
                <a:latin typeface="Calibri"/>
                <a:cs typeface="Calibri"/>
              </a:rPr>
              <a:t> </a:t>
            </a:r>
            <a:r>
              <a:rPr sz="1800" spc="-10" dirty="0">
                <a:solidFill>
                  <a:srgbClr val="000000"/>
                </a:solidFill>
                <a:latin typeface="Calibri"/>
                <a:cs typeface="Calibri"/>
              </a:rPr>
              <a:t>resistance</a:t>
            </a:r>
            <a:r>
              <a:rPr sz="1800" spc="-30" dirty="0">
                <a:solidFill>
                  <a:srgbClr val="000000"/>
                </a:solidFill>
                <a:latin typeface="Calibri"/>
                <a:cs typeface="Calibri"/>
              </a:rPr>
              <a:t> </a:t>
            </a:r>
            <a:r>
              <a:rPr sz="1800" dirty="0">
                <a:solidFill>
                  <a:srgbClr val="000000"/>
                </a:solidFill>
                <a:latin typeface="Calibri"/>
                <a:cs typeface="Calibri"/>
              </a:rPr>
              <a:t>gene</a:t>
            </a:r>
            <a:r>
              <a:rPr sz="1800" spc="-30" dirty="0">
                <a:solidFill>
                  <a:srgbClr val="000000"/>
                </a:solidFill>
                <a:latin typeface="Calibri"/>
                <a:cs typeface="Calibri"/>
              </a:rPr>
              <a:t> </a:t>
            </a:r>
            <a:r>
              <a:rPr sz="1800" dirty="0">
                <a:solidFill>
                  <a:srgbClr val="000000"/>
                </a:solidFill>
                <a:latin typeface="Calibri"/>
                <a:cs typeface="Calibri"/>
              </a:rPr>
              <a:t>in</a:t>
            </a:r>
            <a:r>
              <a:rPr sz="1800" spc="-35" dirty="0">
                <a:solidFill>
                  <a:srgbClr val="000000"/>
                </a:solidFill>
                <a:latin typeface="Calibri"/>
                <a:cs typeface="Calibri"/>
              </a:rPr>
              <a:t> </a:t>
            </a:r>
            <a:r>
              <a:rPr sz="1800" dirty="0">
                <a:solidFill>
                  <a:srgbClr val="000000"/>
                </a:solidFill>
                <a:latin typeface="Calibri"/>
                <a:cs typeface="Calibri"/>
              </a:rPr>
              <a:t>the</a:t>
            </a:r>
            <a:r>
              <a:rPr sz="1800" spc="-30" dirty="0">
                <a:solidFill>
                  <a:srgbClr val="000000"/>
                </a:solidFill>
                <a:latin typeface="Calibri"/>
                <a:cs typeface="Calibri"/>
              </a:rPr>
              <a:t> </a:t>
            </a:r>
            <a:r>
              <a:rPr sz="1800" spc="-10" dirty="0">
                <a:solidFill>
                  <a:srgbClr val="000000"/>
                </a:solidFill>
                <a:latin typeface="Calibri"/>
                <a:cs typeface="Calibri"/>
              </a:rPr>
              <a:t>database</a:t>
            </a:r>
            <a:endParaRPr sz="1800">
              <a:latin typeface="Calibri"/>
              <a:cs typeface="Calibri"/>
            </a:endParaRPr>
          </a:p>
        </p:txBody>
      </p:sp>
      <p:sp>
        <p:nvSpPr>
          <p:cNvPr id="9" name="object 9"/>
          <p:cNvSpPr/>
          <p:nvPr/>
        </p:nvSpPr>
        <p:spPr>
          <a:xfrm>
            <a:off x="3186875" y="1153205"/>
            <a:ext cx="862965" cy="1285240"/>
          </a:xfrm>
          <a:custGeom>
            <a:avLst/>
            <a:gdLst/>
            <a:ahLst/>
            <a:cxnLst/>
            <a:rect l="l" t="t" r="r" b="b"/>
            <a:pathLst>
              <a:path w="862964" h="1285239">
                <a:moveTo>
                  <a:pt x="817555" y="1223659"/>
                </a:moveTo>
                <a:lnTo>
                  <a:pt x="788541" y="1243100"/>
                </a:lnTo>
                <a:lnTo>
                  <a:pt x="862610" y="1285194"/>
                </a:lnTo>
                <a:lnTo>
                  <a:pt x="856115" y="1234211"/>
                </a:lnTo>
                <a:lnTo>
                  <a:pt x="824626" y="1234211"/>
                </a:lnTo>
                <a:lnTo>
                  <a:pt x="817555" y="1223659"/>
                </a:lnTo>
                <a:close/>
              </a:path>
              <a:path w="862964" h="1285239">
                <a:moveTo>
                  <a:pt x="822830" y="1220124"/>
                </a:moveTo>
                <a:lnTo>
                  <a:pt x="817555" y="1223659"/>
                </a:lnTo>
                <a:lnTo>
                  <a:pt x="824626" y="1234211"/>
                </a:lnTo>
                <a:lnTo>
                  <a:pt x="829901" y="1230676"/>
                </a:lnTo>
                <a:lnTo>
                  <a:pt x="822830" y="1220124"/>
                </a:lnTo>
                <a:close/>
              </a:path>
              <a:path w="862964" h="1285239">
                <a:moveTo>
                  <a:pt x="851844" y="1200683"/>
                </a:moveTo>
                <a:lnTo>
                  <a:pt x="822830" y="1220124"/>
                </a:lnTo>
                <a:lnTo>
                  <a:pt x="829901" y="1230676"/>
                </a:lnTo>
                <a:lnTo>
                  <a:pt x="824626" y="1234211"/>
                </a:lnTo>
                <a:lnTo>
                  <a:pt x="856115" y="1234211"/>
                </a:lnTo>
                <a:lnTo>
                  <a:pt x="851844" y="1200683"/>
                </a:lnTo>
                <a:close/>
              </a:path>
              <a:path w="862964" h="1285239">
                <a:moveTo>
                  <a:pt x="5275" y="0"/>
                </a:moveTo>
                <a:lnTo>
                  <a:pt x="0" y="3534"/>
                </a:lnTo>
                <a:lnTo>
                  <a:pt x="817555" y="1223659"/>
                </a:lnTo>
                <a:lnTo>
                  <a:pt x="822830" y="1220124"/>
                </a:lnTo>
                <a:lnTo>
                  <a:pt x="5275" y="0"/>
                </a:lnTo>
                <a:close/>
              </a:path>
            </a:pathLst>
          </a:custGeom>
          <a:solidFill>
            <a:srgbClr val="4472C4"/>
          </a:solidFill>
        </p:spPr>
        <p:txBody>
          <a:bodyPr wrap="square" lIns="0" tIns="0" rIns="0" bIns="0" rtlCol="0"/>
          <a:lstStyle/>
          <a:p>
            <a:endParaRPr/>
          </a:p>
        </p:txBody>
      </p:sp>
      <p:sp>
        <p:nvSpPr>
          <p:cNvPr id="10" name="object 10"/>
          <p:cNvSpPr txBox="1"/>
          <p:nvPr/>
        </p:nvSpPr>
        <p:spPr>
          <a:xfrm>
            <a:off x="6270171" y="3935731"/>
            <a:ext cx="4822825" cy="1200785"/>
          </a:xfrm>
          <a:prstGeom prst="rect">
            <a:avLst/>
          </a:prstGeom>
          <a:solidFill>
            <a:srgbClr val="B4C7E7"/>
          </a:solidFill>
        </p:spPr>
        <p:txBody>
          <a:bodyPr vert="horz" wrap="square" lIns="0" tIns="31750" rIns="0" bIns="0" rtlCol="0">
            <a:spAutoFit/>
          </a:bodyPr>
          <a:lstStyle/>
          <a:p>
            <a:pPr marL="91440" marR="217170">
              <a:lnSpc>
                <a:spcPct val="100400"/>
              </a:lnSpc>
              <a:spcBef>
                <a:spcPts val="250"/>
              </a:spcBef>
            </a:pPr>
            <a:r>
              <a:rPr sz="1800" dirty="0">
                <a:latin typeface="Calibri"/>
                <a:cs typeface="Calibri"/>
              </a:rPr>
              <a:t>The</a:t>
            </a:r>
            <a:r>
              <a:rPr sz="1800" spc="-35" dirty="0">
                <a:latin typeface="Calibri"/>
                <a:cs typeface="Calibri"/>
              </a:rPr>
              <a:t> </a:t>
            </a:r>
            <a:r>
              <a:rPr sz="1800" dirty="0">
                <a:latin typeface="Calibri"/>
                <a:cs typeface="Calibri"/>
              </a:rPr>
              <a:t>dark</a:t>
            </a:r>
            <a:r>
              <a:rPr sz="1800" spc="-40" dirty="0">
                <a:latin typeface="Calibri"/>
                <a:cs typeface="Calibri"/>
              </a:rPr>
              <a:t> </a:t>
            </a:r>
            <a:r>
              <a:rPr sz="1800" dirty="0">
                <a:latin typeface="Calibri"/>
                <a:cs typeface="Calibri"/>
              </a:rPr>
              <a:t>green</a:t>
            </a:r>
            <a:r>
              <a:rPr sz="1800" spc="-35" dirty="0">
                <a:latin typeface="Calibri"/>
                <a:cs typeface="Calibri"/>
              </a:rPr>
              <a:t> </a:t>
            </a:r>
            <a:r>
              <a:rPr sz="1800" dirty="0">
                <a:latin typeface="Calibri"/>
                <a:cs typeface="Calibri"/>
              </a:rPr>
              <a:t>colour</a:t>
            </a:r>
            <a:r>
              <a:rPr sz="1800" spc="-40" dirty="0">
                <a:latin typeface="Calibri"/>
                <a:cs typeface="Calibri"/>
              </a:rPr>
              <a:t> </a:t>
            </a:r>
            <a:r>
              <a:rPr sz="1800" spc="-10" dirty="0">
                <a:latin typeface="Calibri"/>
                <a:cs typeface="Calibri"/>
              </a:rPr>
              <a:t>indicates</a:t>
            </a:r>
            <a:r>
              <a:rPr sz="1800" spc="-40"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perfect</a:t>
            </a:r>
            <a:r>
              <a:rPr sz="1800" spc="-40" dirty="0">
                <a:latin typeface="Calibri"/>
                <a:cs typeface="Calibri"/>
              </a:rPr>
              <a:t> </a:t>
            </a:r>
            <a:r>
              <a:rPr sz="1800" spc="-10" dirty="0">
                <a:latin typeface="Calibri"/>
                <a:cs typeface="Calibri"/>
              </a:rPr>
              <a:t>match </a:t>
            </a:r>
            <a:r>
              <a:rPr sz="1800" dirty="0">
                <a:latin typeface="Calibri"/>
                <a:cs typeface="Calibri"/>
              </a:rPr>
              <a:t>for</a:t>
            </a:r>
            <a:r>
              <a:rPr sz="1800" spc="-30" dirty="0">
                <a:latin typeface="Calibri"/>
                <a:cs typeface="Calibri"/>
              </a:rPr>
              <a:t> </a:t>
            </a:r>
            <a:r>
              <a:rPr sz="1800" dirty="0">
                <a:latin typeface="Calibri"/>
                <a:cs typeface="Calibri"/>
              </a:rPr>
              <a:t>a</a:t>
            </a:r>
            <a:r>
              <a:rPr sz="1800" spc="-20" dirty="0">
                <a:latin typeface="Calibri"/>
                <a:cs typeface="Calibri"/>
              </a:rPr>
              <a:t> </a:t>
            </a:r>
            <a:r>
              <a:rPr sz="1800" dirty="0">
                <a:latin typeface="Calibri"/>
                <a:cs typeface="Calibri"/>
              </a:rPr>
              <a:t>given</a:t>
            </a:r>
            <a:r>
              <a:rPr sz="1800" spc="-20" dirty="0">
                <a:latin typeface="Calibri"/>
                <a:cs typeface="Calibri"/>
              </a:rPr>
              <a:t> </a:t>
            </a:r>
            <a:r>
              <a:rPr sz="1800" dirty="0">
                <a:latin typeface="Calibri"/>
                <a:cs typeface="Calibri"/>
              </a:rPr>
              <a:t>gene.</a:t>
            </a:r>
            <a:r>
              <a:rPr sz="1800" spc="-30"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ID</a:t>
            </a:r>
            <a:r>
              <a:rPr sz="1800" spc="-20" dirty="0">
                <a:latin typeface="Calibri"/>
                <a:cs typeface="Calibri"/>
              </a:rPr>
              <a:t> </a:t>
            </a:r>
            <a:r>
              <a:rPr sz="1800" dirty="0">
                <a:latin typeface="Calibri"/>
                <a:cs typeface="Calibri"/>
              </a:rPr>
              <a:t>is</a:t>
            </a:r>
            <a:r>
              <a:rPr sz="1800" spc="-25" dirty="0">
                <a:latin typeface="Calibri"/>
                <a:cs typeface="Calibri"/>
              </a:rPr>
              <a:t> </a:t>
            </a:r>
            <a:r>
              <a:rPr sz="1800" dirty="0">
                <a:latin typeface="Calibri"/>
                <a:cs typeface="Calibri"/>
              </a:rPr>
              <a:t>100</a:t>
            </a:r>
            <a:r>
              <a:rPr sz="1800" spc="-20" dirty="0">
                <a:latin typeface="Calibri"/>
                <a:cs typeface="Calibri"/>
              </a:rPr>
              <a:t> </a:t>
            </a:r>
            <a:r>
              <a:rPr sz="1800" dirty="0">
                <a:latin typeface="Calibri"/>
                <a:cs typeface="Calibri"/>
              </a:rPr>
              <a:t>and</a:t>
            </a:r>
            <a:r>
              <a:rPr sz="1800" spc="-20" dirty="0">
                <a:latin typeface="Calibri"/>
                <a:cs typeface="Calibri"/>
              </a:rPr>
              <a:t> </a:t>
            </a:r>
            <a:r>
              <a:rPr sz="1800" dirty="0">
                <a:latin typeface="Calibri"/>
                <a:cs typeface="Calibri"/>
              </a:rPr>
              <a:t>means</a:t>
            </a:r>
            <a:r>
              <a:rPr sz="1800" spc="-30" dirty="0">
                <a:latin typeface="Calibri"/>
                <a:cs typeface="Calibri"/>
              </a:rPr>
              <a:t> </a:t>
            </a:r>
            <a:r>
              <a:rPr sz="1800" spc="-20" dirty="0">
                <a:latin typeface="Calibri"/>
                <a:cs typeface="Calibri"/>
              </a:rPr>
              <a:t>that </a:t>
            </a:r>
            <a:r>
              <a:rPr sz="1800" dirty="0">
                <a:latin typeface="Calibri"/>
                <a:cs typeface="Calibri"/>
              </a:rPr>
              <a:t>the</a:t>
            </a:r>
            <a:r>
              <a:rPr sz="1800" spc="-30" dirty="0">
                <a:latin typeface="Calibri"/>
                <a:cs typeface="Calibri"/>
              </a:rPr>
              <a:t> </a:t>
            </a:r>
            <a:r>
              <a:rPr sz="1800" dirty="0">
                <a:latin typeface="Calibri"/>
                <a:cs typeface="Calibri"/>
              </a:rPr>
              <a:t>sequence</a:t>
            </a:r>
            <a:r>
              <a:rPr sz="1800" spc="-25" dirty="0">
                <a:latin typeface="Calibri"/>
                <a:cs typeface="Calibri"/>
              </a:rPr>
              <a:t> </a:t>
            </a:r>
            <a:r>
              <a:rPr sz="1800" dirty="0">
                <a:latin typeface="Calibri"/>
                <a:cs typeface="Calibri"/>
              </a:rPr>
              <a:t>in</a:t>
            </a:r>
            <a:r>
              <a:rPr sz="1800" spc="-2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genome</a:t>
            </a:r>
            <a:r>
              <a:rPr sz="1800" spc="-25" dirty="0">
                <a:latin typeface="Calibri"/>
                <a:cs typeface="Calibri"/>
              </a:rPr>
              <a:t> </a:t>
            </a:r>
            <a:r>
              <a:rPr sz="1800" spc="-10" dirty="0">
                <a:latin typeface="Calibri"/>
                <a:cs typeface="Calibri"/>
              </a:rPr>
              <a:t>covers</a:t>
            </a:r>
            <a:r>
              <a:rPr sz="1800" spc="-35"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entire </a:t>
            </a:r>
            <a:r>
              <a:rPr sz="1800" dirty="0">
                <a:latin typeface="Calibri"/>
                <a:cs typeface="Calibri"/>
              </a:rPr>
              <a:t>length</a:t>
            </a:r>
            <a:r>
              <a:rPr sz="1800" spc="-25" dirty="0">
                <a:latin typeface="Calibri"/>
                <a:cs typeface="Calibri"/>
              </a:rPr>
              <a:t> </a:t>
            </a:r>
            <a:r>
              <a:rPr sz="1800" dirty="0">
                <a:latin typeface="Calibri"/>
                <a:cs typeface="Calibri"/>
              </a:rPr>
              <a:t>of</a:t>
            </a:r>
            <a:r>
              <a:rPr sz="1800" spc="-2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resistance</a:t>
            </a:r>
            <a:r>
              <a:rPr sz="1800" spc="-20" dirty="0">
                <a:latin typeface="Calibri"/>
                <a:cs typeface="Calibri"/>
              </a:rPr>
              <a:t> </a:t>
            </a:r>
            <a:r>
              <a:rPr sz="1800" dirty="0">
                <a:latin typeface="Calibri"/>
                <a:cs typeface="Calibri"/>
              </a:rPr>
              <a:t>gene</a:t>
            </a:r>
            <a:r>
              <a:rPr sz="1800" spc="-20" dirty="0">
                <a:latin typeface="Calibri"/>
                <a:cs typeface="Calibri"/>
              </a:rPr>
              <a:t> </a:t>
            </a:r>
            <a:r>
              <a:rPr sz="1800" dirty="0">
                <a:latin typeface="Calibri"/>
                <a:cs typeface="Calibri"/>
              </a:rPr>
              <a:t>in</a:t>
            </a:r>
            <a:r>
              <a:rPr sz="1800" spc="-2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database</a:t>
            </a:r>
            <a:endParaRPr sz="1800">
              <a:latin typeface="Calibri"/>
              <a:cs typeface="Calibri"/>
            </a:endParaRPr>
          </a:p>
        </p:txBody>
      </p:sp>
      <p:grpSp>
        <p:nvGrpSpPr>
          <p:cNvPr id="11" name="object 11"/>
          <p:cNvGrpSpPr/>
          <p:nvPr/>
        </p:nvGrpSpPr>
        <p:grpSpPr>
          <a:xfrm>
            <a:off x="3766060" y="3891651"/>
            <a:ext cx="8029575" cy="2677795"/>
            <a:chOff x="3766060" y="3891651"/>
            <a:chExt cx="8029575" cy="2677795"/>
          </a:xfrm>
        </p:grpSpPr>
        <p:sp>
          <p:nvSpPr>
            <p:cNvPr id="12" name="object 12"/>
            <p:cNvSpPr/>
            <p:nvPr/>
          </p:nvSpPr>
          <p:spPr>
            <a:xfrm>
              <a:off x="3766058" y="3891660"/>
              <a:ext cx="8023225" cy="2671445"/>
            </a:xfrm>
            <a:custGeom>
              <a:avLst/>
              <a:gdLst/>
              <a:ahLst/>
              <a:cxnLst/>
              <a:rect l="l" t="t" r="r" b="b"/>
              <a:pathLst>
                <a:path w="8023225" h="2671445">
                  <a:moveTo>
                    <a:pt x="2504109" y="318833"/>
                  </a:moveTo>
                  <a:lnTo>
                    <a:pt x="2496934" y="314032"/>
                  </a:lnTo>
                  <a:lnTo>
                    <a:pt x="2433269" y="271500"/>
                  </a:lnTo>
                  <a:lnTo>
                    <a:pt x="2428900" y="306146"/>
                  </a:lnTo>
                  <a:lnTo>
                    <a:pt x="787" y="0"/>
                  </a:lnTo>
                  <a:lnTo>
                    <a:pt x="0" y="6299"/>
                  </a:lnTo>
                  <a:lnTo>
                    <a:pt x="2428113" y="312445"/>
                  </a:lnTo>
                  <a:lnTo>
                    <a:pt x="2423744" y="347103"/>
                  </a:lnTo>
                  <a:lnTo>
                    <a:pt x="2504109" y="318833"/>
                  </a:lnTo>
                  <a:close/>
                </a:path>
                <a:path w="8023225" h="2671445">
                  <a:moveTo>
                    <a:pt x="8023161" y="2251964"/>
                  </a:moveTo>
                  <a:lnTo>
                    <a:pt x="7500645" y="2251964"/>
                  </a:lnTo>
                  <a:lnTo>
                    <a:pt x="7500645" y="2671064"/>
                  </a:lnTo>
                  <a:lnTo>
                    <a:pt x="8023161" y="2671064"/>
                  </a:lnTo>
                  <a:lnTo>
                    <a:pt x="8023161" y="2251964"/>
                  </a:lnTo>
                  <a:close/>
                </a:path>
              </a:pathLst>
            </a:custGeom>
            <a:solidFill>
              <a:srgbClr val="4472C4"/>
            </a:solidFill>
          </p:spPr>
          <p:txBody>
            <a:bodyPr wrap="square" lIns="0" tIns="0" rIns="0" bIns="0" rtlCol="0"/>
            <a:lstStyle/>
            <a:p>
              <a:endParaRPr/>
            </a:p>
          </p:txBody>
        </p:sp>
        <p:sp>
          <p:nvSpPr>
            <p:cNvPr id="13" name="object 13"/>
            <p:cNvSpPr/>
            <p:nvPr/>
          </p:nvSpPr>
          <p:spPr>
            <a:xfrm>
              <a:off x="11266713" y="6143624"/>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14" name="object 14"/>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430438"/>
            <a:ext cx="12192000" cy="930275"/>
          </a:xfrm>
          <a:custGeom>
            <a:avLst/>
            <a:gdLst/>
            <a:ahLst/>
            <a:cxnLst/>
            <a:rect l="l" t="t" r="r" b="b"/>
            <a:pathLst>
              <a:path w="12192000" h="930275">
                <a:moveTo>
                  <a:pt x="12192000" y="0"/>
                </a:moveTo>
                <a:lnTo>
                  <a:pt x="0" y="0"/>
                </a:lnTo>
                <a:lnTo>
                  <a:pt x="0" y="930275"/>
                </a:lnTo>
                <a:lnTo>
                  <a:pt x="12192000" y="93027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10209" rIns="0" bIns="0" rtlCol="0">
            <a:spAutoFit/>
          </a:bodyPr>
          <a:lstStyle/>
          <a:p>
            <a:pPr marL="266700">
              <a:lnSpc>
                <a:spcPct val="100000"/>
              </a:lnSpc>
              <a:spcBef>
                <a:spcPts val="110"/>
              </a:spcBef>
            </a:pPr>
            <a:r>
              <a:rPr dirty="0"/>
              <a:t>Other</a:t>
            </a:r>
            <a:r>
              <a:rPr spc="130" dirty="0"/>
              <a:t> </a:t>
            </a:r>
            <a:r>
              <a:rPr dirty="0"/>
              <a:t>ways</a:t>
            </a:r>
            <a:r>
              <a:rPr spc="120" dirty="0"/>
              <a:t> </a:t>
            </a:r>
            <a:r>
              <a:rPr dirty="0"/>
              <a:t>to</a:t>
            </a:r>
            <a:r>
              <a:rPr spc="125" dirty="0"/>
              <a:t> </a:t>
            </a:r>
            <a:r>
              <a:rPr dirty="0"/>
              <a:t>access</a:t>
            </a:r>
            <a:r>
              <a:rPr spc="120" dirty="0"/>
              <a:t> </a:t>
            </a:r>
            <a:r>
              <a:rPr dirty="0"/>
              <a:t>your</a:t>
            </a:r>
            <a:r>
              <a:rPr spc="135" dirty="0"/>
              <a:t> </a:t>
            </a:r>
            <a:r>
              <a:rPr spc="-10" dirty="0"/>
              <a:t>results</a:t>
            </a:r>
          </a:p>
        </p:txBody>
      </p:sp>
      <p:grpSp>
        <p:nvGrpSpPr>
          <p:cNvPr id="4" name="object 4"/>
          <p:cNvGrpSpPr/>
          <p:nvPr/>
        </p:nvGrpSpPr>
        <p:grpSpPr>
          <a:xfrm>
            <a:off x="398064" y="1600199"/>
            <a:ext cx="11620500" cy="4968875"/>
            <a:chOff x="398064" y="1600199"/>
            <a:chExt cx="11620500" cy="4968875"/>
          </a:xfrm>
        </p:grpSpPr>
        <p:pic>
          <p:nvPicPr>
            <p:cNvPr id="5" name="object 5"/>
            <p:cNvPicPr/>
            <p:nvPr/>
          </p:nvPicPr>
          <p:blipFill>
            <a:blip r:embed="rId2" cstate="print"/>
            <a:stretch>
              <a:fillRect/>
            </a:stretch>
          </p:blipFill>
          <p:spPr>
            <a:xfrm>
              <a:off x="398064" y="1600199"/>
              <a:ext cx="11620501" cy="4648200"/>
            </a:xfrm>
            <a:prstGeom prst="rect">
              <a:avLst/>
            </a:prstGeom>
          </p:spPr>
        </p:pic>
        <p:sp>
          <p:nvSpPr>
            <p:cNvPr id="6" name="object 6"/>
            <p:cNvSpPr/>
            <p:nvPr/>
          </p:nvSpPr>
          <p:spPr>
            <a:xfrm>
              <a:off x="11266713" y="6143624"/>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7" name="object 7"/>
            <p:cNvSpPr/>
            <p:nvPr/>
          </p:nvSpPr>
          <p:spPr>
            <a:xfrm>
              <a:off x="11266713" y="6143624"/>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5125"/>
            <a:ext cx="12192000" cy="919480"/>
          </a:xfrm>
          <a:custGeom>
            <a:avLst/>
            <a:gdLst/>
            <a:ahLst/>
            <a:cxnLst/>
            <a:rect l="l" t="t" r="r" b="b"/>
            <a:pathLst>
              <a:path w="12192000" h="919480">
                <a:moveTo>
                  <a:pt x="12192000" y="0"/>
                </a:moveTo>
                <a:lnTo>
                  <a:pt x="0" y="0"/>
                </a:lnTo>
                <a:lnTo>
                  <a:pt x="0" y="919388"/>
                </a:lnTo>
                <a:lnTo>
                  <a:pt x="12192000" y="919388"/>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40105" rIns="0" bIns="0" rtlCol="0">
            <a:spAutoFit/>
          </a:bodyPr>
          <a:lstStyle/>
          <a:p>
            <a:pPr marL="12700">
              <a:lnSpc>
                <a:spcPct val="100000"/>
              </a:lnSpc>
              <a:spcBef>
                <a:spcPts val="110"/>
              </a:spcBef>
            </a:pPr>
            <a:r>
              <a:rPr dirty="0"/>
              <a:t>Click</a:t>
            </a:r>
            <a:r>
              <a:rPr spc="160" dirty="0"/>
              <a:t> </a:t>
            </a:r>
            <a:r>
              <a:rPr dirty="0"/>
              <a:t>on</a:t>
            </a:r>
            <a:r>
              <a:rPr spc="170" dirty="0"/>
              <a:t> </a:t>
            </a:r>
            <a:r>
              <a:rPr dirty="0"/>
              <a:t>extended</a:t>
            </a:r>
            <a:r>
              <a:rPr spc="170" dirty="0"/>
              <a:t> </a:t>
            </a:r>
            <a:r>
              <a:rPr dirty="0"/>
              <a:t>output</a:t>
            </a:r>
            <a:r>
              <a:rPr spc="175" dirty="0"/>
              <a:t> </a:t>
            </a:r>
            <a:r>
              <a:rPr dirty="0"/>
              <a:t>for</a:t>
            </a:r>
            <a:r>
              <a:rPr spc="180" dirty="0"/>
              <a:t> </a:t>
            </a:r>
            <a:r>
              <a:rPr dirty="0"/>
              <a:t>more</a:t>
            </a:r>
            <a:r>
              <a:rPr spc="165" dirty="0"/>
              <a:t> </a:t>
            </a:r>
            <a:r>
              <a:rPr spc="-10" dirty="0"/>
              <a:t>information</a:t>
            </a:r>
          </a:p>
        </p:txBody>
      </p:sp>
      <p:pic>
        <p:nvPicPr>
          <p:cNvPr id="4" name="object 4"/>
          <p:cNvPicPr/>
          <p:nvPr/>
        </p:nvPicPr>
        <p:blipFill>
          <a:blip r:embed="rId2" cstate="print"/>
          <a:stretch>
            <a:fillRect/>
          </a:stretch>
        </p:blipFill>
        <p:spPr>
          <a:xfrm>
            <a:off x="419100" y="1569600"/>
            <a:ext cx="11353800" cy="4923274"/>
          </a:xfrm>
          <a:prstGeom prst="rect">
            <a:avLst/>
          </a:prstGeom>
        </p:spPr>
      </p:pic>
      <p:sp>
        <p:nvSpPr>
          <p:cNvPr id="5" name="object 5"/>
          <p:cNvSpPr txBox="1"/>
          <p:nvPr/>
        </p:nvSpPr>
        <p:spPr>
          <a:xfrm>
            <a:off x="7762613" y="2568955"/>
            <a:ext cx="3754754" cy="3326765"/>
          </a:xfrm>
          <a:prstGeom prst="rect">
            <a:avLst/>
          </a:prstGeom>
        </p:spPr>
        <p:txBody>
          <a:bodyPr vert="horz" wrap="square" lIns="0" tIns="11430" rIns="0" bIns="0" rtlCol="0">
            <a:spAutoFit/>
          </a:bodyPr>
          <a:lstStyle/>
          <a:p>
            <a:pPr marL="12700" marR="5080">
              <a:lnSpc>
                <a:spcPct val="100299"/>
              </a:lnSpc>
              <a:spcBef>
                <a:spcPts val="90"/>
              </a:spcBef>
            </a:pPr>
            <a:r>
              <a:rPr sz="2400" dirty="0">
                <a:latin typeface="Arial MT"/>
                <a:cs typeface="Arial MT"/>
              </a:rPr>
              <a:t>This</a:t>
            </a:r>
            <a:r>
              <a:rPr sz="2400" spc="-50" dirty="0">
                <a:latin typeface="Arial MT"/>
                <a:cs typeface="Arial MT"/>
              </a:rPr>
              <a:t> </a:t>
            </a:r>
            <a:r>
              <a:rPr sz="2400" dirty="0">
                <a:latin typeface="Arial MT"/>
                <a:cs typeface="Arial MT"/>
              </a:rPr>
              <a:t>shows</a:t>
            </a:r>
            <a:r>
              <a:rPr sz="2400" spc="-50" dirty="0">
                <a:latin typeface="Arial MT"/>
                <a:cs typeface="Arial MT"/>
              </a:rPr>
              <a:t> </a:t>
            </a:r>
            <a:r>
              <a:rPr sz="2400" dirty="0">
                <a:latin typeface="Arial MT"/>
                <a:cs typeface="Arial MT"/>
              </a:rPr>
              <a:t>you</a:t>
            </a:r>
            <a:r>
              <a:rPr sz="2400" spc="-45" dirty="0">
                <a:latin typeface="Arial MT"/>
                <a:cs typeface="Arial MT"/>
              </a:rPr>
              <a:t> </a:t>
            </a:r>
            <a:r>
              <a:rPr sz="2400" spc="-25" dirty="0">
                <a:latin typeface="Arial MT"/>
                <a:cs typeface="Arial MT"/>
              </a:rPr>
              <a:t>the </a:t>
            </a:r>
            <a:r>
              <a:rPr sz="2400" dirty="0">
                <a:latin typeface="Arial MT"/>
                <a:cs typeface="Arial MT"/>
              </a:rPr>
              <a:t>alignment</a:t>
            </a:r>
            <a:r>
              <a:rPr sz="2400" spc="-114" dirty="0">
                <a:latin typeface="Arial MT"/>
                <a:cs typeface="Arial MT"/>
              </a:rPr>
              <a:t> </a:t>
            </a:r>
            <a:r>
              <a:rPr sz="2400" dirty="0">
                <a:latin typeface="Arial MT"/>
                <a:cs typeface="Arial MT"/>
              </a:rPr>
              <a:t>between</a:t>
            </a:r>
            <a:r>
              <a:rPr sz="2400" spc="-110" dirty="0">
                <a:latin typeface="Arial MT"/>
                <a:cs typeface="Arial MT"/>
              </a:rPr>
              <a:t> </a:t>
            </a:r>
            <a:r>
              <a:rPr sz="2400" spc="-20" dirty="0">
                <a:latin typeface="Arial MT"/>
                <a:cs typeface="Arial MT"/>
              </a:rPr>
              <a:t>your </a:t>
            </a:r>
            <a:r>
              <a:rPr sz="2400" dirty="0">
                <a:latin typeface="Arial MT"/>
                <a:cs typeface="Arial MT"/>
              </a:rPr>
              <a:t>sequence</a:t>
            </a:r>
            <a:r>
              <a:rPr sz="2400" spc="-65" dirty="0">
                <a:latin typeface="Arial MT"/>
                <a:cs typeface="Arial MT"/>
              </a:rPr>
              <a:t> </a:t>
            </a:r>
            <a:r>
              <a:rPr sz="2400" dirty="0">
                <a:latin typeface="Arial MT"/>
                <a:cs typeface="Arial MT"/>
              </a:rPr>
              <a:t>in</a:t>
            </a:r>
            <a:r>
              <a:rPr sz="2400" spc="-60" dirty="0">
                <a:latin typeface="Arial MT"/>
                <a:cs typeface="Arial MT"/>
              </a:rPr>
              <a:t> </a:t>
            </a:r>
            <a:r>
              <a:rPr sz="2400" dirty="0">
                <a:latin typeface="Arial MT"/>
                <a:cs typeface="Arial MT"/>
              </a:rPr>
              <a:t>the</a:t>
            </a:r>
            <a:r>
              <a:rPr sz="2400" spc="-60" dirty="0">
                <a:latin typeface="Arial MT"/>
                <a:cs typeface="Arial MT"/>
              </a:rPr>
              <a:t> </a:t>
            </a:r>
            <a:r>
              <a:rPr sz="2400" spc="-10" dirty="0">
                <a:latin typeface="Arial MT"/>
                <a:cs typeface="Arial MT"/>
              </a:rPr>
              <a:t>genome </a:t>
            </a:r>
            <a:r>
              <a:rPr sz="2400" dirty="0">
                <a:latin typeface="Arial MT"/>
                <a:cs typeface="Arial MT"/>
              </a:rPr>
              <a:t>and</a:t>
            </a:r>
            <a:r>
              <a:rPr sz="2400" spc="-70" dirty="0">
                <a:latin typeface="Arial MT"/>
                <a:cs typeface="Arial MT"/>
              </a:rPr>
              <a:t> </a:t>
            </a:r>
            <a:r>
              <a:rPr sz="2400" dirty="0">
                <a:latin typeface="Arial MT"/>
                <a:cs typeface="Arial MT"/>
              </a:rPr>
              <a:t>the</a:t>
            </a:r>
            <a:r>
              <a:rPr sz="2400" spc="-70" dirty="0">
                <a:latin typeface="Arial MT"/>
                <a:cs typeface="Arial MT"/>
              </a:rPr>
              <a:t> </a:t>
            </a:r>
            <a:r>
              <a:rPr sz="2400" dirty="0">
                <a:latin typeface="Arial MT"/>
                <a:cs typeface="Arial MT"/>
              </a:rPr>
              <a:t>resistance</a:t>
            </a:r>
            <a:r>
              <a:rPr sz="2400" spc="-65" dirty="0">
                <a:latin typeface="Arial MT"/>
                <a:cs typeface="Arial MT"/>
              </a:rPr>
              <a:t> </a:t>
            </a:r>
            <a:r>
              <a:rPr sz="2400" spc="-10" dirty="0">
                <a:latin typeface="Arial MT"/>
                <a:cs typeface="Arial MT"/>
              </a:rPr>
              <a:t>genes. </a:t>
            </a:r>
            <a:r>
              <a:rPr sz="2400" dirty="0">
                <a:latin typeface="Arial MT"/>
                <a:cs typeface="Arial MT"/>
              </a:rPr>
              <a:t>Green</a:t>
            </a:r>
            <a:r>
              <a:rPr sz="2400" spc="-60" dirty="0">
                <a:latin typeface="Arial MT"/>
                <a:cs typeface="Arial MT"/>
              </a:rPr>
              <a:t> </a:t>
            </a:r>
            <a:r>
              <a:rPr sz="2400" dirty="0">
                <a:latin typeface="Arial MT"/>
                <a:cs typeface="Arial MT"/>
              </a:rPr>
              <a:t>colour</a:t>
            </a:r>
            <a:r>
              <a:rPr sz="2400" spc="-65" dirty="0">
                <a:latin typeface="Arial MT"/>
                <a:cs typeface="Arial MT"/>
              </a:rPr>
              <a:t> </a:t>
            </a:r>
            <a:r>
              <a:rPr sz="2400" dirty="0">
                <a:latin typeface="Arial MT"/>
                <a:cs typeface="Arial MT"/>
              </a:rPr>
              <a:t>shows</a:t>
            </a:r>
            <a:r>
              <a:rPr sz="2400" spc="-65" dirty="0">
                <a:latin typeface="Arial MT"/>
                <a:cs typeface="Arial MT"/>
              </a:rPr>
              <a:t> </a:t>
            </a:r>
            <a:r>
              <a:rPr sz="2400" spc="-50" dirty="0">
                <a:latin typeface="Arial MT"/>
                <a:cs typeface="Arial MT"/>
              </a:rPr>
              <a:t>a </a:t>
            </a:r>
            <a:r>
              <a:rPr sz="2400" dirty="0">
                <a:latin typeface="Arial MT"/>
                <a:cs typeface="Arial MT"/>
              </a:rPr>
              <a:t>perfect</a:t>
            </a:r>
            <a:r>
              <a:rPr sz="2400" spc="-85" dirty="0">
                <a:latin typeface="Arial MT"/>
                <a:cs typeface="Arial MT"/>
              </a:rPr>
              <a:t> </a:t>
            </a:r>
            <a:r>
              <a:rPr sz="2400" dirty="0">
                <a:latin typeface="Arial MT"/>
                <a:cs typeface="Arial MT"/>
              </a:rPr>
              <a:t>match</a:t>
            </a:r>
            <a:r>
              <a:rPr sz="2400" spc="-80" dirty="0">
                <a:latin typeface="Arial MT"/>
                <a:cs typeface="Arial MT"/>
              </a:rPr>
              <a:t> </a:t>
            </a:r>
            <a:r>
              <a:rPr sz="2400" dirty="0">
                <a:latin typeface="Arial MT"/>
                <a:cs typeface="Arial MT"/>
              </a:rPr>
              <a:t>between</a:t>
            </a:r>
            <a:r>
              <a:rPr sz="2400" spc="-75" dirty="0">
                <a:latin typeface="Arial MT"/>
                <a:cs typeface="Arial MT"/>
              </a:rPr>
              <a:t> </a:t>
            </a:r>
            <a:r>
              <a:rPr sz="2400" spc="-25" dirty="0">
                <a:latin typeface="Arial MT"/>
                <a:cs typeface="Arial MT"/>
              </a:rPr>
              <a:t>the </a:t>
            </a:r>
            <a:r>
              <a:rPr sz="2400" dirty="0">
                <a:latin typeface="Arial MT"/>
                <a:cs typeface="Arial MT"/>
              </a:rPr>
              <a:t>sequence</a:t>
            </a:r>
            <a:r>
              <a:rPr sz="2400" spc="-65" dirty="0">
                <a:latin typeface="Arial MT"/>
                <a:cs typeface="Arial MT"/>
              </a:rPr>
              <a:t> </a:t>
            </a:r>
            <a:r>
              <a:rPr sz="2400" dirty="0">
                <a:latin typeface="Arial MT"/>
                <a:cs typeface="Arial MT"/>
              </a:rPr>
              <a:t>in</a:t>
            </a:r>
            <a:r>
              <a:rPr sz="2400" spc="-60" dirty="0">
                <a:latin typeface="Arial MT"/>
                <a:cs typeface="Arial MT"/>
              </a:rPr>
              <a:t> </a:t>
            </a:r>
            <a:r>
              <a:rPr sz="2400" dirty="0">
                <a:latin typeface="Arial MT"/>
                <a:cs typeface="Arial MT"/>
              </a:rPr>
              <a:t>the</a:t>
            </a:r>
            <a:r>
              <a:rPr sz="2400" spc="-60" dirty="0">
                <a:latin typeface="Arial MT"/>
                <a:cs typeface="Arial MT"/>
              </a:rPr>
              <a:t> </a:t>
            </a:r>
            <a:r>
              <a:rPr sz="2400" spc="-10" dirty="0">
                <a:latin typeface="Arial MT"/>
                <a:cs typeface="Arial MT"/>
              </a:rPr>
              <a:t>genome </a:t>
            </a:r>
            <a:r>
              <a:rPr sz="2400" dirty="0">
                <a:latin typeface="Arial MT"/>
                <a:cs typeface="Arial MT"/>
              </a:rPr>
              <a:t>and</a:t>
            </a:r>
            <a:r>
              <a:rPr sz="2400" spc="-70" dirty="0">
                <a:latin typeface="Arial MT"/>
                <a:cs typeface="Arial MT"/>
              </a:rPr>
              <a:t> </a:t>
            </a:r>
            <a:r>
              <a:rPr sz="2400" dirty="0">
                <a:latin typeface="Arial MT"/>
                <a:cs typeface="Arial MT"/>
              </a:rPr>
              <a:t>resistance</a:t>
            </a:r>
            <a:r>
              <a:rPr sz="2400" spc="-65" dirty="0">
                <a:latin typeface="Arial MT"/>
                <a:cs typeface="Arial MT"/>
              </a:rPr>
              <a:t> </a:t>
            </a:r>
            <a:r>
              <a:rPr sz="2400" dirty="0">
                <a:latin typeface="Arial MT"/>
                <a:cs typeface="Arial MT"/>
              </a:rPr>
              <a:t>genes</a:t>
            </a:r>
            <a:r>
              <a:rPr sz="2400" spc="-65" dirty="0">
                <a:latin typeface="Arial MT"/>
                <a:cs typeface="Arial MT"/>
              </a:rPr>
              <a:t> </a:t>
            </a:r>
            <a:r>
              <a:rPr sz="2400" dirty="0">
                <a:latin typeface="Arial MT"/>
                <a:cs typeface="Arial MT"/>
              </a:rPr>
              <a:t>in</a:t>
            </a:r>
            <a:r>
              <a:rPr sz="2400" spc="-65" dirty="0">
                <a:latin typeface="Arial MT"/>
                <a:cs typeface="Arial MT"/>
              </a:rPr>
              <a:t> </a:t>
            </a:r>
            <a:r>
              <a:rPr sz="2400" spc="-25" dirty="0">
                <a:latin typeface="Arial MT"/>
                <a:cs typeface="Arial MT"/>
              </a:rPr>
              <a:t>the </a:t>
            </a:r>
            <a:r>
              <a:rPr sz="2400" spc="-10" dirty="0">
                <a:latin typeface="Arial MT"/>
                <a:cs typeface="Arial MT"/>
              </a:rPr>
              <a:t>database</a:t>
            </a:r>
            <a:endParaRPr sz="2400">
              <a:latin typeface="Arial MT"/>
              <a:cs typeface="Arial MT"/>
            </a:endParaRPr>
          </a:p>
        </p:txBody>
      </p:sp>
      <p:grpSp>
        <p:nvGrpSpPr>
          <p:cNvPr id="6" name="object 6"/>
          <p:cNvGrpSpPr/>
          <p:nvPr/>
        </p:nvGrpSpPr>
        <p:grpSpPr>
          <a:xfrm>
            <a:off x="11260363" y="6137275"/>
            <a:ext cx="535305" cy="431800"/>
            <a:chOff x="11260363" y="6137275"/>
            <a:chExt cx="535305" cy="431800"/>
          </a:xfrm>
        </p:grpSpPr>
        <p:sp>
          <p:nvSpPr>
            <p:cNvPr id="7" name="object 7"/>
            <p:cNvSpPr/>
            <p:nvPr/>
          </p:nvSpPr>
          <p:spPr>
            <a:xfrm>
              <a:off x="11266713" y="6143625"/>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8" name="object 8"/>
            <p:cNvSpPr/>
            <p:nvPr/>
          </p:nvSpPr>
          <p:spPr>
            <a:xfrm>
              <a:off x="11266713" y="6143625"/>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085" y="105162"/>
            <a:ext cx="12105005" cy="833119"/>
          </a:xfrm>
          <a:custGeom>
            <a:avLst/>
            <a:gdLst/>
            <a:ahLst/>
            <a:cxnLst/>
            <a:rect l="l" t="t" r="r" b="b"/>
            <a:pathLst>
              <a:path w="12105005" h="833119">
                <a:moveTo>
                  <a:pt x="12104914" y="0"/>
                </a:moveTo>
                <a:lnTo>
                  <a:pt x="0" y="0"/>
                </a:lnTo>
                <a:lnTo>
                  <a:pt x="0" y="833015"/>
                </a:lnTo>
                <a:lnTo>
                  <a:pt x="12104914" y="833015"/>
                </a:lnTo>
                <a:lnTo>
                  <a:pt x="12104914"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2995295">
              <a:lnSpc>
                <a:spcPct val="100000"/>
              </a:lnSpc>
              <a:spcBef>
                <a:spcPts val="110"/>
              </a:spcBef>
            </a:pPr>
            <a:r>
              <a:rPr spc="-40" dirty="0"/>
              <a:t>To</a:t>
            </a:r>
            <a:r>
              <a:rPr spc="110" dirty="0"/>
              <a:t> </a:t>
            </a:r>
            <a:r>
              <a:rPr dirty="0"/>
              <a:t>detect</a:t>
            </a:r>
            <a:r>
              <a:rPr spc="110" dirty="0"/>
              <a:t> </a:t>
            </a:r>
            <a:r>
              <a:rPr dirty="0"/>
              <a:t>virulence</a:t>
            </a:r>
            <a:r>
              <a:rPr spc="114" dirty="0"/>
              <a:t> </a:t>
            </a:r>
            <a:r>
              <a:rPr spc="-10" dirty="0"/>
              <a:t>genes</a:t>
            </a:r>
          </a:p>
        </p:txBody>
      </p:sp>
      <p:grpSp>
        <p:nvGrpSpPr>
          <p:cNvPr id="4" name="object 4"/>
          <p:cNvGrpSpPr/>
          <p:nvPr/>
        </p:nvGrpSpPr>
        <p:grpSpPr>
          <a:xfrm>
            <a:off x="1446414" y="917931"/>
            <a:ext cx="10349230" cy="5940425"/>
            <a:chOff x="1446414" y="917931"/>
            <a:chExt cx="10349230" cy="5940425"/>
          </a:xfrm>
        </p:grpSpPr>
        <p:pic>
          <p:nvPicPr>
            <p:cNvPr id="5" name="object 5"/>
            <p:cNvPicPr/>
            <p:nvPr/>
          </p:nvPicPr>
          <p:blipFill>
            <a:blip r:embed="rId2" cstate="print"/>
            <a:stretch>
              <a:fillRect/>
            </a:stretch>
          </p:blipFill>
          <p:spPr>
            <a:xfrm>
              <a:off x="1446414" y="917931"/>
              <a:ext cx="7730834" cy="5940068"/>
            </a:xfrm>
            <a:prstGeom prst="rect">
              <a:avLst/>
            </a:prstGeom>
          </p:spPr>
        </p:pic>
        <p:sp>
          <p:nvSpPr>
            <p:cNvPr id="6" name="object 6"/>
            <p:cNvSpPr/>
            <p:nvPr/>
          </p:nvSpPr>
          <p:spPr>
            <a:xfrm>
              <a:off x="2266950" y="5267325"/>
              <a:ext cx="304800" cy="360045"/>
            </a:xfrm>
            <a:custGeom>
              <a:avLst/>
              <a:gdLst/>
              <a:ahLst/>
              <a:cxnLst/>
              <a:rect l="l" t="t" r="r" b="b"/>
              <a:pathLst>
                <a:path w="304800" h="360045">
                  <a:moveTo>
                    <a:pt x="228600" y="0"/>
                  </a:moveTo>
                  <a:lnTo>
                    <a:pt x="76200" y="0"/>
                  </a:lnTo>
                  <a:lnTo>
                    <a:pt x="76200" y="207345"/>
                  </a:lnTo>
                  <a:lnTo>
                    <a:pt x="0" y="207345"/>
                  </a:lnTo>
                  <a:lnTo>
                    <a:pt x="152400" y="359744"/>
                  </a:lnTo>
                  <a:lnTo>
                    <a:pt x="304800" y="207345"/>
                  </a:lnTo>
                  <a:lnTo>
                    <a:pt x="228600" y="207345"/>
                  </a:lnTo>
                  <a:lnTo>
                    <a:pt x="228600" y="0"/>
                  </a:lnTo>
                  <a:close/>
                </a:path>
              </a:pathLst>
            </a:custGeom>
            <a:solidFill>
              <a:srgbClr val="4472C4"/>
            </a:solidFill>
          </p:spPr>
          <p:txBody>
            <a:bodyPr wrap="square" lIns="0" tIns="0" rIns="0" bIns="0" rtlCol="0"/>
            <a:lstStyle/>
            <a:p>
              <a:endParaRPr/>
            </a:p>
          </p:txBody>
        </p:sp>
        <p:sp>
          <p:nvSpPr>
            <p:cNvPr id="7" name="object 7"/>
            <p:cNvSpPr/>
            <p:nvPr/>
          </p:nvSpPr>
          <p:spPr>
            <a:xfrm>
              <a:off x="2266950" y="5267325"/>
              <a:ext cx="304800" cy="360045"/>
            </a:xfrm>
            <a:custGeom>
              <a:avLst/>
              <a:gdLst/>
              <a:ahLst/>
              <a:cxnLst/>
              <a:rect l="l" t="t" r="r" b="b"/>
              <a:pathLst>
                <a:path w="304800" h="360045">
                  <a:moveTo>
                    <a:pt x="0" y="207345"/>
                  </a:moveTo>
                  <a:lnTo>
                    <a:pt x="76200" y="207345"/>
                  </a:lnTo>
                  <a:lnTo>
                    <a:pt x="76200" y="0"/>
                  </a:lnTo>
                  <a:lnTo>
                    <a:pt x="228600" y="0"/>
                  </a:lnTo>
                  <a:lnTo>
                    <a:pt x="228600" y="207345"/>
                  </a:lnTo>
                  <a:lnTo>
                    <a:pt x="304800" y="207345"/>
                  </a:lnTo>
                  <a:lnTo>
                    <a:pt x="152400" y="359745"/>
                  </a:lnTo>
                  <a:lnTo>
                    <a:pt x="0" y="207345"/>
                  </a:lnTo>
                  <a:close/>
                </a:path>
              </a:pathLst>
            </a:custGeom>
            <a:ln w="12700">
              <a:solidFill>
                <a:srgbClr val="2F528F"/>
              </a:solidFill>
            </a:ln>
          </p:spPr>
          <p:txBody>
            <a:bodyPr wrap="square" lIns="0" tIns="0" rIns="0" bIns="0" rtlCol="0"/>
            <a:lstStyle/>
            <a:p>
              <a:endParaRPr/>
            </a:p>
          </p:txBody>
        </p:sp>
        <p:sp>
          <p:nvSpPr>
            <p:cNvPr id="8" name="object 8"/>
            <p:cNvSpPr/>
            <p:nvPr/>
          </p:nvSpPr>
          <p:spPr>
            <a:xfrm>
              <a:off x="11266713" y="6143625"/>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9" name="object 9"/>
            <p:cNvSpPr/>
            <p:nvPr/>
          </p:nvSpPr>
          <p:spPr>
            <a:xfrm>
              <a:off x="11266713" y="6143625"/>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10" name="object 10"/>
          <p:cNvSpPr txBox="1"/>
          <p:nvPr/>
        </p:nvSpPr>
        <p:spPr>
          <a:xfrm>
            <a:off x="9509765" y="1771395"/>
            <a:ext cx="2361565" cy="3869054"/>
          </a:xfrm>
          <a:prstGeom prst="rect">
            <a:avLst/>
          </a:prstGeom>
        </p:spPr>
        <p:txBody>
          <a:bodyPr vert="horz" wrap="square" lIns="0" tIns="12065" rIns="0" bIns="0" rtlCol="0">
            <a:spAutoFit/>
          </a:bodyPr>
          <a:lstStyle/>
          <a:p>
            <a:pPr marL="12700" marR="5080">
              <a:lnSpc>
                <a:spcPct val="100099"/>
              </a:lnSpc>
              <a:spcBef>
                <a:spcPts val="95"/>
              </a:spcBef>
            </a:pPr>
            <a:r>
              <a:rPr sz="2800" dirty="0">
                <a:latin typeface="Arial MT"/>
                <a:cs typeface="Arial MT"/>
              </a:rPr>
              <a:t>This</a:t>
            </a:r>
            <a:r>
              <a:rPr sz="2800" spc="-55" dirty="0">
                <a:latin typeface="Arial MT"/>
                <a:cs typeface="Arial MT"/>
              </a:rPr>
              <a:t> </a:t>
            </a:r>
            <a:r>
              <a:rPr sz="2800" dirty="0">
                <a:latin typeface="Arial MT"/>
                <a:cs typeface="Arial MT"/>
              </a:rPr>
              <a:t>tool</a:t>
            </a:r>
            <a:r>
              <a:rPr sz="2800" spc="-45" dirty="0">
                <a:latin typeface="Arial MT"/>
                <a:cs typeface="Arial MT"/>
              </a:rPr>
              <a:t> </a:t>
            </a:r>
            <a:r>
              <a:rPr sz="2800" spc="-25" dirty="0">
                <a:latin typeface="Arial MT"/>
                <a:cs typeface="Arial MT"/>
              </a:rPr>
              <a:t>is </a:t>
            </a:r>
            <a:r>
              <a:rPr sz="2800" dirty="0">
                <a:latin typeface="Arial MT"/>
                <a:cs typeface="Arial MT"/>
              </a:rPr>
              <a:t>used</a:t>
            </a:r>
            <a:r>
              <a:rPr sz="2800" spc="-70" dirty="0">
                <a:latin typeface="Arial MT"/>
                <a:cs typeface="Arial MT"/>
              </a:rPr>
              <a:t> </a:t>
            </a:r>
            <a:r>
              <a:rPr sz="2800" spc="-25" dirty="0">
                <a:latin typeface="Arial MT"/>
                <a:cs typeface="Arial MT"/>
              </a:rPr>
              <a:t>to </a:t>
            </a:r>
            <a:r>
              <a:rPr sz="2800" spc="-10" dirty="0">
                <a:latin typeface="Arial MT"/>
                <a:cs typeface="Arial MT"/>
              </a:rPr>
              <a:t>analyse bacterial </a:t>
            </a:r>
            <a:r>
              <a:rPr sz="2800" dirty="0">
                <a:latin typeface="Arial MT"/>
                <a:cs typeface="Arial MT"/>
              </a:rPr>
              <a:t>sequence</a:t>
            </a:r>
            <a:r>
              <a:rPr sz="2800" spc="-135" dirty="0">
                <a:latin typeface="Arial MT"/>
                <a:cs typeface="Arial MT"/>
              </a:rPr>
              <a:t> </a:t>
            </a:r>
            <a:r>
              <a:rPr sz="2800" spc="-20" dirty="0">
                <a:latin typeface="Arial MT"/>
                <a:cs typeface="Arial MT"/>
              </a:rPr>
              <a:t>data </a:t>
            </a:r>
            <a:r>
              <a:rPr sz="2800" dirty="0">
                <a:latin typeface="Arial MT"/>
                <a:cs typeface="Arial MT"/>
              </a:rPr>
              <a:t>to</a:t>
            </a:r>
            <a:r>
              <a:rPr sz="2800" spc="-55" dirty="0">
                <a:latin typeface="Arial MT"/>
                <a:cs typeface="Arial MT"/>
              </a:rPr>
              <a:t> </a:t>
            </a:r>
            <a:r>
              <a:rPr sz="2800" dirty="0">
                <a:latin typeface="Arial MT"/>
                <a:cs typeface="Arial MT"/>
              </a:rPr>
              <a:t>detect</a:t>
            </a:r>
            <a:r>
              <a:rPr sz="2800" spc="-55" dirty="0">
                <a:latin typeface="Arial MT"/>
                <a:cs typeface="Arial MT"/>
              </a:rPr>
              <a:t> </a:t>
            </a:r>
            <a:r>
              <a:rPr sz="2800" spc="-25" dirty="0">
                <a:latin typeface="Arial MT"/>
                <a:cs typeface="Arial MT"/>
              </a:rPr>
              <a:t>the </a:t>
            </a:r>
            <a:r>
              <a:rPr sz="2800" dirty="0">
                <a:latin typeface="Arial MT"/>
                <a:cs typeface="Arial MT"/>
              </a:rPr>
              <a:t>presence</a:t>
            </a:r>
            <a:r>
              <a:rPr sz="2800" spc="-130" dirty="0">
                <a:latin typeface="Arial MT"/>
                <a:cs typeface="Arial MT"/>
              </a:rPr>
              <a:t> </a:t>
            </a:r>
            <a:r>
              <a:rPr sz="2800" spc="-25" dirty="0">
                <a:latin typeface="Arial MT"/>
                <a:cs typeface="Arial MT"/>
              </a:rPr>
              <a:t>of </a:t>
            </a:r>
            <a:r>
              <a:rPr sz="2800" spc="-10" dirty="0">
                <a:latin typeface="Arial MT"/>
                <a:cs typeface="Arial MT"/>
              </a:rPr>
              <a:t>virulence genes</a:t>
            </a:r>
            <a:endParaRPr sz="28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80397" y="654771"/>
            <a:ext cx="6828790" cy="669290"/>
          </a:xfrm>
          <a:prstGeom prst="rect">
            <a:avLst/>
          </a:prstGeom>
        </p:spPr>
        <p:txBody>
          <a:bodyPr vert="horz" wrap="square" lIns="0" tIns="0" rIns="0" bIns="0" rtlCol="0">
            <a:spAutoFit/>
          </a:bodyPr>
          <a:lstStyle/>
          <a:p>
            <a:pPr>
              <a:lnSpc>
                <a:spcPts val="4965"/>
              </a:lnSpc>
            </a:pPr>
            <a:r>
              <a:rPr sz="4300" dirty="0">
                <a:latin typeface="Calibri Light"/>
                <a:cs typeface="Calibri Light"/>
              </a:rPr>
              <a:t>Uploading</a:t>
            </a:r>
            <a:r>
              <a:rPr sz="4300" spc="260" dirty="0">
                <a:latin typeface="Calibri Light"/>
                <a:cs typeface="Calibri Light"/>
              </a:rPr>
              <a:t> </a:t>
            </a:r>
            <a:r>
              <a:rPr sz="4300" dirty="0">
                <a:latin typeface="Calibri Light"/>
                <a:cs typeface="Calibri Light"/>
              </a:rPr>
              <a:t>your</a:t>
            </a:r>
            <a:r>
              <a:rPr sz="4300" spc="280" dirty="0">
                <a:latin typeface="Calibri Light"/>
                <a:cs typeface="Calibri Light"/>
              </a:rPr>
              <a:t> </a:t>
            </a:r>
            <a:r>
              <a:rPr sz="4300" dirty="0">
                <a:latin typeface="Calibri Light"/>
                <a:cs typeface="Calibri Light"/>
              </a:rPr>
              <a:t>sequence</a:t>
            </a:r>
            <a:r>
              <a:rPr sz="4300" spc="265" dirty="0">
                <a:latin typeface="Calibri Light"/>
                <a:cs typeface="Calibri Light"/>
              </a:rPr>
              <a:t> </a:t>
            </a:r>
            <a:r>
              <a:rPr sz="4300" spc="-20" dirty="0">
                <a:latin typeface="Calibri Light"/>
                <a:cs typeface="Calibri Light"/>
              </a:rPr>
              <a:t>data</a:t>
            </a:r>
            <a:endParaRPr sz="4300">
              <a:latin typeface="Calibri Light"/>
              <a:cs typeface="Calibri Light"/>
            </a:endParaRPr>
          </a:p>
        </p:txBody>
      </p:sp>
      <p:grpSp>
        <p:nvGrpSpPr>
          <p:cNvPr id="3" name="object 3"/>
          <p:cNvGrpSpPr/>
          <p:nvPr/>
        </p:nvGrpSpPr>
        <p:grpSpPr>
          <a:xfrm>
            <a:off x="0" y="13384"/>
            <a:ext cx="12192000" cy="6831230"/>
            <a:chOff x="0" y="13384"/>
            <a:chExt cx="12192000" cy="6831230"/>
          </a:xfrm>
        </p:grpSpPr>
        <p:pic>
          <p:nvPicPr>
            <p:cNvPr id="4" name="object 4"/>
            <p:cNvPicPr/>
            <p:nvPr/>
          </p:nvPicPr>
          <p:blipFill>
            <a:blip r:embed="rId2" cstate="print"/>
            <a:stretch>
              <a:fillRect/>
            </a:stretch>
          </p:blipFill>
          <p:spPr>
            <a:xfrm>
              <a:off x="0" y="13384"/>
              <a:ext cx="12192000" cy="6831230"/>
            </a:xfrm>
            <a:prstGeom prst="rect">
              <a:avLst/>
            </a:prstGeom>
          </p:spPr>
        </p:pic>
        <p:sp>
          <p:nvSpPr>
            <p:cNvPr id="5" name="object 5"/>
            <p:cNvSpPr/>
            <p:nvPr/>
          </p:nvSpPr>
          <p:spPr>
            <a:xfrm>
              <a:off x="11266713" y="6143624"/>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6" name="object 6"/>
            <p:cNvSpPr/>
            <p:nvPr/>
          </p:nvSpPr>
          <p:spPr>
            <a:xfrm>
              <a:off x="11266713" y="6143624"/>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2192000" cy="1000125"/>
          </a:xfrm>
          <a:custGeom>
            <a:avLst/>
            <a:gdLst/>
            <a:ahLst/>
            <a:cxnLst/>
            <a:rect l="l" t="t" r="r" b="b"/>
            <a:pathLst>
              <a:path w="12192000" h="1000125">
                <a:moveTo>
                  <a:pt x="12192000" y="0"/>
                </a:moveTo>
                <a:lnTo>
                  <a:pt x="0" y="0"/>
                </a:lnTo>
                <a:lnTo>
                  <a:pt x="0" y="999764"/>
                </a:lnTo>
                <a:lnTo>
                  <a:pt x="12192000" y="999764"/>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3315970">
              <a:lnSpc>
                <a:spcPct val="100000"/>
              </a:lnSpc>
              <a:spcBef>
                <a:spcPts val="110"/>
              </a:spcBef>
            </a:pPr>
            <a:r>
              <a:rPr dirty="0"/>
              <a:t>Assessing</a:t>
            </a:r>
            <a:r>
              <a:rPr spc="220" dirty="0"/>
              <a:t> </a:t>
            </a:r>
            <a:r>
              <a:rPr dirty="0"/>
              <a:t>your</a:t>
            </a:r>
            <a:r>
              <a:rPr spc="235" dirty="0"/>
              <a:t> </a:t>
            </a:r>
            <a:r>
              <a:rPr spc="-10" dirty="0"/>
              <a:t>results</a:t>
            </a:r>
          </a:p>
        </p:txBody>
      </p:sp>
      <p:grpSp>
        <p:nvGrpSpPr>
          <p:cNvPr id="4" name="object 4"/>
          <p:cNvGrpSpPr/>
          <p:nvPr/>
        </p:nvGrpSpPr>
        <p:grpSpPr>
          <a:xfrm>
            <a:off x="193866" y="999764"/>
            <a:ext cx="11804650" cy="5680710"/>
            <a:chOff x="193866" y="999764"/>
            <a:chExt cx="11804650" cy="5680710"/>
          </a:xfrm>
        </p:grpSpPr>
        <p:pic>
          <p:nvPicPr>
            <p:cNvPr id="5" name="object 5"/>
            <p:cNvPicPr/>
            <p:nvPr/>
          </p:nvPicPr>
          <p:blipFill>
            <a:blip r:embed="rId2" cstate="print"/>
            <a:stretch>
              <a:fillRect/>
            </a:stretch>
          </p:blipFill>
          <p:spPr>
            <a:xfrm>
              <a:off x="193866" y="999764"/>
              <a:ext cx="11804267" cy="3115920"/>
            </a:xfrm>
            <a:prstGeom prst="rect">
              <a:avLst/>
            </a:prstGeom>
          </p:spPr>
        </p:pic>
        <p:sp>
          <p:nvSpPr>
            <p:cNvPr id="6" name="object 6"/>
            <p:cNvSpPr/>
            <p:nvPr/>
          </p:nvSpPr>
          <p:spPr>
            <a:xfrm>
              <a:off x="3105149" y="3657600"/>
              <a:ext cx="219075" cy="305435"/>
            </a:xfrm>
            <a:custGeom>
              <a:avLst/>
              <a:gdLst/>
              <a:ahLst/>
              <a:cxnLst/>
              <a:rect l="l" t="t" r="r" b="b"/>
              <a:pathLst>
                <a:path w="219075" h="305435">
                  <a:moveTo>
                    <a:pt x="164306" y="0"/>
                  </a:moveTo>
                  <a:lnTo>
                    <a:pt x="54768" y="0"/>
                  </a:lnTo>
                  <a:lnTo>
                    <a:pt x="54768" y="195853"/>
                  </a:lnTo>
                  <a:lnTo>
                    <a:pt x="0" y="195853"/>
                  </a:lnTo>
                  <a:lnTo>
                    <a:pt x="109537" y="305389"/>
                  </a:lnTo>
                  <a:lnTo>
                    <a:pt x="219075" y="195853"/>
                  </a:lnTo>
                  <a:lnTo>
                    <a:pt x="164306" y="195853"/>
                  </a:lnTo>
                  <a:lnTo>
                    <a:pt x="164306" y="0"/>
                  </a:lnTo>
                  <a:close/>
                </a:path>
              </a:pathLst>
            </a:custGeom>
            <a:solidFill>
              <a:srgbClr val="4472C4"/>
            </a:solidFill>
          </p:spPr>
          <p:txBody>
            <a:bodyPr wrap="square" lIns="0" tIns="0" rIns="0" bIns="0" rtlCol="0"/>
            <a:lstStyle/>
            <a:p>
              <a:endParaRPr/>
            </a:p>
          </p:txBody>
        </p:sp>
        <p:sp>
          <p:nvSpPr>
            <p:cNvPr id="7" name="object 7"/>
            <p:cNvSpPr/>
            <p:nvPr/>
          </p:nvSpPr>
          <p:spPr>
            <a:xfrm>
              <a:off x="3105149" y="3657600"/>
              <a:ext cx="219075" cy="305435"/>
            </a:xfrm>
            <a:custGeom>
              <a:avLst/>
              <a:gdLst/>
              <a:ahLst/>
              <a:cxnLst/>
              <a:rect l="l" t="t" r="r" b="b"/>
              <a:pathLst>
                <a:path w="219075" h="305435">
                  <a:moveTo>
                    <a:pt x="0" y="195852"/>
                  </a:moveTo>
                  <a:lnTo>
                    <a:pt x="54768" y="195852"/>
                  </a:lnTo>
                  <a:lnTo>
                    <a:pt x="54768" y="0"/>
                  </a:lnTo>
                  <a:lnTo>
                    <a:pt x="164306" y="0"/>
                  </a:lnTo>
                  <a:lnTo>
                    <a:pt x="164306" y="195852"/>
                  </a:lnTo>
                  <a:lnTo>
                    <a:pt x="219075" y="195852"/>
                  </a:lnTo>
                  <a:lnTo>
                    <a:pt x="109537" y="305390"/>
                  </a:lnTo>
                  <a:lnTo>
                    <a:pt x="0" y="195852"/>
                  </a:lnTo>
                  <a:close/>
                </a:path>
              </a:pathLst>
            </a:custGeom>
            <a:ln w="12700">
              <a:solidFill>
                <a:srgbClr val="2F528F"/>
              </a:solidFill>
            </a:ln>
          </p:spPr>
          <p:txBody>
            <a:bodyPr wrap="square" lIns="0" tIns="0" rIns="0" bIns="0" rtlCol="0"/>
            <a:lstStyle/>
            <a:p>
              <a:endParaRPr/>
            </a:p>
          </p:txBody>
        </p:sp>
        <p:sp>
          <p:nvSpPr>
            <p:cNvPr id="8" name="object 8"/>
            <p:cNvSpPr/>
            <p:nvPr/>
          </p:nvSpPr>
          <p:spPr>
            <a:xfrm>
              <a:off x="4619624" y="3810294"/>
              <a:ext cx="219075" cy="305435"/>
            </a:xfrm>
            <a:custGeom>
              <a:avLst/>
              <a:gdLst/>
              <a:ahLst/>
              <a:cxnLst/>
              <a:rect l="l" t="t" r="r" b="b"/>
              <a:pathLst>
                <a:path w="219075" h="305435">
                  <a:moveTo>
                    <a:pt x="164306" y="0"/>
                  </a:moveTo>
                  <a:lnTo>
                    <a:pt x="54768" y="0"/>
                  </a:lnTo>
                  <a:lnTo>
                    <a:pt x="54768" y="195853"/>
                  </a:lnTo>
                  <a:lnTo>
                    <a:pt x="0" y="195853"/>
                  </a:lnTo>
                  <a:lnTo>
                    <a:pt x="109537" y="305390"/>
                  </a:lnTo>
                  <a:lnTo>
                    <a:pt x="219075" y="195853"/>
                  </a:lnTo>
                  <a:lnTo>
                    <a:pt x="164306" y="195853"/>
                  </a:lnTo>
                  <a:lnTo>
                    <a:pt x="164306" y="0"/>
                  </a:lnTo>
                  <a:close/>
                </a:path>
              </a:pathLst>
            </a:custGeom>
            <a:solidFill>
              <a:srgbClr val="4472C4"/>
            </a:solidFill>
          </p:spPr>
          <p:txBody>
            <a:bodyPr wrap="square" lIns="0" tIns="0" rIns="0" bIns="0" rtlCol="0"/>
            <a:lstStyle/>
            <a:p>
              <a:endParaRPr/>
            </a:p>
          </p:txBody>
        </p:sp>
        <p:sp>
          <p:nvSpPr>
            <p:cNvPr id="9" name="object 9"/>
            <p:cNvSpPr/>
            <p:nvPr/>
          </p:nvSpPr>
          <p:spPr>
            <a:xfrm>
              <a:off x="4619624" y="3810294"/>
              <a:ext cx="219075" cy="305435"/>
            </a:xfrm>
            <a:custGeom>
              <a:avLst/>
              <a:gdLst/>
              <a:ahLst/>
              <a:cxnLst/>
              <a:rect l="l" t="t" r="r" b="b"/>
              <a:pathLst>
                <a:path w="219075" h="305435">
                  <a:moveTo>
                    <a:pt x="0" y="195852"/>
                  </a:moveTo>
                  <a:lnTo>
                    <a:pt x="54768" y="195852"/>
                  </a:lnTo>
                  <a:lnTo>
                    <a:pt x="54768" y="0"/>
                  </a:lnTo>
                  <a:lnTo>
                    <a:pt x="164306" y="0"/>
                  </a:lnTo>
                  <a:lnTo>
                    <a:pt x="164306" y="195852"/>
                  </a:lnTo>
                  <a:lnTo>
                    <a:pt x="219075" y="195852"/>
                  </a:lnTo>
                  <a:lnTo>
                    <a:pt x="109537" y="305390"/>
                  </a:lnTo>
                  <a:lnTo>
                    <a:pt x="0" y="195852"/>
                  </a:lnTo>
                  <a:close/>
                </a:path>
              </a:pathLst>
            </a:custGeom>
            <a:ln w="12700">
              <a:solidFill>
                <a:srgbClr val="2F528F"/>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5385159" y="4148143"/>
              <a:ext cx="6394259" cy="2531737"/>
            </a:xfrm>
            <a:prstGeom prst="rect">
              <a:avLst/>
            </a:prstGeom>
          </p:spPr>
        </p:pic>
        <p:sp>
          <p:nvSpPr>
            <p:cNvPr id="11" name="object 11"/>
            <p:cNvSpPr/>
            <p:nvPr/>
          </p:nvSpPr>
          <p:spPr>
            <a:xfrm>
              <a:off x="11266713" y="6143624"/>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12" name="object 12"/>
            <p:cNvSpPr/>
            <p:nvPr/>
          </p:nvSpPr>
          <p:spPr>
            <a:xfrm>
              <a:off x="11266713" y="6143624"/>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17</a:t>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8971" y="249140"/>
            <a:ext cx="10069286" cy="5487630"/>
          </a:xfrm>
          <a:prstGeom prst="rect">
            <a:avLst/>
          </a:prstGeom>
        </p:spPr>
      </p:pic>
      <p:sp>
        <p:nvSpPr>
          <p:cNvPr id="3" name="object 3"/>
          <p:cNvSpPr txBox="1"/>
          <p:nvPr/>
        </p:nvSpPr>
        <p:spPr>
          <a:xfrm>
            <a:off x="7272332" y="3043415"/>
            <a:ext cx="4822825" cy="1200785"/>
          </a:xfrm>
          <a:prstGeom prst="rect">
            <a:avLst/>
          </a:prstGeom>
          <a:solidFill>
            <a:srgbClr val="548235"/>
          </a:solidFill>
        </p:spPr>
        <p:txBody>
          <a:bodyPr vert="horz" wrap="square" lIns="0" tIns="30480" rIns="0" bIns="0" rtlCol="0">
            <a:spAutoFit/>
          </a:bodyPr>
          <a:lstStyle/>
          <a:p>
            <a:pPr marL="91440" marR="147955">
              <a:lnSpc>
                <a:spcPct val="100400"/>
              </a:lnSpc>
              <a:spcBef>
                <a:spcPts val="240"/>
              </a:spcBef>
            </a:pPr>
            <a:r>
              <a:rPr sz="1800" b="1" dirty="0">
                <a:solidFill>
                  <a:srgbClr val="FFFFFF"/>
                </a:solidFill>
                <a:latin typeface="Calibri"/>
                <a:cs typeface="Calibri"/>
              </a:rPr>
              <a:t>The</a:t>
            </a:r>
            <a:r>
              <a:rPr sz="1800" b="1" spc="-45" dirty="0">
                <a:solidFill>
                  <a:srgbClr val="FFFFFF"/>
                </a:solidFill>
                <a:latin typeface="Calibri"/>
                <a:cs typeface="Calibri"/>
              </a:rPr>
              <a:t> </a:t>
            </a:r>
            <a:r>
              <a:rPr sz="1800" b="1" dirty="0">
                <a:solidFill>
                  <a:srgbClr val="FFFFFF"/>
                </a:solidFill>
                <a:latin typeface="Calibri"/>
                <a:cs typeface="Calibri"/>
              </a:rPr>
              <a:t>dark</a:t>
            </a:r>
            <a:r>
              <a:rPr sz="1800" b="1" spc="-40" dirty="0">
                <a:solidFill>
                  <a:srgbClr val="FFFFFF"/>
                </a:solidFill>
                <a:latin typeface="Calibri"/>
                <a:cs typeface="Calibri"/>
              </a:rPr>
              <a:t> </a:t>
            </a:r>
            <a:r>
              <a:rPr sz="1800" b="1" dirty="0">
                <a:solidFill>
                  <a:srgbClr val="FFFFFF"/>
                </a:solidFill>
                <a:latin typeface="Calibri"/>
                <a:cs typeface="Calibri"/>
              </a:rPr>
              <a:t>green</a:t>
            </a:r>
            <a:r>
              <a:rPr sz="1800" b="1" spc="-35" dirty="0">
                <a:solidFill>
                  <a:srgbClr val="FFFFFF"/>
                </a:solidFill>
                <a:latin typeface="Calibri"/>
                <a:cs typeface="Calibri"/>
              </a:rPr>
              <a:t> </a:t>
            </a:r>
            <a:r>
              <a:rPr sz="1800" b="1" dirty="0">
                <a:solidFill>
                  <a:srgbClr val="FFFFFF"/>
                </a:solidFill>
                <a:latin typeface="Calibri"/>
                <a:cs typeface="Calibri"/>
              </a:rPr>
              <a:t>color</a:t>
            </a:r>
            <a:r>
              <a:rPr sz="1800" b="1" spc="-40" dirty="0">
                <a:solidFill>
                  <a:srgbClr val="FFFFFF"/>
                </a:solidFill>
                <a:latin typeface="Calibri"/>
                <a:cs typeface="Calibri"/>
              </a:rPr>
              <a:t> </a:t>
            </a:r>
            <a:r>
              <a:rPr sz="1800" b="1" dirty="0">
                <a:solidFill>
                  <a:srgbClr val="FFFFFF"/>
                </a:solidFill>
                <a:latin typeface="Calibri"/>
                <a:cs typeface="Calibri"/>
              </a:rPr>
              <a:t>indicates</a:t>
            </a:r>
            <a:r>
              <a:rPr sz="1800" b="1" spc="-40" dirty="0">
                <a:solidFill>
                  <a:srgbClr val="FFFFFF"/>
                </a:solidFill>
                <a:latin typeface="Calibri"/>
                <a:cs typeface="Calibri"/>
              </a:rPr>
              <a:t> </a:t>
            </a:r>
            <a:r>
              <a:rPr sz="1800" b="1" dirty="0">
                <a:solidFill>
                  <a:srgbClr val="FFFFFF"/>
                </a:solidFill>
                <a:latin typeface="Calibri"/>
                <a:cs typeface="Calibri"/>
              </a:rPr>
              <a:t>a</a:t>
            </a:r>
            <a:r>
              <a:rPr sz="1800" b="1" spc="-40" dirty="0">
                <a:solidFill>
                  <a:srgbClr val="FFFFFF"/>
                </a:solidFill>
                <a:latin typeface="Calibri"/>
                <a:cs typeface="Calibri"/>
              </a:rPr>
              <a:t> </a:t>
            </a:r>
            <a:r>
              <a:rPr sz="1800" b="1" dirty="0">
                <a:solidFill>
                  <a:srgbClr val="FFFFFF"/>
                </a:solidFill>
                <a:latin typeface="Calibri"/>
                <a:cs typeface="Calibri"/>
              </a:rPr>
              <a:t>perfect</a:t>
            </a:r>
            <a:r>
              <a:rPr sz="1800" b="1" spc="-30" dirty="0">
                <a:solidFill>
                  <a:srgbClr val="FFFFFF"/>
                </a:solidFill>
                <a:latin typeface="Calibri"/>
                <a:cs typeface="Calibri"/>
              </a:rPr>
              <a:t> </a:t>
            </a:r>
            <a:r>
              <a:rPr sz="1800" b="1" spc="-10" dirty="0">
                <a:solidFill>
                  <a:srgbClr val="FFFFFF"/>
                </a:solidFill>
                <a:latin typeface="Calibri"/>
                <a:cs typeface="Calibri"/>
              </a:rPr>
              <a:t>match </a:t>
            </a:r>
            <a:r>
              <a:rPr sz="1800" b="1" dirty="0">
                <a:solidFill>
                  <a:srgbClr val="FFFFFF"/>
                </a:solidFill>
                <a:latin typeface="Calibri"/>
                <a:cs typeface="Calibri"/>
              </a:rPr>
              <a:t>for</a:t>
            </a:r>
            <a:r>
              <a:rPr sz="1800" b="1" spc="-25" dirty="0">
                <a:solidFill>
                  <a:srgbClr val="FFFFFF"/>
                </a:solidFill>
                <a:latin typeface="Calibri"/>
                <a:cs typeface="Calibri"/>
              </a:rPr>
              <a:t> </a:t>
            </a:r>
            <a:r>
              <a:rPr sz="1800" b="1" dirty="0">
                <a:solidFill>
                  <a:srgbClr val="FFFFFF"/>
                </a:solidFill>
                <a:latin typeface="Calibri"/>
                <a:cs typeface="Calibri"/>
              </a:rPr>
              <a:t>a</a:t>
            </a:r>
            <a:r>
              <a:rPr sz="1800" b="1" spc="-15" dirty="0">
                <a:solidFill>
                  <a:srgbClr val="FFFFFF"/>
                </a:solidFill>
                <a:latin typeface="Calibri"/>
                <a:cs typeface="Calibri"/>
              </a:rPr>
              <a:t> </a:t>
            </a:r>
            <a:r>
              <a:rPr sz="1800" b="1" dirty="0">
                <a:solidFill>
                  <a:srgbClr val="FFFFFF"/>
                </a:solidFill>
                <a:latin typeface="Calibri"/>
                <a:cs typeface="Calibri"/>
              </a:rPr>
              <a:t>given</a:t>
            </a:r>
            <a:r>
              <a:rPr sz="1800" b="1" spc="-20" dirty="0">
                <a:solidFill>
                  <a:srgbClr val="FFFFFF"/>
                </a:solidFill>
                <a:latin typeface="Calibri"/>
                <a:cs typeface="Calibri"/>
              </a:rPr>
              <a:t> </a:t>
            </a:r>
            <a:r>
              <a:rPr sz="1800" b="1" dirty="0">
                <a:solidFill>
                  <a:srgbClr val="FFFFFF"/>
                </a:solidFill>
                <a:latin typeface="Calibri"/>
                <a:cs typeface="Calibri"/>
              </a:rPr>
              <a:t>gene.</a:t>
            </a:r>
            <a:r>
              <a:rPr sz="1800" b="1" spc="-20" dirty="0">
                <a:solidFill>
                  <a:srgbClr val="FFFFFF"/>
                </a:solidFill>
                <a:latin typeface="Calibri"/>
                <a:cs typeface="Calibri"/>
              </a:rPr>
              <a:t> </a:t>
            </a:r>
            <a:r>
              <a:rPr sz="1800" b="1" dirty="0">
                <a:solidFill>
                  <a:srgbClr val="FFFFFF"/>
                </a:solidFill>
                <a:latin typeface="Calibri"/>
                <a:cs typeface="Calibri"/>
              </a:rPr>
              <a:t>The</a:t>
            </a:r>
            <a:r>
              <a:rPr sz="1800" b="1" spc="-20" dirty="0">
                <a:solidFill>
                  <a:srgbClr val="FFFFFF"/>
                </a:solidFill>
                <a:latin typeface="Calibri"/>
                <a:cs typeface="Calibri"/>
              </a:rPr>
              <a:t> </a:t>
            </a:r>
            <a:r>
              <a:rPr sz="1800" b="1" dirty="0">
                <a:solidFill>
                  <a:srgbClr val="FFFFFF"/>
                </a:solidFill>
                <a:latin typeface="Calibri"/>
                <a:cs typeface="Calibri"/>
              </a:rPr>
              <a:t>%</a:t>
            </a:r>
            <a:r>
              <a:rPr sz="1800" b="1" spc="-20" dirty="0">
                <a:solidFill>
                  <a:srgbClr val="FFFFFF"/>
                </a:solidFill>
                <a:latin typeface="Calibri"/>
                <a:cs typeface="Calibri"/>
              </a:rPr>
              <a:t> </a:t>
            </a:r>
            <a:r>
              <a:rPr sz="1800" b="1" dirty="0">
                <a:solidFill>
                  <a:srgbClr val="FFFFFF"/>
                </a:solidFill>
                <a:latin typeface="Calibri"/>
                <a:cs typeface="Calibri"/>
              </a:rPr>
              <a:t>ID</a:t>
            </a:r>
            <a:r>
              <a:rPr sz="1800" b="1" spc="-15" dirty="0">
                <a:solidFill>
                  <a:srgbClr val="FFFFFF"/>
                </a:solidFill>
                <a:latin typeface="Calibri"/>
                <a:cs typeface="Calibri"/>
              </a:rPr>
              <a:t> </a:t>
            </a:r>
            <a:r>
              <a:rPr sz="1800" b="1" dirty="0">
                <a:solidFill>
                  <a:srgbClr val="FFFFFF"/>
                </a:solidFill>
                <a:latin typeface="Calibri"/>
                <a:cs typeface="Calibri"/>
              </a:rPr>
              <a:t>is</a:t>
            </a:r>
            <a:r>
              <a:rPr sz="1800" b="1" spc="-25" dirty="0">
                <a:solidFill>
                  <a:srgbClr val="FFFFFF"/>
                </a:solidFill>
                <a:latin typeface="Calibri"/>
                <a:cs typeface="Calibri"/>
              </a:rPr>
              <a:t> </a:t>
            </a:r>
            <a:r>
              <a:rPr sz="1800" b="1" dirty="0">
                <a:solidFill>
                  <a:srgbClr val="FFFFFF"/>
                </a:solidFill>
                <a:latin typeface="Calibri"/>
                <a:cs typeface="Calibri"/>
              </a:rPr>
              <a:t>100</a:t>
            </a:r>
            <a:r>
              <a:rPr sz="1800" b="1" spc="-15" dirty="0">
                <a:solidFill>
                  <a:srgbClr val="FFFFFF"/>
                </a:solidFill>
                <a:latin typeface="Calibri"/>
                <a:cs typeface="Calibri"/>
              </a:rPr>
              <a:t> </a:t>
            </a:r>
            <a:r>
              <a:rPr sz="1800" b="1" dirty="0">
                <a:solidFill>
                  <a:srgbClr val="FFFFFF"/>
                </a:solidFill>
                <a:latin typeface="Calibri"/>
                <a:cs typeface="Calibri"/>
              </a:rPr>
              <a:t>and</a:t>
            </a:r>
            <a:r>
              <a:rPr sz="1800" b="1" spc="-20" dirty="0">
                <a:solidFill>
                  <a:srgbClr val="FFFFFF"/>
                </a:solidFill>
                <a:latin typeface="Calibri"/>
                <a:cs typeface="Calibri"/>
              </a:rPr>
              <a:t> </a:t>
            </a:r>
            <a:r>
              <a:rPr sz="1800" b="1" dirty="0">
                <a:solidFill>
                  <a:srgbClr val="FFFFFF"/>
                </a:solidFill>
                <a:latin typeface="Calibri"/>
                <a:cs typeface="Calibri"/>
              </a:rPr>
              <a:t>means</a:t>
            </a:r>
            <a:r>
              <a:rPr sz="1800" b="1" spc="-25" dirty="0">
                <a:solidFill>
                  <a:srgbClr val="FFFFFF"/>
                </a:solidFill>
                <a:latin typeface="Calibri"/>
                <a:cs typeface="Calibri"/>
              </a:rPr>
              <a:t> </a:t>
            </a:r>
            <a:r>
              <a:rPr sz="1800" b="1" spc="-20" dirty="0">
                <a:solidFill>
                  <a:srgbClr val="FFFFFF"/>
                </a:solidFill>
                <a:latin typeface="Calibri"/>
                <a:cs typeface="Calibri"/>
              </a:rPr>
              <a:t>that </a:t>
            </a:r>
            <a:r>
              <a:rPr sz="1800" b="1" dirty="0">
                <a:solidFill>
                  <a:srgbClr val="FFFFFF"/>
                </a:solidFill>
                <a:latin typeface="Calibri"/>
                <a:cs typeface="Calibri"/>
              </a:rPr>
              <a:t>the</a:t>
            </a:r>
            <a:r>
              <a:rPr sz="1800" b="1" spc="-35" dirty="0">
                <a:solidFill>
                  <a:srgbClr val="FFFFFF"/>
                </a:solidFill>
                <a:latin typeface="Calibri"/>
                <a:cs typeface="Calibri"/>
              </a:rPr>
              <a:t> </a:t>
            </a:r>
            <a:r>
              <a:rPr sz="1800" b="1" dirty="0">
                <a:solidFill>
                  <a:srgbClr val="FFFFFF"/>
                </a:solidFill>
                <a:latin typeface="Calibri"/>
                <a:cs typeface="Calibri"/>
              </a:rPr>
              <a:t>sequence</a:t>
            </a:r>
            <a:r>
              <a:rPr sz="1800" b="1" spc="-35" dirty="0">
                <a:solidFill>
                  <a:srgbClr val="FFFFFF"/>
                </a:solidFill>
                <a:latin typeface="Calibri"/>
                <a:cs typeface="Calibri"/>
              </a:rPr>
              <a:t> </a:t>
            </a:r>
            <a:r>
              <a:rPr sz="1800" b="1" dirty="0">
                <a:solidFill>
                  <a:srgbClr val="FFFFFF"/>
                </a:solidFill>
                <a:latin typeface="Calibri"/>
                <a:cs typeface="Calibri"/>
              </a:rPr>
              <a:t>in</a:t>
            </a:r>
            <a:r>
              <a:rPr sz="1800" b="1" spc="-30" dirty="0">
                <a:solidFill>
                  <a:srgbClr val="FFFFFF"/>
                </a:solidFill>
                <a:latin typeface="Calibri"/>
                <a:cs typeface="Calibri"/>
              </a:rPr>
              <a:t> </a:t>
            </a:r>
            <a:r>
              <a:rPr sz="1800" b="1" dirty="0">
                <a:solidFill>
                  <a:srgbClr val="FFFFFF"/>
                </a:solidFill>
                <a:latin typeface="Calibri"/>
                <a:cs typeface="Calibri"/>
              </a:rPr>
              <a:t>the</a:t>
            </a:r>
            <a:r>
              <a:rPr sz="1800" b="1" spc="-30" dirty="0">
                <a:solidFill>
                  <a:srgbClr val="FFFFFF"/>
                </a:solidFill>
                <a:latin typeface="Calibri"/>
                <a:cs typeface="Calibri"/>
              </a:rPr>
              <a:t> </a:t>
            </a:r>
            <a:r>
              <a:rPr sz="1800" b="1" dirty="0">
                <a:solidFill>
                  <a:srgbClr val="FFFFFF"/>
                </a:solidFill>
                <a:latin typeface="Calibri"/>
                <a:cs typeface="Calibri"/>
              </a:rPr>
              <a:t>genome</a:t>
            </a:r>
            <a:r>
              <a:rPr sz="1800" b="1" spc="-35" dirty="0">
                <a:solidFill>
                  <a:srgbClr val="FFFFFF"/>
                </a:solidFill>
                <a:latin typeface="Calibri"/>
                <a:cs typeface="Calibri"/>
              </a:rPr>
              <a:t> </a:t>
            </a:r>
            <a:r>
              <a:rPr sz="1800" b="1" dirty="0">
                <a:solidFill>
                  <a:srgbClr val="FFFFFF"/>
                </a:solidFill>
                <a:latin typeface="Calibri"/>
                <a:cs typeface="Calibri"/>
              </a:rPr>
              <a:t>covers</a:t>
            </a:r>
            <a:r>
              <a:rPr sz="1800" b="1" spc="-30" dirty="0">
                <a:solidFill>
                  <a:srgbClr val="FFFFFF"/>
                </a:solidFill>
                <a:latin typeface="Calibri"/>
                <a:cs typeface="Calibri"/>
              </a:rPr>
              <a:t> </a:t>
            </a:r>
            <a:r>
              <a:rPr sz="1800" b="1" dirty="0">
                <a:solidFill>
                  <a:srgbClr val="FFFFFF"/>
                </a:solidFill>
                <a:latin typeface="Calibri"/>
                <a:cs typeface="Calibri"/>
              </a:rPr>
              <a:t>the</a:t>
            </a:r>
            <a:r>
              <a:rPr sz="1800" b="1" spc="-35" dirty="0">
                <a:solidFill>
                  <a:srgbClr val="FFFFFF"/>
                </a:solidFill>
                <a:latin typeface="Calibri"/>
                <a:cs typeface="Calibri"/>
              </a:rPr>
              <a:t> </a:t>
            </a:r>
            <a:r>
              <a:rPr sz="1800" b="1" spc="-10" dirty="0">
                <a:solidFill>
                  <a:srgbClr val="FFFFFF"/>
                </a:solidFill>
                <a:latin typeface="Calibri"/>
                <a:cs typeface="Calibri"/>
              </a:rPr>
              <a:t>entire </a:t>
            </a:r>
            <a:r>
              <a:rPr sz="1800" b="1" dirty="0">
                <a:solidFill>
                  <a:srgbClr val="FFFFFF"/>
                </a:solidFill>
                <a:latin typeface="Calibri"/>
                <a:cs typeface="Calibri"/>
              </a:rPr>
              <a:t>length</a:t>
            </a:r>
            <a:r>
              <a:rPr sz="1800" b="1" spc="-25" dirty="0">
                <a:solidFill>
                  <a:srgbClr val="FFFFFF"/>
                </a:solidFill>
                <a:latin typeface="Calibri"/>
                <a:cs typeface="Calibri"/>
              </a:rPr>
              <a:t> </a:t>
            </a:r>
            <a:r>
              <a:rPr sz="1800" b="1" dirty="0">
                <a:solidFill>
                  <a:srgbClr val="FFFFFF"/>
                </a:solidFill>
                <a:latin typeface="Calibri"/>
                <a:cs typeface="Calibri"/>
              </a:rPr>
              <a:t>of</a:t>
            </a:r>
            <a:r>
              <a:rPr sz="1800" b="1" spc="-20" dirty="0">
                <a:solidFill>
                  <a:srgbClr val="FFFFFF"/>
                </a:solidFill>
                <a:latin typeface="Calibri"/>
                <a:cs typeface="Calibri"/>
              </a:rPr>
              <a:t> </a:t>
            </a:r>
            <a:r>
              <a:rPr sz="1800" b="1" dirty="0">
                <a:solidFill>
                  <a:srgbClr val="FFFFFF"/>
                </a:solidFill>
                <a:latin typeface="Calibri"/>
                <a:cs typeface="Calibri"/>
              </a:rPr>
              <a:t>the</a:t>
            </a:r>
            <a:r>
              <a:rPr sz="1800" b="1" spc="-30" dirty="0">
                <a:solidFill>
                  <a:srgbClr val="FFFFFF"/>
                </a:solidFill>
                <a:latin typeface="Calibri"/>
                <a:cs typeface="Calibri"/>
              </a:rPr>
              <a:t> </a:t>
            </a:r>
            <a:r>
              <a:rPr sz="1800" b="1" dirty="0">
                <a:solidFill>
                  <a:srgbClr val="FFFFFF"/>
                </a:solidFill>
                <a:latin typeface="Calibri"/>
                <a:cs typeface="Calibri"/>
              </a:rPr>
              <a:t>virulence</a:t>
            </a:r>
            <a:r>
              <a:rPr sz="1800" b="1" spc="-25" dirty="0">
                <a:solidFill>
                  <a:srgbClr val="FFFFFF"/>
                </a:solidFill>
                <a:latin typeface="Calibri"/>
                <a:cs typeface="Calibri"/>
              </a:rPr>
              <a:t> </a:t>
            </a:r>
            <a:r>
              <a:rPr sz="1800" b="1" dirty="0">
                <a:solidFill>
                  <a:srgbClr val="FFFFFF"/>
                </a:solidFill>
                <a:latin typeface="Calibri"/>
                <a:cs typeface="Calibri"/>
              </a:rPr>
              <a:t>gene</a:t>
            </a:r>
            <a:r>
              <a:rPr sz="1800" b="1" spc="-30" dirty="0">
                <a:solidFill>
                  <a:srgbClr val="FFFFFF"/>
                </a:solidFill>
                <a:latin typeface="Calibri"/>
                <a:cs typeface="Calibri"/>
              </a:rPr>
              <a:t> </a:t>
            </a:r>
            <a:r>
              <a:rPr sz="1800" b="1" dirty="0">
                <a:solidFill>
                  <a:srgbClr val="FFFFFF"/>
                </a:solidFill>
                <a:latin typeface="Calibri"/>
                <a:cs typeface="Calibri"/>
              </a:rPr>
              <a:t>in</a:t>
            </a:r>
            <a:r>
              <a:rPr sz="1800" b="1" spc="-25" dirty="0">
                <a:solidFill>
                  <a:srgbClr val="FFFFFF"/>
                </a:solidFill>
                <a:latin typeface="Calibri"/>
                <a:cs typeface="Calibri"/>
              </a:rPr>
              <a:t> </a:t>
            </a:r>
            <a:r>
              <a:rPr sz="1800" b="1" dirty="0">
                <a:solidFill>
                  <a:srgbClr val="FFFFFF"/>
                </a:solidFill>
                <a:latin typeface="Calibri"/>
                <a:cs typeface="Calibri"/>
              </a:rPr>
              <a:t>the</a:t>
            </a:r>
            <a:r>
              <a:rPr sz="1800" b="1" spc="-30" dirty="0">
                <a:solidFill>
                  <a:srgbClr val="FFFFFF"/>
                </a:solidFill>
                <a:latin typeface="Calibri"/>
                <a:cs typeface="Calibri"/>
              </a:rPr>
              <a:t> </a:t>
            </a:r>
            <a:r>
              <a:rPr sz="1800" b="1" spc="-10" dirty="0">
                <a:solidFill>
                  <a:srgbClr val="FFFFFF"/>
                </a:solidFill>
                <a:latin typeface="Calibri"/>
                <a:cs typeface="Calibri"/>
              </a:rPr>
              <a:t>database</a:t>
            </a:r>
            <a:endParaRPr sz="1800">
              <a:latin typeface="Calibri"/>
              <a:cs typeface="Calibri"/>
            </a:endParaRPr>
          </a:p>
        </p:txBody>
      </p:sp>
      <p:sp>
        <p:nvSpPr>
          <p:cNvPr id="4" name="object 4"/>
          <p:cNvSpPr txBox="1"/>
          <p:nvPr/>
        </p:nvSpPr>
        <p:spPr>
          <a:xfrm>
            <a:off x="6400798" y="6143625"/>
            <a:ext cx="4859655" cy="630555"/>
          </a:xfrm>
          <a:prstGeom prst="rect">
            <a:avLst/>
          </a:prstGeom>
          <a:solidFill>
            <a:srgbClr val="FF0000"/>
          </a:solidFill>
        </p:spPr>
        <p:txBody>
          <a:bodyPr vert="horz" wrap="square" lIns="0" tIns="30480" rIns="0" bIns="0" rtlCol="0">
            <a:spAutoFit/>
          </a:bodyPr>
          <a:lstStyle/>
          <a:p>
            <a:pPr marL="90805" marR="450850">
              <a:lnSpc>
                <a:spcPts val="2110"/>
              </a:lnSpc>
              <a:spcBef>
                <a:spcPts val="240"/>
              </a:spcBef>
            </a:pPr>
            <a:r>
              <a:rPr sz="1800" b="1" dirty="0">
                <a:solidFill>
                  <a:srgbClr val="FFFFFF"/>
                </a:solidFill>
                <a:latin typeface="Calibri"/>
                <a:cs typeface="Calibri"/>
              </a:rPr>
              <a:t>The</a:t>
            </a:r>
            <a:r>
              <a:rPr sz="1800" b="1" spc="-40" dirty="0">
                <a:solidFill>
                  <a:srgbClr val="FFFFFF"/>
                </a:solidFill>
                <a:latin typeface="Calibri"/>
                <a:cs typeface="Calibri"/>
              </a:rPr>
              <a:t> </a:t>
            </a:r>
            <a:r>
              <a:rPr sz="1800" b="1" dirty="0">
                <a:solidFill>
                  <a:srgbClr val="FFFFFF"/>
                </a:solidFill>
                <a:latin typeface="Calibri"/>
                <a:cs typeface="Calibri"/>
              </a:rPr>
              <a:t>red</a:t>
            </a:r>
            <a:r>
              <a:rPr sz="1800" b="1" spc="-35" dirty="0">
                <a:solidFill>
                  <a:srgbClr val="FFFFFF"/>
                </a:solidFill>
                <a:latin typeface="Calibri"/>
                <a:cs typeface="Calibri"/>
              </a:rPr>
              <a:t> </a:t>
            </a:r>
            <a:r>
              <a:rPr sz="1800" b="1" dirty="0">
                <a:solidFill>
                  <a:srgbClr val="FFFFFF"/>
                </a:solidFill>
                <a:latin typeface="Calibri"/>
                <a:cs typeface="Calibri"/>
              </a:rPr>
              <a:t>color</a:t>
            </a:r>
            <a:r>
              <a:rPr sz="1800" b="1" spc="-35" dirty="0">
                <a:solidFill>
                  <a:srgbClr val="FFFFFF"/>
                </a:solidFill>
                <a:latin typeface="Calibri"/>
                <a:cs typeface="Calibri"/>
              </a:rPr>
              <a:t> </a:t>
            </a:r>
            <a:r>
              <a:rPr sz="1800" b="1" dirty="0">
                <a:solidFill>
                  <a:srgbClr val="FFFFFF"/>
                </a:solidFill>
                <a:latin typeface="Calibri"/>
                <a:cs typeface="Calibri"/>
              </a:rPr>
              <a:t>indicates</a:t>
            </a:r>
            <a:r>
              <a:rPr sz="1800" b="1" spc="-40" dirty="0">
                <a:solidFill>
                  <a:srgbClr val="FFFFFF"/>
                </a:solidFill>
                <a:latin typeface="Calibri"/>
                <a:cs typeface="Calibri"/>
              </a:rPr>
              <a:t> </a:t>
            </a:r>
            <a:r>
              <a:rPr sz="1800" b="1" dirty="0">
                <a:solidFill>
                  <a:srgbClr val="FFFFFF"/>
                </a:solidFill>
                <a:latin typeface="Calibri"/>
                <a:cs typeface="Calibri"/>
              </a:rPr>
              <a:t>that</a:t>
            </a:r>
            <a:r>
              <a:rPr sz="1800" b="1" spc="-30" dirty="0">
                <a:solidFill>
                  <a:srgbClr val="FFFFFF"/>
                </a:solidFill>
                <a:latin typeface="Calibri"/>
                <a:cs typeface="Calibri"/>
              </a:rPr>
              <a:t> </a:t>
            </a:r>
            <a:r>
              <a:rPr sz="1800" b="1" dirty="0">
                <a:solidFill>
                  <a:srgbClr val="FFFFFF"/>
                </a:solidFill>
                <a:latin typeface="Calibri"/>
                <a:cs typeface="Calibri"/>
              </a:rPr>
              <a:t>no</a:t>
            </a:r>
            <a:r>
              <a:rPr sz="1800" b="1" spc="-35" dirty="0">
                <a:solidFill>
                  <a:srgbClr val="FFFFFF"/>
                </a:solidFill>
                <a:latin typeface="Calibri"/>
                <a:cs typeface="Calibri"/>
              </a:rPr>
              <a:t> </a:t>
            </a:r>
            <a:r>
              <a:rPr sz="1800" b="1" dirty="0">
                <a:solidFill>
                  <a:srgbClr val="FFFFFF"/>
                </a:solidFill>
                <a:latin typeface="Calibri"/>
                <a:cs typeface="Calibri"/>
              </a:rPr>
              <a:t>virulence</a:t>
            </a:r>
            <a:r>
              <a:rPr sz="1800" b="1" spc="-40" dirty="0">
                <a:solidFill>
                  <a:srgbClr val="FFFFFF"/>
                </a:solidFill>
                <a:latin typeface="Calibri"/>
                <a:cs typeface="Calibri"/>
              </a:rPr>
              <a:t> </a:t>
            </a:r>
            <a:r>
              <a:rPr sz="1800" b="1" spc="-20" dirty="0">
                <a:solidFill>
                  <a:srgbClr val="FFFFFF"/>
                </a:solidFill>
                <a:latin typeface="Calibri"/>
                <a:cs typeface="Calibri"/>
              </a:rPr>
              <a:t>gene </a:t>
            </a:r>
            <a:r>
              <a:rPr sz="1800" b="1" dirty="0">
                <a:solidFill>
                  <a:srgbClr val="FFFFFF"/>
                </a:solidFill>
                <a:latin typeface="Calibri"/>
                <a:cs typeface="Calibri"/>
              </a:rPr>
              <a:t>was</a:t>
            </a:r>
            <a:r>
              <a:rPr sz="1800" b="1" spc="-35" dirty="0">
                <a:solidFill>
                  <a:srgbClr val="FFFFFF"/>
                </a:solidFill>
                <a:latin typeface="Calibri"/>
                <a:cs typeface="Calibri"/>
              </a:rPr>
              <a:t> </a:t>
            </a:r>
            <a:r>
              <a:rPr sz="1800" b="1" spc="-10" dirty="0">
                <a:solidFill>
                  <a:srgbClr val="FFFFFF"/>
                </a:solidFill>
                <a:latin typeface="Calibri"/>
                <a:cs typeface="Calibri"/>
              </a:rPr>
              <a:t>detected</a:t>
            </a:r>
            <a:r>
              <a:rPr sz="1800" b="1" spc="-35" dirty="0">
                <a:solidFill>
                  <a:srgbClr val="FFFFFF"/>
                </a:solidFill>
                <a:latin typeface="Calibri"/>
                <a:cs typeface="Calibri"/>
              </a:rPr>
              <a:t> </a:t>
            </a:r>
            <a:r>
              <a:rPr sz="1800" b="1" dirty="0">
                <a:solidFill>
                  <a:srgbClr val="FFFFFF"/>
                </a:solidFill>
                <a:latin typeface="Calibri"/>
                <a:cs typeface="Calibri"/>
              </a:rPr>
              <a:t>for</a:t>
            </a:r>
            <a:r>
              <a:rPr sz="1800" b="1" spc="-35" dirty="0">
                <a:solidFill>
                  <a:srgbClr val="FFFFFF"/>
                </a:solidFill>
                <a:latin typeface="Calibri"/>
                <a:cs typeface="Calibri"/>
              </a:rPr>
              <a:t> </a:t>
            </a:r>
            <a:r>
              <a:rPr sz="1800" b="1" dirty="0">
                <a:solidFill>
                  <a:srgbClr val="FFFFFF"/>
                </a:solidFill>
                <a:latin typeface="Calibri"/>
                <a:cs typeface="Calibri"/>
              </a:rPr>
              <a:t>the</a:t>
            </a:r>
            <a:r>
              <a:rPr sz="1800" b="1" spc="-45" dirty="0">
                <a:solidFill>
                  <a:srgbClr val="FFFFFF"/>
                </a:solidFill>
                <a:latin typeface="Calibri"/>
                <a:cs typeface="Calibri"/>
              </a:rPr>
              <a:t> </a:t>
            </a:r>
            <a:r>
              <a:rPr sz="1800" b="1" dirty="0">
                <a:solidFill>
                  <a:srgbClr val="FFFFFF"/>
                </a:solidFill>
                <a:latin typeface="Calibri"/>
                <a:cs typeface="Calibri"/>
              </a:rPr>
              <a:t>shiga</a:t>
            </a:r>
            <a:r>
              <a:rPr sz="1800" b="1" spc="-25" dirty="0">
                <a:solidFill>
                  <a:srgbClr val="FFFFFF"/>
                </a:solidFill>
                <a:latin typeface="Calibri"/>
                <a:cs typeface="Calibri"/>
              </a:rPr>
              <a:t> </a:t>
            </a:r>
            <a:r>
              <a:rPr sz="1800" b="1" spc="-20" dirty="0">
                <a:solidFill>
                  <a:srgbClr val="FFFFFF"/>
                </a:solidFill>
                <a:latin typeface="Calibri"/>
                <a:cs typeface="Calibri"/>
              </a:rPr>
              <a:t>toxin</a:t>
            </a:r>
            <a:endParaRPr sz="1800">
              <a:latin typeface="Calibri"/>
              <a:cs typeface="Calibri"/>
            </a:endParaRPr>
          </a:p>
        </p:txBody>
      </p:sp>
      <p:grpSp>
        <p:nvGrpSpPr>
          <p:cNvPr id="5" name="object 5"/>
          <p:cNvGrpSpPr/>
          <p:nvPr/>
        </p:nvGrpSpPr>
        <p:grpSpPr>
          <a:xfrm>
            <a:off x="6528227" y="2805424"/>
            <a:ext cx="1483995" cy="3274060"/>
            <a:chOff x="6528227" y="2805424"/>
            <a:chExt cx="1483995" cy="3274060"/>
          </a:xfrm>
        </p:grpSpPr>
        <p:sp>
          <p:nvSpPr>
            <p:cNvPr id="6" name="object 6"/>
            <p:cNvSpPr/>
            <p:nvPr/>
          </p:nvSpPr>
          <p:spPr>
            <a:xfrm>
              <a:off x="6528227" y="2805424"/>
              <a:ext cx="744220" cy="438784"/>
            </a:xfrm>
            <a:custGeom>
              <a:avLst/>
              <a:gdLst/>
              <a:ahLst/>
              <a:cxnLst/>
              <a:rect l="l" t="t" r="r" b="b"/>
              <a:pathLst>
                <a:path w="744220" h="438785">
                  <a:moveTo>
                    <a:pt x="580850" y="378855"/>
                  </a:moveTo>
                  <a:lnTo>
                    <a:pt x="552676" y="428578"/>
                  </a:lnTo>
                  <a:lnTo>
                    <a:pt x="744105" y="438518"/>
                  </a:lnTo>
                  <a:lnTo>
                    <a:pt x="713483" y="392943"/>
                  </a:lnTo>
                  <a:lnTo>
                    <a:pt x="605711" y="392943"/>
                  </a:lnTo>
                  <a:lnTo>
                    <a:pt x="580850" y="378855"/>
                  </a:lnTo>
                  <a:close/>
                </a:path>
                <a:path w="744220" h="438785">
                  <a:moveTo>
                    <a:pt x="609025" y="329132"/>
                  </a:moveTo>
                  <a:lnTo>
                    <a:pt x="580850" y="378855"/>
                  </a:lnTo>
                  <a:lnTo>
                    <a:pt x="605711" y="392943"/>
                  </a:lnTo>
                  <a:lnTo>
                    <a:pt x="633886" y="343220"/>
                  </a:lnTo>
                  <a:lnTo>
                    <a:pt x="609025" y="329132"/>
                  </a:lnTo>
                  <a:close/>
                </a:path>
                <a:path w="744220" h="438785">
                  <a:moveTo>
                    <a:pt x="637199" y="279410"/>
                  </a:moveTo>
                  <a:lnTo>
                    <a:pt x="609025" y="329132"/>
                  </a:lnTo>
                  <a:lnTo>
                    <a:pt x="633886" y="343220"/>
                  </a:lnTo>
                  <a:lnTo>
                    <a:pt x="605711" y="392943"/>
                  </a:lnTo>
                  <a:lnTo>
                    <a:pt x="713483" y="392943"/>
                  </a:lnTo>
                  <a:lnTo>
                    <a:pt x="637199" y="279410"/>
                  </a:lnTo>
                  <a:close/>
                </a:path>
                <a:path w="744220" h="438785">
                  <a:moveTo>
                    <a:pt x="28174" y="0"/>
                  </a:moveTo>
                  <a:lnTo>
                    <a:pt x="0" y="49721"/>
                  </a:lnTo>
                  <a:lnTo>
                    <a:pt x="580850" y="378855"/>
                  </a:lnTo>
                  <a:lnTo>
                    <a:pt x="609025" y="329132"/>
                  </a:lnTo>
                  <a:lnTo>
                    <a:pt x="28174" y="0"/>
                  </a:lnTo>
                  <a:close/>
                </a:path>
              </a:pathLst>
            </a:custGeom>
            <a:solidFill>
              <a:srgbClr val="385723"/>
            </a:solidFill>
          </p:spPr>
          <p:txBody>
            <a:bodyPr wrap="square" lIns="0" tIns="0" rIns="0" bIns="0" rtlCol="0"/>
            <a:lstStyle/>
            <a:p>
              <a:endParaRPr/>
            </a:p>
          </p:txBody>
        </p:sp>
        <p:sp>
          <p:nvSpPr>
            <p:cNvPr id="7" name="object 7"/>
            <p:cNvSpPr/>
            <p:nvPr/>
          </p:nvSpPr>
          <p:spPr>
            <a:xfrm>
              <a:off x="7016204" y="5645397"/>
              <a:ext cx="996315" cy="433705"/>
            </a:xfrm>
            <a:custGeom>
              <a:avLst/>
              <a:gdLst/>
              <a:ahLst/>
              <a:cxnLst/>
              <a:rect l="l" t="t" r="r" b="b"/>
              <a:pathLst>
                <a:path w="996315" h="433704">
                  <a:moveTo>
                    <a:pt x="826097" y="380417"/>
                  </a:moveTo>
                  <a:lnTo>
                    <a:pt x="805047" y="433549"/>
                  </a:lnTo>
                  <a:lnTo>
                    <a:pt x="996019" y="417001"/>
                  </a:lnTo>
                  <a:lnTo>
                    <a:pt x="972701" y="390942"/>
                  </a:lnTo>
                  <a:lnTo>
                    <a:pt x="852662" y="390942"/>
                  </a:lnTo>
                  <a:lnTo>
                    <a:pt x="826097" y="380417"/>
                  </a:lnTo>
                  <a:close/>
                </a:path>
                <a:path w="996315" h="433704">
                  <a:moveTo>
                    <a:pt x="847147" y="327285"/>
                  </a:moveTo>
                  <a:lnTo>
                    <a:pt x="826097" y="380417"/>
                  </a:lnTo>
                  <a:lnTo>
                    <a:pt x="852662" y="390942"/>
                  </a:lnTo>
                  <a:lnTo>
                    <a:pt x="873713" y="337810"/>
                  </a:lnTo>
                  <a:lnTo>
                    <a:pt x="847147" y="327285"/>
                  </a:lnTo>
                  <a:close/>
                </a:path>
                <a:path w="996315" h="433704">
                  <a:moveTo>
                    <a:pt x="868197" y="274152"/>
                  </a:moveTo>
                  <a:lnTo>
                    <a:pt x="847147" y="327285"/>
                  </a:lnTo>
                  <a:lnTo>
                    <a:pt x="873713" y="337810"/>
                  </a:lnTo>
                  <a:lnTo>
                    <a:pt x="852662" y="390942"/>
                  </a:lnTo>
                  <a:lnTo>
                    <a:pt x="972701" y="390942"/>
                  </a:lnTo>
                  <a:lnTo>
                    <a:pt x="868197" y="274152"/>
                  </a:lnTo>
                  <a:close/>
                </a:path>
                <a:path w="996315" h="433704">
                  <a:moveTo>
                    <a:pt x="21048" y="0"/>
                  </a:moveTo>
                  <a:lnTo>
                    <a:pt x="0" y="53132"/>
                  </a:lnTo>
                  <a:lnTo>
                    <a:pt x="826097" y="380417"/>
                  </a:lnTo>
                  <a:lnTo>
                    <a:pt x="847147" y="327285"/>
                  </a:lnTo>
                  <a:lnTo>
                    <a:pt x="21048" y="0"/>
                  </a:lnTo>
                  <a:close/>
                </a:path>
              </a:pathLst>
            </a:custGeom>
            <a:solidFill>
              <a:srgbClr val="FF0000"/>
            </a:solidFill>
          </p:spPr>
          <p:txBody>
            <a:bodyPr wrap="square" lIns="0" tIns="0" rIns="0" bIns="0" rtlCol="0"/>
            <a:lstStyle/>
            <a:p>
              <a:endParaRPr/>
            </a:p>
          </p:txBody>
        </p:sp>
      </p:grpSp>
      <p:sp>
        <p:nvSpPr>
          <p:cNvPr id="8" name="object 8"/>
          <p:cNvSpPr txBox="1">
            <a:spLocks noGrp="1"/>
          </p:cNvSpPr>
          <p:nvPr>
            <p:ph type="title"/>
          </p:nvPr>
        </p:nvSpPr>
        <p:spPr>
          <a:xfrm>
            <a:off x="7272332" y="326598"/>
            <a:ext cx="4822825" cy="923925"/>
          </a:xfrm>
          <a:prstGeom prst="rect">
            <a:avLst/>
          </a:prstGeom>
          <a:solidFill>
            <a:srgbClr val="D0CECE"/>
          </a:solidFill>
        </p:spPr>
        <p:txBody>
          <a:bodyPr vert="horz" wrap="square" lIns="0" tIns="34290" rIns="0" bIns="0" rtlCol="0">
            <a:spAutoFit/>
          </a:bodyPr>
          <a:lstStyle/>
          <a:p>
            <a:pPr marL="91440" marR="259079">
              <a:lnSpc>
                <a:spcPct val="99400"/>
              </a:lnSpc>
              <a:spcBef>
                <a:spcPts val="270"/>
              </a:spcBef>
            </a:pPr>
            <a:r>
              <a:rPr sz="1800" dirty="0">
                <a:solidFill>
                  <a:srgbClr val="000000"/>
                </a:solidFill>
                <a:latin typeface="Calibri"/>
                <a:cs typeface="Calibri"/>
              </a:rPr>
              <a:t>The</a:t>
            </a:r>
            <a:r>
              <a:rPr sz="1800" spc="-30" dirty="0">
                <a:solidFill>
                  <a:srgbClr val="000000"/>
                </a:solidFill>
                <a:latin typeface="Calibri"/>
                <a:cs typeface="Calibri"/>
              </a:rPr>
              <a:t> </a:t>
            </a:r>
            <a:r>
              <a:rPr sz="1800" dirty="0">
                <a:solidFill>
                  <a:srgbClr val="000000"/>
                </a:solidFill>
                <a:latin typeface="Calibri"/>
                <a:cs typeface="Calibri"/>
              </a:rPr>
              <a:t>grey</a:t>
            </a:r>
            <a:r>
              <a:rPr sz="1800" spc="-35" dirty="0">
                <a:solidFill>
                  <a:srgbClr val="000000"/>
                </a:solidFill>
                <a:latin typeface="Calibri"/>
                <a:cs typeface="Calibri"/>
              </a:rPr>
              <a:t> </a:t>
            </a:r>
            <a:r>
              <a:rPr sz="1800" dirty="0">
                <a:solidFill>
                  <a:srgbClr val="000000"/>
                </a:solidFill>
                <a:latin typeface="Calibri"/>
                <a:cs typeface="Calibri"/>
              </a:rPr>
              <a:t>color</a:t>
            </a:r>
            <a:r>
              <a:rPr sz="1800" spc="-35" dirty="0">
                <a:solidFill>
                  <a:srgbClr val="000000"/>
                </a:solidFill>
                <a:latin typeface="Calibri"/>
                <a:cs typeface="Calibri"/>
              </a:rPr>
              <a:t> </a:t>
            </a:r>
            <a:r>
              <a:rPr sz="1800" spc="-10" dirty="0">
                <a:solidFill>
                  <a:srgbClr val="000000"/>
                </a:solidFill>
                <a:latin typeface="Calibri"/>
                <a:cs typeface="Calibri"/>
              </a:rPr>
              <a:t>indicates</a:t>
            </a:r>
            <a:r>
              <a:rPr sz="1800" spc="-35" dirty="0">
                <a:solidFill>
                  <a:srgbClr val="000000"/>
                </a:solidFill>
                <a:latin typeface="Calibri"/>
                <a:cs typeface="Calibri"/>
              </a:rPr>
              <a:t> </a:t>
            </a:r>
            <a:r>
              <a:rPr sz="1800" dirty="0">
                <a:solidFill>
                  <a:srgbClr val="000000"/>
                </a:solidFill>
                <a:latin typeface="Calibri"/>
                <a:cs typeface="Calibri"/>
              </a:rPr>
              <a:t>a</a:t>
            </a:r>
            <a:r>
              <a:rPr sz="1800" spc="-30" dirty="0">
                <a:solidFill>
                  <a:srgbClr val="000000"/>
                </a:solidFill>
                <a:latin typeface="Calibri"/>
                <a:cs typeface="Calibri"/>
              </a:rPr>
              <a:t> </a:t>
            </a:r>
            <a:r>
              <a:rPr sz="1800" dirty="0">
                <a:solidFill>
                  <a:srgbClr val="000000"/>
                </a:solidFill>
                <a:latin typeface="Calibri"/>
                <a:cs typeface="Calibri"/>
              </a:rPr>
              <a:t>warning</a:t>
            </a:r>
            <a:r>
              <a:rPr sz="1800" spc="-30" dirty="0">
                <a:solidFill>
                  <a:srgbClr val="000000"/>
                </a:solidFill>
                <a:latin typeface="Calibri"/>
                <a:cs typeface="Calibri"/>
              </a:rPr>
              <a:t> </a:t>
            </a:r>
            <a:r>
              <a:rPr sz="1800" dirty="0">
                <a:solidFill>
                  <a:srgbClr val="000000"/>
                </a:solidFill>
                <a:latin typeface="Calibri"/>
                <a:cs typeface="Calibri"/>
              </a:rPr>
              <a:t>due</a:t>
            </a:r>
            <a:r>
              <a:rPr sz="1800" spc="-25" dirty="0">
                <a:solidFill>
                  <a:srgbClr val="000000"/>
                </a:solidFill>
                <a:latin typeface="Calibri"/>
                <a:cs typeface="Calibri"/>
              </a:rPr>
              <a:t> </a:t>
            </a:r>
            <a:r>
              <a:rPr sz="1800" dirty="0">
                <a:solidFill>
                  <a:srgbClr val="000000"/>
                </a:solidFill>
                <a:latin typeface="Calibri"/>
                <a:cs typeface="Calibri"/>
              </a:rPr>
              <a:t>to</a:t>
            </a:r>
            <a:r>
              <a:rPr sz="1800" spc="-30" dirty="0">
                <a:solidFill>
                  <a:srgbClr val="000000"/>
                </a:solidFill>
                <a:latin typeface="Calibri"/>
                <a:cs typeface="Calibri"/>
              </a:rPr>
              <a:t> </a:t>
            </a:r>
            <a:r>
              <a:rPr sz="1800" dirty="0">
                <a:solidFill>
                  <a:srgbClr val="000000"/>
                </a:solidFill>
                <a:latin typeface="Calibri"/>
                <a:cs typeface="Calibri"/>
              </a:rPr>
              <a:t>a</a:t>
            </a:r>
            <a:r>
              <a:rPr sz="1800" spc="-30" dirty="0">
                <a:solidFill>
                  <a:srgbClr val="000000"/>
                </a:solidFill>
                <a:latin typeface="Calibri"/>
                <a:cs typeface="Calibri"/>
              </a:rPr>
              <a:t> </a:t>
            </a:r>
            <a:r>
              <a:rPr sz="1800" spc="-20" dirty="0">
                <a:solidFill>
                  <a:srgbClr val="000000"/>
                </a:solidFill>
                <a:latin typeface="Calibri"/>
                <a:cs typeface="Calibri"/>
              </a:rPr>
              <a:t>non- </a:t>
            </a:r>
            <a:r>
              <a:rPr sz="1800" dirty="0">
                <a:solidFill>
                  <a:srgbClr val="000000"/>
                </a:solidFill>
                <a:latin typeface="Calibri"/>
                <a:cs typeface="Calibri"/>
              </a:rPr>
              <a:t>perfect</a:t>
            </a:r>
            <a:r>
              <a:rPr sz="1800" spc="-55" dirty="0">
                <a:solidFill>
                  <a:srgbClr val="000000"/>
                </a:solidFill>
                <a:latin typeface="Calibri"/>
                <a:cs typeface="Calibri"/>
              </a:rPr>
              <a:t> </a:t>
            </a:r>
            <a:r>
              <a:rPr sz="1800" dirty="0">
                <a:solidFill>
                  <a:srgbClr val="000000"/>
                </a:solidFill>
                <a:latin typeface="Calibri"/>
                <a:cs typeface="Calibri"/>
              </a:rPr>
              <a:t>match;</a:t>
            </a:r>
            <a:r>
              <a:rPr sz="1800" spc="-45" dirty="0">
                <a:solidFill>
                  <a:srgbClr val="000000"/>
                </a:solidFill>
                <a:latin typeface="Calibri"/>
                <a:cs typeface="Calibri"/>
              </a:rPr>
              <a:t> </a:t>
            </a:r>
            <a:r>
              <a:rPr sz="1800" dirty="0">
                <a:solidFill>
                  <a:srgbClr val="000000"/>
                </a:solidFill>
                <a:latin typeface="Calibri"/>
                <a:cs typeface="Calibri"/>
              </a:rPr>
              <a:t>Query</a:t>
            </a:r>
            <a:r>
              <a:rPr sz="1800" spc="-55" dirty="0">
                <a:solidFill>
                  <a:srgbClr val="000000"/>
                </a:solidFill>
                <a:latin typeface="Calibri"/>
                <a:cs typeface="Calibri"/>
              </a:rPr>
              <a:t> </a:t>
            </a:r>
            <a:r>
              <a:rPr sz="1800" dirty="0">
                <a:solidFill>
                  <a:srgbClr val="000000"/>
                </a:solidFill>
                <a:latin typeface="Calibri"/>
                <a:cs typeface="Calibri"/>
              </a:rPr>
              <a:t>length</a:t>
            </a:r>
            <a:r>
              <a:rPr sz="1800" spc="-45" dirty="0">
                <a:solidFill>
                  <a:srgbClr val="000000"/>
                </a:solidFill>
                <a:latin typeface="Calibri"/>
                <a:cs typeface="Calibri"/>
              </a:rPr>
              <a:t> </a:t>
            </a:r>
            <a:r>
              <a:rPr sz="1800" dirty="0">
                <a:solidFill>
                  <a:srgbClr val="000000"/>
                </a:solidFill>
                <a:latin typeface="Calibri"/>
                <a:cs typeface="Calibri"/>
              </a:rPr>
              <a:t>is</a:t>
            </a:r>
            <a:r>
              <a:rPr sz="1800" spc="-55" dirty="0">
                <a:solidFill>
                  <a:srgbClr val="000000"/>
                </a:solidFill>
                <a:latin typeface="Calibri"/>
                <a:cs typeface="Calibri"/>
              </a:rPr>
              <a:t> </a:t>
            </a:r>
            <a:r>
              <a:rPr sz="1800" dirty="0">
                <a:solidFill>
                  <a:srgbClr val="000000"/>
                </a:solidFill>
                <a:latin typeface="Calibri"/>
                <a:cs typeface="Calibri"/>
              </a:rPr>
              <a:t>shorter</a:t>
            </a:r>
            <a:r>
              <a:rPr sz="1800" spc="-55" dirty="0">
                <a:solidFill>
                  <a:srgbClr val="000000"/>
                </a:solidFill>
                <a:latin typeface="Calibri"/>
                <a:cs typeface="Calibri"/>
              </a:rPr>
              <a:t> </a:t>
            </a:r>
            <a:r>
              <a:rPr sz="1800" spc="-20" dirty="0">
                <a:solidFill>
                  <a:srgbClr val="000000"/>
                </a:solidFill>
                <a:latin typeface="Calibri"/>
                <a:cs typeface="Calibri"/>
              </a:rPr>
              <a:t>than </a:t>
            </a:r>
            <a:r>
              <a:rPr sz="1800" spc="-10" dirty="0">
                <a:solidFill>
                  <a:srgbClr val="000000"/>
                </a:solidFill>
                <a:latin typeface="Calibri"/>
                <a:cs typeface="Calibri"/>
              </a:rPr>
              <a:t>template</a:t>
            </a:r>
            <a:r>
              <a:rPr sz="1800" spc="-30" dirty="0">
                <a:solidFill>
                  <a:srgbClr val="000000"/>
                </a:solidFill>
                <a:latin typeface="Calibri"/>
                <a:cs typeface="Calibri"/>
              </a:rPr>
              <a:t> </a:t>
            </a:r>
            <a:r>
              <a:rPr sz="1800" spc="-10" dirty="0">
                <a:solidFill>
                  <a:srgbClr val="000000"/>
                </a:solidFill>
                <a:latin typeface="Calibri"/>
                <a:cs typeface="Calibri"/>
              </a:rPr>
              <a:t>length</a:t>
            </a:r>
            <a:endParaRPr sz="1800">
              <a:latin typeface="Calibri"/>
              <a:cs typeface="Calibri"/>
            </a:endParaRPr>
          </a:p>
        </p:txBody>
      </p:sp>
      <p:grpSp>
        <p:nvGrpSpPr>
          <p:cNvPr id="9" name="object 9"/>
          <p:cNvGrpSpPr/>
          <p:nvPr/>
        </p:nvGrpSpPr>
        <p:grpSpPr>
          <a:xfrm>
            <a:off x="108856" y="1249927"/>
            <a:ext cx="8446135" cy="5608320"/>
            <a:chOff x="108856" y="1249927"/>
            <a:chExt cx="8446135" cy="5608320"/>
          </a:xfrm>
        </p:grpSpPr>
        <p:sp>
          <p:nvSpPr>
            <p:cNvPr id="10" name="object 10"/>
            <p:cNvSpPr/>
            <p:nvPr/>
          </p:nvSpPr>
          <p:spPr>
            <a:xfrm>
              <a:off x="8383361" y="1249927"/>
              <a:ext cx="171450" cy="1243330"/>
            </a:xfrm>
            <a:custGeom>
              <a:avLst/>
              <a:gdLst/>
              <a:ahLst/>
              <a:cxnLst/>
              <a:rect l="l" t="t" r="r" b="b"/>
              <a:pathLst>
                <a:path w="171450" h="1243330">
                  <a:moveTo>
                    <a:pt x="57150" y="1071450"/>
                  </a:moveTo>
                  <a:lnTo>
                    <a:pt x="0" y="1071450"/>
                  </a:lnTo>
                  <a:lnTo>
                    <a:pt x="85725" y="1242900"/>
                  </a:lnTo>
                  <a:lnTo>
                    <a:pt x="157162" y="1100025"/>
                  </a:lnTo>
                  <a:lnTo>
                    <a:pt x="57150" y="1100025"/>
                  </a:lnTo>
                  <a:lnTo>
                    <a:pt x="57150" y="1071450"/>
                  </a:lnTo>
                  <a:close/>
                </a:path>
                <a:path w="171450" h="1243330">
                  <a:moveTo>
                    <a:pt x="114300" y="0"/>
                  </a:moveTo>
                  <a:lnTo>
                    <a:pt x="57150" y="0"/>
                  </a:lnTo>
                  <a:lnTo>
                    <a:pt x="57150" y="1100025"/>
                  </a:lnTo>
                  <a:lnTo>
                    <a:pt x="114300" y="1100025"/>
                  </a:lnTo>
                  <a:lnTo>
                    <a:pt x="114300" y="0"/>
                  </a:lnTo>
                  <a:close/>
                </a:path>
                <a:path w="171450" h="1243330">
                  <a:moveTo>
                    <a:pt x="171450" y="1071450"/>
                  </a:moveTo>
                  <a:lnTo>
                    <a:pt x="114300" y="1071450"/>
                  </a:lnTo>
                  <a:lnTo>
                    <a:pt x="114300" y="1100025"/>
                  </a:lnTo>
                  <a:lnTo>
                    <a:pt x="157162" y="1100025"/>
                  </a:lnTo>
                  <a:lnTo>
                    <a:pt x="171450" y="1071450"/>
                  </a:lnTo>
                  <a:close/>
                </a:path>
              </a:pathLst>
            </a:custGeom>
            <a:solidFill>
              <a:srgbClr val="7F7F7F"/>
            </a:solidFill>
          </p:spPr>
          <p:txBody>
            <a:bodyPr wrap="square" lIns="0" tIns="0" rIns="0" bIns="0" rtlCol="0"/>
            <a:lstStyle/>
            <a:p>
              <a:endParaRPr/>
            </a:p>
          </p:txBody>
        </p:sp>
        <p:sp>
          <p:nvSpPr>
            <p:cNvPr id="11" name="object 11"/>
            <p:cNvSpPr/>
            <p:nvPr/>
          </p:nvSpPr>
          <p:spPr>
            <a:xfrm>
              <a:off x="108856" y="5934670"/>
              <a:ext cx="5514340" cy="923925"/>
            </a:xfrm>
            <a:custGeom>
              <a:avLst/>
              <a:gdLst/>
              <a:ahLst/>
              <a:cxnLst/>
              <a:rect l="l" t="t" r="r" b="b"/>
              <a:pathLst>
                <a:path w="5514340" h="923925">
                  <a:moveTo>
                    <a:pt x="5513951" y="0"/>
                  </a:moveTo>
                  <a:lnTo>
                    <a:pt x="0" y="0"/>
                  </a:lnTo>
                  <a:lnTo>
                    <a:pt x="0" y="923329"/>
                  </a:lnTo>
                  <a:lnTo>
                    <a:pt x="5513951" y="923329"/>
                  </a:lnTo>
                  <a:lnTo>
                    <a:pt x="5513951" y="0"/>
                  </a:lnTo>
                  <a:close/>
                </a:path>
              </a:pathLst>
            </a:custGeom>
            <a:solidFill>
              <a:srgbClr val="C5E0B4"/>
            </a:solidFill>
          </p:spPr>
          <p:txBody>
            <a:bodyPr wrap="square" lIns="0" tIns="0" rIns="0" bIns="0" rtlCol="0"/>
            <a:lstStyle/>
            <a:p>
              <a:endParaRPr/>
            </a:p>
          </p:txBody>
        </p:sp>
      </p:grpSp>
      <p:sp>
        <p:nvSpPr>
          <p:cNvPr id="12" name="object 12"/>
          <p:cNvSpPr txBox="1"/>
          <p:nvPr/>
        </p:nvSpPr>
        <p:spPr>
          <a:xfrm>
            <a:off x="187597" y="5955283"/>
            <a:ext cx="4836160" cy="845819"/>
          </a:xfrm>
          <a:prstGeom prst="rect">
            <a:avLst/>
          </a:prstGeom>
        </p:spPr>
        <p:txBody>
          <a:bodyPr vert="horz" wrap="square" lIns="0" tIns="13970" rIns="0" bIns="0" rtlCol="0">
            <a:spAutoFit/>
          </a:bodyPr>
          <a:lstStyle/>
          <a:p>
            <a:pPr marL="12700" marR="5080">
              <a:lnSpc>
                <a:spcPct val="99400"/>
              </a:lnSpc>
              <a:spcBef>
                <a:spcPts val="110"/>
              </a:spcBef>
            </a:pPr>
            <a:r>
              <a:rPr sz="1800" dirty="0">
                <a:latin typeface="Calibri"/>
                <a:cs typeface="Calibri"/>
              </a:rPr>
              <a:t>The</a:t>
            </a:r>
            <a:r>
              <a:rPr sz="1800" spc="-30" dirty="0">
                <a:latin typeface="Calibri"/>
                <a:cs typeface="Calibri"/>
              </a:rPr>
              <a:t> </a:t>
            </a:r>
            <a:r>
              <a:rPr sz="1800" dirty="0">
                <a:latin typeface="Calibri"/>
                <a:cs typeface="Calibri"/>
              </a:rPr>
              <a:t>light</a:t>
            </a:r>
            <a:r>
              <a:rPr sz="1800" spc="-35" dirty="0">
                <a:latin typeface="Calibri"/>
                <a:cs typeface="Calibri"/>
              </a:rPr>
              <a:t> </a:t>
            </a:r>
            <a:r>
              <a:rPr sz="1800" dirty="0">
                <a:latin typeface="Calibri"/>
                <a:cs typeface="Calibri"/>
              </a:rPr>
              <a:t>green</a:t>
            </a:r>
            <a:r>
              <a:rPr sz="1800" spc="-30" dirty="0">
                <a:latin typeface="Calibri"/>
                <a:cs typeface="Calibri"/>
              </a:rPr>
              <a:t> </a:t>
            </a:r>
            <a:r>
              <a:rPr sz="1800" dirty="0">
                <a:latin typeface="Calibri"/>
                <a:cs typeface="Calibri"/>
              </a:rPr>
              <a:t>color</a:t>
            </a:r>
            <a:r>
              <a:rPr sz="1800" spc="-35" dirty="0">
                <a:latin typeface="Calibri"/>
                <a:cs typeface="Calibri"/>
              </a:rPr>
              <a:t> </a:t>
            </a:r>
            <a:r>
              <a:rPr sz="1800" spc="-10" dirty="0">
                <a:latin typeface="Calibri"/>
                <a:cs typeface="Calibri"/>
              </a:rPr>
              <a:t>indicates</a:t>
            </a:r>
            <a:r>
              <a:rPr sz="1800" spc="-40" dirty="0">
                <a:latin typeface="Calibri"/>
                <a:cs typeface="Calibri"/>
              </a:rPr>
              <a:t> </a:t>
            </a:r>
            <a:r>
              <a:rPr sz="1800" dirty="0">
                <a:latin typeface="Calibri"/>
                <a:cs typeface="Calibri"/>
              </a:rPr>
              <a:t>a</a:t>
            </a:r>
            <a:r>
              <a:rPr sz="1800" spc="-30" dirty="0">
                <a:latin typeface="Calibri"/>
                <a:cs typeface="Calibri"/>
              </a:rPr>
              <a:t> </a:t>
            </a:r>
            <a:r>
              <a:rPr sz="1800" dirty="0">
                <a:latin typeface="Calibri"/>
                <a:cs typeface="Calibri"/>
              </a:rPr>
              <a:t>warning</a:t>
            </a:r>
            <a:r>
              <a:rPr sz="1800" spc="-35" dirty="0">
                <a:latin typeface="Calibri"/>
                <a:cs typeface="Calibri"/>
              </a:rPr>
              <a:t> </a:t>
            </a:r>
            <a:r>
              <a:rPr sz="1800" dirty="0">
                <a:latin typeface="Calibri"/>
                <a:cs typeface="Calibri"/>
              </a:rPr>
              <a:t>due</a:t>
            </a:r>
            <a:r>
              <a:rPr sz="1800" spc="-25" dirty="0">
                <a:latin typeface="Calibri"/>
                <a:cs typeface="Calibri"/>
              </a:rPr>
              <a:t> </a:t>
            </a:r>
            <a:r>
              <a:rPr sz="1800" dirty="0">
                <a:latin typeface="Calibri"/>
                <a:cs typeface="Calibri"/>
              </a:rPr>
              <a:t>a</a:t>
            </a:r>
            <a:r>
              <a:rPr sz="1800" spc="-35" dirty="0">
                <a:latin typeface="Calibri"/>
                <a:cs typeface="Calibri"/>
              </a:rPr>
              <a:t> </a:t>
            </a:r>
            <a:r>
              <a:rPr sz="1800" spc="-20" dirty="0">
                <a:latin typeface="Calibri"/>
                <a:cs typeface="Calibri"/>
              </a:rPr>
              <a:t>non- </a:t>
            </a:r>
            <a:r>
              <a:rPr sz="1800" dirty="0">
                <a:latin typeface="Calibri"/>
                <a:cs typeface="Calibri"/>
              </a:rPr>
              <a:t>perfect</a:t>
            </a:r>
            <a:r>
              <a:rPr sz="1800" spc="-45" dirty="0">
                <a:latin typeface="Calibri"/>
                <a:cs typeface="Calibri"/>
              </a:rPr>
              <a:t> </a:t>
            </a:r>
            <a:r>
              <a:rPr sz="1800" dirty="0">
                <a:latin typeface="Calibri"/>
                <a:cs typeface="Calibri"/>
              </a:rPr>
              <a:t>match,</a:t>
            </a:r>
            <a:r>
              <a:rPr sz="1800" spc="-40" dirty="0">
                <a:latin typeface="Calibri"/>
                <a:cs typeface="Calibri"/>
              </a:rPr>
              <a:t> </a:t>
            </a:r>
            <a:r>
              <a:rPr sz="1800" dirty="0">
                <a:latin typeface="Calibri"/>
                <a:cs typeface="Calibri"/>
              </a:rPr>
              <a:t>ID</a:t>
            </a:r>
            <a:r>
              <a:rPr sz="1800" spc="-35" dirty="0">
                <a:latin typeface="Calibri"/>
                <a:cs typeface="Calibri"/>
              </a:rPr>
              <a:t> </a:t>
            </a:r>
            <a:r>
              <a:rPr sz="1800" dirty="0">
                <a:latin typeface="Calibri"/>
                <a:cs typeface="Calibri"/>
              </a:rPr>
              <a:t>&lt;</a:t>
            </a:r>
            <a:r>
              <a:rPr sz="1800" spc="-40" dirty="0">
                <a:latin typeface="Calibri"/>
                <a:cs typeface="Calibri"/>
              </a:rPr>
              <a:t> </a:t>
            </a:r>
            <a:r>
              <a:rPr sz="1800" dirty="0">
                <a:latin typeface="Calibri"/>
                <a:cs typeface="Calibri"/>
              </a:rPr>
              <a:t>100%</a:t>
            </a:r>
            <a:r>
              <a:rPr sz="1800" spc="-40" dirty="0">
                <a:latin typeface="Calibri"/>
                <a:cs typeface="Calibri"/>
              </a:rPr>
              <a:t> </a:t>
            </a:r>
            <a:r>
              <a:rPr sz="1800" dirty="0">
                <a:latin typeface="Calibri"/>
                <a:cs typeface="Calibri"/>
              </a:rPr>
              <a:t>although</a:t>
            </a:r>
            <a:r>
              <a:rPr sz="1800" spc="-35" dirty="0">
                <a:latin typeface="Calibri"/>
                <a:cs typeface="Calibri"/>
              </a:rPr>
              <a:t> </a:t>
            </a:r>
            <a:r>
              <a:rPr sz="1800" dirty="0">
                <a:latin typeface="Calibri"/>
                <a:cs typeface="Calibri"/>
              </a:rPr>
              <a:t>both</a:t>
            </a:r>
            <a:r>
              <a:rPr sz="1800" spc="-35" dirty="0">
                <a:latin typeface="Calibri"/>
                <a:cs typeface="Calibri"/>
              </a:rPr>
              <a:t> </a:t>
            </a:r>
            <a:r>
              <a:rPr sz="1800" dirty="0">
                <a:latin typeface="Calibri"/>
                <a:cs typeface="Calibri"/>
              </a:rPr>
              <a:t>query</a:t>
            </a:r>
            <a:r>
              <a:rPr sz="1800" spc="-45" dirty="0">
                <a:latin typeface="Calibri"/>
                <a:cs typeface="Calibri"/>
              </a:rPr>
              <a:t> </a:t>
            </a:r>
            <a:r>
              <a:rPr sz="1800" spc="-25" dirty="0">
                <a:latin typeface="Calibri"/>
                <a:cs typeface="Calibri"/>
              </a:rPr>
              <a:t>and </a:t>
            </a:r>
            <a:r>
              <a:rPr sz="1800" spc="-10" dirty="0">
                <a:latin typeface="Calibri"/>
                <a:cs typeface="Calibri"/>
              </a:rPr>
              <a:t>template</a:t>
            </a:r>
            <a:r>
              <a:rPr sz="1800" spc="-40" dirty="0">
                <a:latin typeface="Calibri"/>
                <a:cs typeface="Calibri"/>
              </a:rPr>
              <a:t> </a:t>
            </a:r>
            <a:r>
              <a:rPr sz="1800" dirty="0">
                <a:latin typeface="Calibri"/>
                <a:cs typeface="Calibri"/>
              </a:rPr>
              <a:t>lengths</a:t>
            </a:r>
            <a:r>
              <a:rPr sz="1800" spc="-50" dirty="0">
                <a:latin typeface="Calibri"/>
                <a:cs typeface="Calibri"/>
              </a:rPr>
              <a:t> </a:t>
            </a:r>
            <a:r>
              <a:rPr sz="1800" dirty="0">
                <a:latin typeface="Calibri"/>
                <a:cs typeface="Calibri"/>
              </a:rPr>
              <a:t>are</a:t>
            </a:r>
            <a:r>
              <a:rPr sz="1800" spc="-40" dirty="0">
                <a:latin typeface="Calibri"/>
                <a:cs typeface="Calibri"/>
              </a:rPr>
              <a:t> </a:t>
            </a:r>
            <a:r>
              <a:rPr sz="1800" spc="-20" dirty="0">
                <a:latin typeface="Calibri"/>
                <a:cs typeface="Calibri"/>
              </a:rPr>
              <a:t>equal</a:t>
            </a:r>
            <a:endParaRPr sz="1800">
              <a:latin typeface="Calibri"/>
              <a:cs typeface="Calibri"/>
            </a:endParaRPr>
          </a:p>
        </p:txBody>
      </p:sp>
      <p:sp>
        <p:nvSpPr>
          <p:cNvPr id="13" name="object 13"/>
          <p:cNvSpPr/>
          <p:nvPr/>
        </p:nvSpPr>
        <p:spPr>
          <a:xfrm>
            <a:off x="3608076" y="4964290"/>
            <a:ext cx="422275" cy="970915"/>
          </a:xfrm>
          <a:custGeom>
            <a:avLst/>
            <a:gdLst/>
            <a:ahLst/>
            <a:cxnLst/>
            <a:rect l="l" t="t" r="r" b="b"/>
            <a:pathLst>
              <a:path w="422275" h="970914">
                <a:moveTo>
                  <a:pt x="0" y="779435"/>
                </a:moveTo>
                <a:lnTo>
                  <a:pt x="16866" y="970378"/>
                </a:lnTo>
                <a:lnTo>
                  <a:pt x="153240" y="847941"/>
                </a:lnTo>
                <a:lnTo>
                  <a:pt x="95853" y="847941"/>
                </a:lnTo>
                <a:lnTo>
                  <a:pt x="42687" y="826979"/>
                </a:lnTo>
                <a:lnTo>
                  <a:pt x="53167" y="800396"/>
                </a:lnTo>
                <a:lnTo>
                  <a:pt x="0" y="779435"/>
                </a:lnTo>
                <a:close/>
              </a:path>
              <a:path w="422275" h="970914">
                <a:moveTo>
                  <a:pt x="53167" y="800396"/>
                </a:moveTo>
                <a:lnTo>
                  <a:pt x="42687" y="826979"/>
                </a:lnTo>
                <a:lnTo>
                  <a:pt x="95853" y="847941"/>
                </a:lnTo>
                <a:lnTo>
                  <a:pt x="106334" y="821357"/>
                </a:lnTo>
                <a:lnTo>
                  <a:pt x="53167" y="800396"/>
                </a:lnTo>
                <a:close/>
              </a:path>
              <a:path w="422275" h="970914">
                <a:moveTo>
                  <a:pt x="106334" y="821357"/>
                </a:moveTo>
                <a:lnTo>
                  <a:pt x="95853" y="847941"/>
                </a:lnTo>
                <a:lnTo>
                  <a:pt x="153240" y="847941"/>
                </a:lnTo>
                <a:lnTo>
                  <a:pt x="159501" y="842319"/>
                </a:lnTo>
                <a:lnTo>
                  <a:pt x="106334" y="821357"/>
                </a:lnTo>
                <a:close/>
              </a:path>
              <a:path w="422275" h="970914">
                <a:moveTo>
                  <a:pt x="368730" y="0"/>
                </a:moveTo>
                <a:lnTo>
                  <a:pt x="53167" y="800396"/>
                </a:lnTo>
                <a:lnTo>
                  <a:pt x="106334" y="821357"/>
                </a:lnTo>
                <a:lnTo>
                  <a:pt x="421896" y="20961"/>
                </a:lnTo>
                <a:lnTo>
                  <a:pt x="368730" y="0"/>
                </a:lnTo>
                <a:close/>
              </a:path>
            </a:pathLst>
          </a:custGeom>
          <a:solidFill>
            <a:srgbClr val="A9D18E"/>
          </a:solidFill>
        </p:spPr>
        <p:txBody>
          <a:bodyPr wrap="square" lIns="0" tIns="0" rIns="0" bIns="0" rtlCol="0"/>
          <a:lstStyle/>
          <a:p>
            <a:endParaRPr/>
          </a:p>
        </p:txBody>
      </p:sp>
      <p:sp>
        <p:nvSpPr>
          <p:cNvPr id="14" name="object 14"/>
          <p:cNvSpPr txBox="1"/>
          <p:nvPr/>
        </p:nvSpPr>
        <p:spPr>
          <a:xfrm>
            <a:off x="11266713" y="6143625"/>
            <a:ext cx="522605" cy="419100"/>
          </a:xfrm>
          <a:prstGeom prst="rect">
            <a:avLst/>
          </a:prstGeom>
          <a:solidFill>
            <a:srgbClr val="4472C4"/>
          </a:solidFill>
          <a:ln w="12700">
            <a:solidFill>
              <a:srgbClr val="2F528F"/>
            </a:solidFill>
          </a:ln>
        </p:spPr>
        <p:txBody>
          <a:bodyPr vert="horz" wrap="square" lIns="0" tIns="59055" rIns="0" bIns="0" rtlCol="0">
            <a:spAutoFit/>
          </a:bodyPr>
          <a:lstStyle/>
          <a:p>
            <a:pPr marL="144780">
              <a:lnSpc>
                <a:spcPct val="100000"/>
              </a:lnSpc>
              <a:spcBef>
                <a:spcPts val="465"/>
              </a:spcBef>
            </a:pPr>
            <a:r>
              <a:rPr sz="1800" spc="-25" dirty="0">
                <a:solidFill>
                  <a:srgbClr val="FFFFFF"/>
                </a:solidFill>
                <a:latin typeface="Calibri"/>
                <a:cs typeface="Calibri"/>
              </a:rPr>
              <a:t>18</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5126"/>
            <a:ext cx="12192000" cy="1028700"/>
          </a:xfrm>
          <a:custGeom>
            <a:avLst/>
            <a:gdLst/>
            <a:ahLst/>
            <a:cxnLst/>
            <a:rect l="l" t="t" r="r" b="b"/>
            <a:pathLst>
              <a:path w="12192000" h="1028700">
                <a:moveTo>
                  <a:pt x="12192000" y="0"/>
                </a:moveTo>
                <a:lnTo>
                  <a:pt x="0" y="0"/>
                </a:lnTo>
                <a:lnTo>
                  <a:pt x="0" y="1028245"/>
                </a:lnTo>
                <a:lnTo>
                  <a:pt x="12192000" y="102824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91921" rIns="0" bIns="0" rtlCol="0">
            <a:spAutoFit/>
          </a:bodyPr>
          <a:lstStyle/>
          <a:p>
            <a:pPr marL="516890">
              <a:lnSpc>
                <a:spcPct val="100000"/>
              </a:lnSpc>
              <a:spcBef>
                <a:spcPts val="110"/>
              </a:spcBef>
            </a:pPr>
            <a:r>
              <a:rPr dirty="0"/>
              <a:t>Click</a:t>
            </a:r>
            <a:r>
              <a:rPr spc="160" dirty="0"/>
              <a:t> </a:t>
            </a:r>
            <a:r>
              <a:rPr dirty="0"/>
              <a:t>on</a:t>
            </a:r>
            <a:r>
              <a:rPr spc="170" dirty="0"/>
              <a:t> </a:t>
            </a:r>
            <a:r>
              <a:rPr dirty="0"/>
              <a:t>extended</a:t>
            </a:r>
            <a:r>
              <a:rPr spc="170" dirty="0"/>
              <a:t> </a:t>
            </a:r>
            <a:r>
              <a:rPr dirty="0"/>
              <a:t>output</a:t>
            </a:r>
            <a:r>
              <a:rPr spc="175" dirty="0"/>
              <a:t> </a:t>
            </a:r>
            <a:r>
              <a:rPr dirty="0"/>
              <a:t>for</a:t>
            </a:r>
            <a:r>
              <a:rPr spc="180" dirty="0"/>
              <a:t> </a:t>
            </a:r>
            <a:r>
              <a:rPr dirty="0"/>
              <a:t>more</a:t>
            </a:r>
            <a:r>
              <a:rPr spc="165" dirty="0"/>
              <a:t> </a:t>
            </a:r>
            <a:r>
              <a:rPr spc="-10" dirty="0"/>
              <a:t>information</a:t>
            </a:r>
          </a:p>
        </p:txBody>
      </p:sp>
      <p:grpSp>
        <p:nvGrpSpPr>
          <p:cNvPr id="4" name="object 4"/>
          <p:cNvGrpSpPr/>
          <p:nvPr/>
        </p:nvGrpSpPr>
        <p:grpSpPr>
          <a:xfrm>
            <a:off x="92527" y="1756002"/>
            <a:ext cx="12099925" cy="4813300"/>
            <a:chOff x="92527" y="1756002"/>
            <a:chExt cx="12099925" cy="4813300"/>
          </a:xfrm>
        </p:grpSpPr>
        <p:pic>
          <p:nvPicPr>
            <p:cNvPr id="5" name="object 5"/>
            <p:cNvPicPr/>
            <p:nvPr/>
          </p:nvPicPr>
          <p:blipFill>
            <a:blip r:embed="rId2" cstate="print"/>
            <a:stretch>
              <a:fillRect/>
            </a:stretch>
          </p:blipFill>
          <p:spPr>
            <a:xfrm>
              <a:off x="92527" y="1756002"/>
              <a:ext cx="12099470" cy="4576856"/>
            </a:xfrm>
            <a:prstGeom prst="rect">
              <a:avLst/>
            </a:prstGeom>
          </p:spPr>
        </p:pic>
        <p:sp>
          <p:nvSpPr>
            <p:cNvPr id="6" name="object 6"/>
            <p:cNvSpPr/>
            <p:nvPr/>
          </p:nvSpPr>
          <p:spPr>
            <a:xfrm>
              <a:off x="11266713" y="6143624"/>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7" name="object 7"/>
            <p:cNvSpPr/>
            <p:nvPr/>
          </p:nvSpPr>
          <p:spPr>
            <a:xfrm>
              <a:off x="11266713" y="6143624"/>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19</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5125"/>
            <a:ext cx="12192000" cy="777875"/>
          </a:xfrm>
          <a:custGeom>
            <a:avLst/>
            <a:gdLst/>
            <a:ahLst/>
            <a:cxnLst/>
            <a:rect l="l" t="t" r="r" b="b"/>
            <a:pathLst>
              <a:path w="12192000" h="777875">
                <a:moveTo>
                  <a:pt x="12192000" y="0"/>
                </a:moveTo>
                <a:lnTo>
                  <a:pt x="0" y="0"/>
                </a:lnTo>
                <a:lnTo>
                  <a:pt x="0" y="777875"/>
                </a:lnTo>
                <a:lnTo>
                  <a:pt x="12192000" y="77787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33519" rIns="0" bIns="0" rtlCol="0">
            <a:spAutoFit/>
          </a:bodyPr>
          <a:lstStyle/>
          <a:p>
            <a:pPr marL="3451225">
              <a:lnSpc>
                <a:spcPct val="100000"/>
              </a:lnSpc>
              <a:spcBef>
                <a:spcPts val="100"/>
              </a:spcBef>
            </a:pPr>
            <a:r>
              <a:rPr sz="4400" b="1" dirty="0">
                <a:latin typeface="Calibri"/>
                <a:cs typeface="Calibri"/>
              </a:rPr>
              <a:t>Learning</a:t>
            </a:r>
            <a:r>
              <a:rPr sz="4400" b="1" spc="-75" dirty="0">
                <a:latin typeface="Calibri"/>
                <a:cs typeface="Calibri"/>
              </a:rPr>
              <a:t> </a:t>
            </a:r>
            <a:r>
              <a:rPr sz="4400" b="1" spc="-10" dirty="0">
                <a:latin typeface="Calibri"/>
                <a:cs typeface="Calibri"/>
              </a:rPr>
              <a:t>objectives:</a:t>
            </a:r>
            <a:endParaRPr sz="4400">
              <a:latin typeface="Calibri"/>
              <a:cs typeface="Calibri"/>
            </a:endParaRPr>
          </a:p>
        </p:txBody>
      </p:sp>
      <p:sp>
        <p:nvSpPr>
          <p:cNvPr id="4" name="object 4"/>
          <p:cNvSpPr txBox="1"/>
          <p:nvPr/>
        </p:nvSpPr>
        <p:spPr>
          <a:xfrm>
            <a:off x="669290" y="1787652"/>
            <a:ext cx="10261600" cy="4006215"/>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sz="3200" spc="-145" dirty="0">
                <a:latin typeface="Calibri"/>
                <a:cs typeface="Calibri"/>
              </a:rPr>
              <a:t>To</a:t>
            </a:r>
            <a:r>
              <a:rPr sz="3200" spc="-40" dirty="0">
                <a:latin typeface="Calibri"/>
                <a:cs typeface="Calibri"/>
              </a:rPr>
              <a:t> </a:t>
            </a:r>
            <a:r>
              <a:rPr sz="3200" dirty="0">
                <a:latin typeface="Calibri"/>
                <a:cs typeface="Calibri"/>
              </a:rPr>
              <a:t>learn</a:t>
            </a:r>
            <a:r>
              <a:rPr sz="3200" spc="-40" dirty="0">
                <a:latin typeface="Calibri"/>
                <a:cs typeface="Calibri"/>
              </a:rPr>
              <a:t> </a:t>
            </a:r>
            <a:r>
              <a:rPr sz="3200" dirty="0">
                <a:latin typeface="Calibri"/>
                <a:cs typeface="Calibri"/>
              </a:rPr>
              <a:t>how</a:t>
            </a:r>
            <a:r>
              <a:rPr sz="3200" spc="-45" dirty="0">
                <a:latin typeface="Calibri"/>
                <a:cs typeface="Calibri"/>
              </a:rPr>
              <a:t> </a:t>
            </a:r>
            <a:r>
              <a:rPr sz="3200" dirty="0">
                <a:latin typeface="Calibri"/>
                <a:cs typeface="Calibri"/>
              </a:rPr>
              <a:t>to</a:t>
            </a:r>
            <a:r>
              <a:rPr sz="3200" spc="-50" dirty="0">
                <a:latin typeface="Calibri"/>
                <a:cs typeface="Calibri"/>
              </a:rPr>
              <a:t> </a:t>
            </a:r>
            <a:r>
              <a:rPr sz="3200" dirty="0">
                <a:latin typeface="Calibri"/>
                <a:cs typeface="Calibri"/>
              </a:rPr>
              <a:t>access</a:t>
            </a:r>
            <a:r>
              <a:rPr sz="3200" spc="-45" dirty="0">
                <a:latin typeface="Calibri"/>
                <a:cs typeface="Calibri"/>
              </a:rPr>
              <a:t> </a:t>
            </a:r>
            <a:r>
              <a:rPr sz="3200" dirty="0">
                <a:latin typeface="Calibri"/>
                <a:cs typeface="Calibri"/>
              </a:rPr>
              <a:t>CGE</a:t>
            </a:r>
            <a:r>
              <a:rPr sz="3200" spc="-45" dirty="0">
                <a:latin typeface="Calibri"/>
                <a:cs typeface="Calibri"/>
              </a:rPr>
              <a:t> </a:t>
            </a:r>
            <a:r>
              <a:rPr sz="3200" spc="-10" dirty="0">
                <a:latin typeface="Calibri"/>
                <a:cs typeface="Calibri"/>
              </a:rPr>
              <a:t>Tools</a:t>
            </a:r>
            <a:endParaRPr sz="3200">
              <a:latin typeface="Calibri"/>
              <a:cs typeface="Calibri"/>
            </a:endParaRPr>
          </a:p>
          <a:p>
            <a:pPr marL="240665" indent="-227965">
              <a:lnSpc>
                <a:spcPct val="100000"/>
              </a:lnSpc>
              <a:spcBef>
                <a:spcPts val="3575"/>
              </a:spcBef>
              <a:buFont typeface="Arial MT"/>
              <a:buChar char="•"/>
              <a:tabLst>
                <a:tab pos="240665" algn="l"/>
              </a:tabLst>
            </a:pPr>
            <a:r>
              <a:rPr sz="3200" spc="-125" dirty="0">
                <a:latin typeface="Calibri"/>
                <a:cs typeface="Calibri"/>
              </a:rPr>
              <a:t>To</a:t>
            </a:r>
            <a:r>
              <a:rPr sz="3200" spc="-60" dirty="0">
                <a:latin typeface="Calibri"/>
                <a:cs typeface="Calibri"/>
              </a:rPr>
              <a:t> </a:t>
            </a:r>
            <a:r>
              <a:rPr sz="3200" dirty="0">
                <a:latin typeface="Calibri"/>
                <a:cs typeface="Calibri"/>
              </a:rPr>
              <a:t>use</a:t>
            </a:r>
            <a:r>
              <a:rPr sz="3200" spc="-60" dirty="0">
                <a:latin typeface="Calibri"/>
                <a:cs typeface="Calibri"/>
              </a:rPr>
              <a:t> </a:t>
            </a:r>
            <a:r>
              <a:rPr sz="3200" dirty="0">
                <a:latin typeface="Calibri"/>
                <a:cs typeface="Calibri"/>
              </a:rPr>
              <a:t>ResFinder</a:t>
            </a:r>
            <a:r>
              <a:rPr sz="3200" spc="-60" dirty="0">
                <a:latin typeface="Calibri"/>
                <a:cs typeface="Calibri"/>
              </a:rPr>
              <a:t> </a:t>
            </a:r>
            <a:r>
              <a:rPr sz="3200" dirty="0">
                <a:latin typeface="Calibri"/>
                <a:cs typeface="Calibri"/>
              </a:rPr>
              <a:t>in</a:t>
            </a:r>
            <a:r>
              <a:rPr sz="3200" spc="-50" dirty="0">
                <a:latin typeface="Calibri"/>
                <a:cs typeface="Calibri"/>
              </a:rPr>
              <a:t> </a:t>
            </a:r>
            <a:r>
              <a:rPr sz="3200" spc="-10" dirty="0">
                <a:latin typeface="Calibri"/>
                <a:cs typeface="Calibri"/>
              </a:rPr>
              <a:t>determination</a:t>
            </a:r>
            <a:r>
              <a:rPr sz="3200" spc="-50" dirty="0">
                <a:latin typeface="Calibri"/>
                <a:cs typeface="Calibri"/>
              </a:rPr>
              <a:t> </a:t>
            </a:r>
            <a:r>
              <a:rPr sz="3200" dirty="0">
                <a:latin typeface="Calibri"/>
                <a:cs typeface="Calibri"/>
              </a:rPr>
              <a:t>of</a:t>
            </a:r>
            <a:r>
              <a:rPr sz="3200" spc="-55" dirty="0">
                <a:latin typeface="Calibri"/>
                <a:cs typeface="Calibri"/>
              </a:rPr>
              <a:t> </a:t>
            </a:r>
            <a:r>
              <a:rPr sz="3200" dirty="0">
                <a:latin typeface="Calibri"/>
                <a:cs typeface="Calibri"/>
              </a:rPr>
              <a:t>AMR</a:t>
            </a:r>
            <a:r>
              <a:rPr sz="3200" spc="-60" dirty="0">
                <a:latin typeface="Calibri"/>
                <a:cs typeface="Calibri"/>
              </a:rPr>
              <a:t> </a:t>
            </a:r>
            <a:r>
              <a:rPr sz="3200" spc="-10" dirty="0">
                <a:latin typeface="Calibri"/>
                <a:cs typeface="Calibri"/>
              </a:rPr>
              <a:t>genes</a:t>
            </a:r>
            <a:endParaRPr sz="3200">
              <a:latin typeface="Calibri"/>
              <a:cs typeface="Calibri"/>
            </a:endParaRPr>
          </a:p>
          <a:p>
            <a:pPr>
              <a:lnSpc>
                <a:spcPct val="100000"/>
              </a:lnSpc>
              <a:spcBef>
                <a:spcPts val="775"/>
              </a:spcBef>
              <a:buFont typeface="Arial MT"/>
              <a:buChar char="•"/>
            </a:pPr>
            <a:endParaRPr sz="3200">
              <a:latin typeface="Calibri"/>
              <a:cs typeface="Calibri"/>
            </a:endParaRPr>
          </a:p>
          <a:p>
            <a:pPr marL="241300" marR="5080" indent="-228600">
              <a:lnSpc>
                <a:spcPct val="70600"/>
              </a:lnSpc>
              <a:buFont typeface="Arial MT"/>
              <a:buChar char="•"/>
              <a:tabLst>
                <a:tab pos="241300" algn="l"/>
              </a:tabLst>
            </a:pPr>
            <a:r>
              <a:rPr sz="3200" spc="-125" dirty="0">
                <a:latin typeface="Calibri"/>
                <a:cs typeface="Calibri"/>
              </a:rPr>
              <a:t>To</a:t>
            </a:r>
            <a:r>
              <a:rPr sz="3200" spc="-70" dirty="0">
                <a:latin typeface="Calibri"/>
                <a:cs typeface="Calibri"/>
              </a:rPr>
              <a:t> </a:t>
            </a:r>
            <a:r>
              <a:rPr sz="3200" dirty="0">
                <a:latin typeface="Calibri"/>
                <a:cs typeface="Calibri"/>
              </a:rPr>
              <a:t>use</a:t>
            </a:r>
            <a:r>
              <a:rPr sz="3200" spc="-60" dirty="0">
                <a:latin typeface="Calibri"/>
                <a:cs typeface="Calibri"/>
              </a:rPr>
              <a:t> </a:t>
            </a:r>
            <a:r>
              <a:rPr sz="3200" dirty="0">
                <a:latin typeface="Calibri"/>
                <a:cs typeface="Calibri"/>
              </a:rPr>
              <a:t>Virulence</a:t>
            </a:r>
            <a:r>
              <a:rPr sz="3200" spc="-55" dirty="0">
                <a:latin typeface="Calibri"/>
                <a:cs typeface="Calibri"/>
              </a:rPr>
              <a:t> </a:t>
            </a:r>
            <a:r>
              <a:rPr sz="3200" dirty="0">
                <a:latin typeface="Calibri"/>
                <a:cs typeface="Calibri"/>
              </a:rPr>
              <a:t>Finder</a:t>
            </a:r>
            <a:r>
              <a:rPr sz="3200" spc="-55" dirty="0">
                <a:latin typeface="Calibri"/>
                <a:cs typeface="Calibri"/>
              </a:rPr>
              <a:t> </a:t>
            </a:r>
            <a:r>
              <a:rPr sz="3200" dirty="0">
                <a:latin typeface="Calibri"/>
                <a:cs typeface="Calibri"/>
              </a:rPr>
              <a:t>in</a:t>
            </a:r>
            <a:r>
              <a:rPr sz="3200" spc="-50" dirty="0">
                <a:latin typeface="Calibri"/>
                <a:cs typeface="Calibri"/>
              </a:rPr>
              <a:t> </a:t>
            </a:r>
            <a:r>
              <a:rPr sz="3200" spc="-10" dirty="0">
                <a:latin typeface="Calibri"/>
                <a:cs typeface="Calibri"/>
              </a:rPr>
              <a:t>identification</a:t>
            </a:r>
            <a:r>
              <a:rPr sz="3200" spc="-45" dirty="0">
                <a:latin typeface="Calibri"/>
                <a:cs typeface="Calibri"/>
              </a:rPr>
              <a:t> </a:t>
            </a:r>
            <a:r>
              <a:rPr sz="3200" dirty="0">
                <a:latin typeface="Calibri"/>
                <a:cs typeface="Calibri"/>
              </a:rPr>
              <a:t>of</a:t>
            </a:r>
            <a:r>
              <a:rPr sz="3200" spc="-55" dirty="0">
                <a:latin typeface="Calibri"/>
                <a:cs typeface="Calibri"/>
              </a:rPr>
              <a:t> </a:t>
            </a:r>
            <a:r>
              <a:rPr sz="3200" dirty="0">
                <a:latin typeface="Calibri"/>
                <a:cs typeface="Calibri"/>
              </a:rPr>
              <a:t>virulence</a:t>
            </a:r>
            <a:r>
              <a:rPr sz="3200" spc="-55" dirty="0">
                <a:latin typeface="Calibri"/>
                <a:cs typeface="Calibri"/>
              </a:rPr>
              <a:t> </a:t>
            </a:r>
            <a:r>
              <a:rPr sz="3200" dirty="0">
                <a:latin typeface="Calibri"/>
                <a:cs typeface="Calibri"/>
              </a:rPr>
              <a:t>genes</a:t>
            </a:r>
            <a:r>
              <a:rPr sz="3200" spc="-55" dirty="0">
                <a:latin typeface="Calibri"/>
                <a:cs typeface="Calibri"/>
              </a:rPr>
              <a:t> </a:t>
            </a:r>
            <a:r>
              <a:rPr sz="3200" spc="-25" dirty="0">
                <a:latin typeface="Calibri"/>
                <a:cs typeface="Calibri"/>
              </a:rPr>
              <a:t>in </a:t>
            </a:r>
            <a:r>
              <a:rPr sz="3200" dirty="0">
                <a:latin typeface="Calibri"/>
                <a:cs typeface="Calibri"/>
              </a:rPr>
              <a:t>bacteria</a:t>
            </a:r>
            <a:r>
              <a:rPr sz="3200" spc="-120" dirty="0">
                <a:latin typeface="Calibri"/>
                <a:cs typeface="Calibri"/>
              </a:rPr>
              <a:t> </a:t>
            </a:r>
            <a:r>
              <a:rPr sz="3200" spc="-10" dirty="0">
                <a:latin typeface="Calibri"/>
                <a:cs typeface="Calibri"/>
              </a:rPr>
              <a:t>species</a:t>
            </a:r>
            <a:endParaRPr sz="3200">
              <a:latin typeface="Calibri"/>
              <a:cs typeface="Calibri"/>
            </a:endParaRPr>
          </a:p>
          <a:p>
            <a:pPr>
              <a:lnSpc>
                <a:spcPct val="100000"/>
              </a:lnSpc>
              <a:spcBef>
                <a:spcPts val="700"/>
              </a:spcBef>
              <a:buFont typeface="Arial MT"/>
              <a:buChar char="•"/>
            </a:pPr>
            <a:endParaRPr sz="3200">
              <a:latin typeface="Calibri"/>
              <a:cs typeface="Calibri"/>
            </a:endParaRPr>
          </a:p>
          <a:p>
            <a:pPr marL="241300" marR="1283335" indent="-228600">
              <a:lnSpc>
                <a:spcPct val="70000"/>
              </a:lnSpc>
              <a:buFont typeface="Arial MT"/>
              <a:buChar char="•"/>
              <a:tabLst>
                <a:tab pos="241300" algn="l"/>
              </a:tabLst>
            </a:pPr>
            <a:r>
              <a:rPr sz="3200" spc="-125" dirty="0">
                <a:latin typeface="Calibri"/>
                <a:cs typeface="Calibri"/>
              </a:rPr>
              <a:t>To</a:t>
            </a:r>
            <a:r>
              <a:rPr sz="3200" spc="-60" dirty="0">
                <a:latin typeface="Calibri"/>
                <a:cs typeface="Calibri"/>
              </a:rPr>
              <a:t> </a:t>
            </a:r>
            <a:r>
              <a:rPr sz="3200" dirty="0">
                <a:latin typeface="Calibri"/>
                <a:cs typeface="Calibri"/>
              </a:rPr>
              <a:t>retrieve</a:t>
            </a:r>
            <a:r>
              <a:rPr sz="3200" spc="-150" dirty="0">
                <a:latin typeface="Calibri"/>
                <a:cs typeface="Calibri"/>
              </a:rPr>
              <a:t> </a:t>
            </a:r>
            <a:r>
              <a:rPr sz="3200" dirty="0">
                <a:latin typeface="Calibri"/>
                <a:cs typeface="Calibri"/>
              </a:rPr>
              <a:t>and</a:t>
            </a:r>
            <a:r>
              <a:rPr sz="3200" spc="-90" dirty="0">
                <a:latin typeface="Calibri"/>
                <a:cs typeface="Calibri"/>
              </a:rPr>
              <a:t> </a:t>
            </a:r>
            <a:r>
              <a:rPr sz="3200" spc="-10" dirty="0">
                <a:latin typeface="Calibri"/>
                <a:cs typeface="Calibri"/>
              </a:rPr>
              <a:t>interpret</a:t>
            </a:r>
            <a:r>
              <a:rPr sz="3200" spc="-100" dirty="0">
                <a:latin typeface="Calibri"/>
                <a:cs typeface="Calibri"/>
              </a:rPr>
              <a:t> </a:t>
            </a:r>
            <a:r>
              <a:rPr sz="3200" dirty="0">
                <a:latin typeface="Calibri"/>
                <a:cs typeface="Calibri"/>
              </a:rPr>
              <a:t>outputs</a:t>
            </a:r>
            <a:r>
              <a:rPr sz="3200" spc="-105" dirty="0">
                <a:latin typeface="Calibri"/>
                <a:cs typeface="Calibri"/>
              </a:rPr>
              <a:t> </a:t>
            </a:r>
            <a:r>
              <a:rPr sz="3200" dirty="0">
                <a:latin typeface="Calibri"/>
                <a:cs typeface="Calibri"/>
              </a:rPr>
              <a:t>from</a:t>
            </a:r>
            <a:r>
              <a:rPr sz="3200" spc="-95" dirty="0">
                <a:latin typeface="Calibri"/>
                <a:cs typeface="Calibri"/>
              </a:rPr>
              <a:t> </a:t>
            </a:r>
            <a:r>
              <a:rPr sz="3200" dirty="0">
                <a:latin typeface="Calibri"/>
                <a:cs typeface="Calibri"/>
              </a:rPr>
              <a:t>ResFinder</a:t>
            </a:r>
            <a:r>
              <a:rPr sz="3200" spc="-105" dirty="0">
                <a:latin typeface="Calibri"/>
                <a:cs typeface="Calibri"/>
              </a:rPr>
              <a:t> </a:t>
            </a:r>
            <a:r>
              <a:rPr sz="3200" spc="-25" dirty="0">
                <a:latin typeface="Calibri"/>
                <a:cs typeface="Calibri"/>
              </a:rPr>
              <a:t>and </a:t>
            </a:r>
            <a:r>
              <a:rPr sz="3200" dirty="0">
                <a:latin typeface="Calibri"/>
                <a:cs typeface="Calibri"/>
              </a:rPr>
              <a:t>Virulence</a:t>
            </a:r>
            <a:r>
              <a:rPr sz="3200" spc="-60" dirty="0">
                <a:latin typeface="Calibri"/>
                <a:cs typeface="Calibri"/>
              </a:rPr>
              <a:t> </a:t>
            </a:r>
            <a:r>
              <a:rPr sz="3200" spc="-10" dirty="0">
                <a:latin typeface="Calibri"/>
                <a:cs typeface="Calibri"/>
              </a:rPr>
              <a:t>Finder</a:t>
            </a:r>
            <a:endParaRPr sz="3200">
              <a:latin typeface="Calibri"/>
              <a:cs typeface="Calibri"/>
            </a:endParaRPr>
          </a:p>
        </p:txBody>
      </p:sp>
      <p:grpSp>
        <p:nvGrpSpPr>
          <p:cNvPr id="5" name="object 5"/>
          <p:cNvGrpSpPr/>
          <p:nvPr/>
        </p:nvGrpSpPr>
        <p:grpSpPr>
          <a:xfrm>
            <a:off x="11434535" y="6137275"/>
            <a:ext cx="361315" cy="269875"/>
            <a:chOff x="11434535" y="6137275"/>
            <a:chExt cx="361315" cy="269875"/>
          </a:xfrm>
        </p:grpSpPr>
        <p:sp>
          <p:nvSpPr>
            <p:cNvPr id="6" name="object 6"/>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7" name="object 7"/>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11544413" y="6121670"/>
            <a:ext cx="141605" cy="304800"/>
          </a:xfrm>
          <a:prstGeom prst="rect">
            <a:avLst/>
          </a:prstGeom>
        </p:spPr>
        <p:txBody>
          <a:bodyPr vert="horz" wrap="square" lIns="0" tIns="1270" rIns="0" bIns="0" rtlCol="0">
            <a:spAutoFit/>
          </a:bodyPr>
          <a:lstStyle/>
          <a:p>
            <a:pPr marL="12700">
              <a:lnSpc>
                <a:spcPct val="100000"/>
              </a:lnSpc>
              <a:spcBef>
                <a:spcPts val="10"/>
              </a:spcBef>
            </a:pPr>
            <a:r>
              <a:rPr sz="1800" spc="-50" dirty="0">
                <a:solidFill>
                  <a:srgbClr val="FFFFFF"/>
                </a:solidFill>
                <a:latin typeface="Calibri"/>
                <a:cs typeface="Calibri"/>
              </a:rPr>
              <a:t>2</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916" y="237275"/>
            <a:ext cx="9029330" cy="6488642"/>
          </a:xfrm>
          <a:prstGeom prst="rect">
            <a:avLst/>
          </a:prstGeom>
        </p:spPr>
      </p:pic>
      <p:sp>
        <p:nvSpPr>
          <p:cNvPr id="3" name="object 3"/>
          <p:cNvSpPr txBox="1"/>
          <p:nvPr/>
        </p:nvSpPr>
        <p:spPr>
          <a:xfrm>
            <a:off x="8001000" y="1444137"/>
            <a:ext cx="4050029" cy="4075429"/>
          </a:xfrm>
          <a:prstGeom prst="rect">
            <a:avLst/>
          </a:prstGeom>
          <a:solidFill>
            <a:srgbClr val="FFE699"/>
          </a:solidFill>
        </p:spPr>
        <p:txBody>
          <a:bodyPr vert="horz" wrap="square" lIns="0" tIns="32384" rIns="0" bIns="0" rtlCol="0">
            <a:spAutoFit/>
          </a:bodyPr>
          <a:lstStyle/>
          <a:p>
            <a:pPr marL="89535" marR="149860">
              <a:lnSpc>
                <a:spcPct val="100099"/>
              </a:lnSpc>
              <a:spcBef>
                <a:spcPts val="254"/>
              </a:spcBef>
            </a:pPr>
            <a:r>
              <a:rPr sz="2600" dirty="0">
                <a:latin typeface="Arial MT"/>
                <a:cs typeface="Arial MT"/>
              </a:rPr>
              <a:t>This</a:t>
            </a:r>
            <a:r>
              <a:rPr sz="2600" spc="-55" dirty="0">
                <a:latin typeface="Arial MT"/>
                <a:cs typeface="Arial MT"/>
              </a:rPr>
              <a:t> </a:t>
            </a:r>
            <a:r>
              <a:rPr sz="2600" dirty="0">
                <a:latin typeface="Arial MT"/>
                <a:cs typeface="Arial MT"/>
              </a:rPr>
              <a:t>shows</a:t>
            </a:r>
            <a:r>
              <a:rPr sz="2600" spc="-50" dirty="0">
                <a:latin typeface="Arial MT"/>
                <a:cs typeface="Arial MT"/>
              </a:rPr>
              <a:t> </a:t>
            </a:r>
            <a:r>
              <a:rPr sz="2600" dirty="0">
                <a:latin typeface="Arial MT"/>
                <a:cs typeface="Arial MT"/>
              </a:rPr>
              <a:t>you</a:t>
            </a:r>
            <a:r>
              <a:rPr sz="2600" spc="-45" dirty="0">
                <a:latin typeface="Arial MT"/>
                <a:cs typeface="Arial MT"/>
              </a:rPr>
              <a:t> </a:t>
            </a:r>
            <a:r>
              <a:rPr sz="2600" spc="-25" dirty="0">
                <a:latin typeface="Arial MT"/>
                <a:cs typeface="Arial MT"/>
              </a:rPr>
              <a:t>the </a:t>
            </a:r>
            <a:r>
              <a:rPr sz="2600" dirty="0">
                <a:latin typeface="Arial MT"/>
                <a:cs typeface="Arial MT"/>
              </a:rPr>
              <a:t>alignment</a:t>
            </a:r>
            <a:r>
              <a:rPr sz="2600" spc="-105" dirty="0">
                <a:latin typeface="Arial MT"/>
                <a:cs typeface="Arial MT"/>
              </a:rPr>
              <a:t> </a:t>
            </a:r>
            <a:r>
              <a:rPr sz="2600" dirty="0">
                <a:latin typeface="Arial MT"/>
                <a:cs typeface="Arial MT"/>
              </a:rPr>
              <a:t>between</a:t>
            </a:r>
            <a:r>
              <a:rPr sz="2600" spc="-105" dirty="0">
                <a:latin typeface="Arial MT"/>
                <a:cs typeface="Arial MT"/>
              </a:rPr>
              <a:t> </a:t>
            </a:r>
            <a:r>
              <a:rPr sz="2600" spc="-20" dirty="0">
                <a:latin typeface="Arial MT"/>
                <a:cs typeface="Arial MT"/>
              </a:rPr>
              <a:t>your </a:t>
            </a:r>
            <a:r>
              <a:rPr sz="2600" dirty="0">
                <a:latin typeface="Arial MT"/>
                <a:cs typeface="Arial MT"/>
              </a:rPr>
              <a:t>sequence</a:t>
            </a:r>
            <a:r>
              <a:rPr sz="2600" spc="-55" dirty="0">
                <a:latin typeface="Arial MT"/>
                <a:cs typeface="Arial MT"/>
              </a:rPr>
              <a:t> </a:t>
            </a:r>
            <a:r>
              <a:rPr sz="2600" dirty="0">
                <a:latin typeface="Arial MT"/>
                <a:cs typeface="Arial MT"/>
              </a:rPr>
              <a:t>in</a:t>
            </a:r>
            <a:r>
              <a:rPr sz="2600" spc="-55" dirty="0">
                <a:latin typeface="Arial MT"/>
                <a:cs typeface="Arial MT"/>
              </a:rPr>
              <a:t> </a:t>
            </a:r>
            <a:r>
              <a:rPr sz="2600" dirty="0">
                <a:latin typeface="Arial MT"/>
                <a:cs typeface="Arial MT"/>
              </a:rPr>
              <a:t>the</a:t>
            </a:r>
            <a:r>
              <a:rPr sz="2600" spc="-55" dirty="0">
                <a:latin typeface="Arial MT"/>
                <a:cs typeface="Arial MT"/>
              </a:rPr>
              <a:t> </a:t>
            </a:r>
            <a:r>
              <a:rPr sz="2600" spc="-10" dirty="0">
                <a:latin typeface="Arial MT"/>
                <a:cs typeface="Arial MT"/>
              </a:rPr>
              <a:t>genome </a:t>
            </a:r>
            <a:r>
              <a:rPr sz="2600" dirty="0">
                <a:latin typeface="Arial MT"/>
                <a:cs typeface="Arial MT"/>
              </a:rPr>
              <a:t>&amp;</a:t>
            </a:r>
            <a:r>
              <a:rPr sz="2600" spc="-55" dirty="0">
                <a:latin typeface="Arial MT"/>
                <a:cs typeface="Arial MT"/>
              </a:rPr>
              <a:t> </a:t>
            </a:r>
            <a:r>
              <a:rPr sz="2600" dirty="0">
                <a:latin typeface="Arial MT"/>
                <a:cs typeface="Arial MT"/>
              </a:rPr>
              <a:t>the</a:t>
            </a:r>
            <a:r>
              <a:rPr sz="2600" spc="-55" dirty="0">
                <a:latin typeface="Arial MT"/>
                <a:cs typeface="Arial MT"/>
              </a:rPr>
              <a:t> </a:t>
            </a:r>
            <a:r>
              <a:rPr sz="2600" dirty="0">
                <a:latin typeface="Arial MT"/>
                <a:cs typeface="Arial MT"/>
              </a:rPr>
              <a:t>virulence</a:t>
            </a:r>
            <a:r>
              <a:rPr sz="2600" spc="-60" dirty="0">
                <a:latin typeface="Arial MT"/>
                <a:cs typeface="Arial MT"/>
              </a:rPr>
              <a:t> </a:t>
            </a:r>
            <a:r>
              <a:rPr sz="2600" dirty="0">
                <a:latin typeface="Arial MT"/>
                <a:cs typeface="Arial MT"/>
              </a:rPr>
              <a:t>gene.</a:t>
            </a:r>
            <a:r>
              <a:rPr sz="2600" spc="-100" dirty="0">
                <a:latin typeface="Arial MT"/>
                <a:cs typeface="Arial MT"/>
              </a:rPr>
              <a:t> </a:t>
            </a:r>
            <a:r>
              <a:rPr sz="2600" spc="-25" dirty="0">
                <a:latin typeface="Arial MT"/>
                <a:cs typeface="Arial MT"/>
              </a:rPr>
              <a:t>The </a:t>
            </a:r>
            <a:r>
              <a:rPr sz="2600" dirty="0">
                <a:latin typeface="Arial MT"/>
                <a:cs typeface="Arial MT"/>
              </a:rPr>
              <a:t>red</a:t>
            </a:r>
            <a:r>
              <a:rPr sz="2600" spc="-50" dirty="0">
                <a:latin typeface="Arial MT"/>
                <a:cs typeface="Arial MT"/>
              </a:rPr>
              <a:t> </a:t>
            </a:r>
            <a:r>
              <a:rPr sz="2600" dirty="0">
                <a:latin typeface="Arial MT"/>
                <a:cs typeface="Arial MT"/>
              </a:rPr>
              <a:t>colour</a:t>
            </a:r>
            <a:r>
              <a:rPr sz="2600" spc="-50" dirty="0">
                <a:latin typeface="Arial MT"/>
                <a:cs typeface="Arial MT"/>
              </a:rPr>
              <a:t> </a:t>
            </a:r>
            <a:r>
              <a:rPr sz="2600" dirty="0">
                <a:latin typeface="Arial MT"/>
                <a:cs typeface="Arial MT"/>
              </a:rPr>
              <a:t>shows</a:t>
            </a:r>
            <a:r>
              <a:rPr sz="2600" spc="-50" dirty="0">
                <a:latin typeface="Arial MT"/>
                <a:cs typeface="Arial MT"/>
              </a:rPr>
              <a:t> a </a:t>
            </a:r>
            <a:r>
              <a:rPr sz="2600" dirty="0">
                <a:latin typeface="Arial MT"/>
                <a:cs typeface="Arial MT"/>
              </a:rPr>
              <a:t>variation</a:t>
            </a:r>
            <a:r>
              <a:rPr sz="2600" spc="-75" dirty="0">
                <a:latin typeface="Arial MT"/>
                <a:cs typeface="Arial MT"/>
              </a:rPr>
              <a:t> </a:t>
            </a:r>
            <a:r>
              <a:rPr sz="2600" dirty="0">
                <a:latin typeface="Arial MT"/>
                <a:cs typeface="Arial MT"/>
              </a:rPr>
              <a:t>has</a:t>
            </a:r>
            <a:r>
              <a:rPr sz="2600" spc="-75" dirty="0">
                <a:latin typeface="Arial MT"/>
                <a:cs typeface="Arial MT"/>
              </a:rPr>
              <a:t> </a:t>
            </a:r>
            <a:r>
              <a:rPr sz="2600" dirty="0">
                <a:latin typeface="Arial MT"/>
                <a:cs typeface="Arial MT"/>
              </a:rPr>
              <a:t>occurred</a:t>
            </a:r>
            <a:r>
              <a:rPr sz="2600" spc="-85" dirty="0">
                <a:latin typeface="Arial MT"/>
                <a:cs typeface="Arial MT"/>
              </a:rPr>
              <a:t> </a:t>
            </a:r>
            <a:r>
              <a:rPr sz="2600" spc="-25" dirty="0">
                <a:latin typeface="Arial MT"/>
                <a:cs typeface="Arial MT"/>
              </a:rPr>
              <a:t>e.g </a:t>
            </a:r>
            <a:r>
              <a:rPr sz="2600" dirty="0">
                <a:latin typeface="Arial MT"/>
                <a:cs typeface="Arial MT"/>
              </a:rPr>
              <a:t>instead</a:t>
            </a:r>
            <a:r>
              <a:rPr sz="2600" spc="-40" dirty="0">
                <a:latin typeface="Arial MT"/>
                <a:cs typeface="Arial MT"/>
              </a:rPr>
              <a:t> </a:t>
            </a:r>
            <a:r>
              <a:rPr sz="2600" dirty="0">
                <a:latin typeface="Arial MT"/>
                <a:cs typeface="Arial MT"/>
              </a:rPr>
              <a:t>of</a:t>
            </a:r>
            <a:r>
              <a:rPr sz="2600" spc="-35" dirty="0">
                <a:latin typeface="Arial MT"/>
                <a:cs typeface="Arial MT"/>
              </a:rPr>
              <a:t> </a:t>
            </a:r>
            <a:r>
              <a:rPr sz="2600" dirty="0">
                <a:latin typeface="Arial MT"/>
                <a:cs typeface="Arial MT"/>
              </a:rPr>
              <a:t>a</a:t>
            </a:r>
            <a:r>
              <a:rPr sz="2600" spc="-35" dirty="0">
                <a:latin typeface="Arial MT"/>
                <a:cs typeface="Arial MT"/>
              </a:rPr>
              <a:t> </a:t>
            </a:r>
            <a:r>
              <a:rPr sz="2600" dirty="0">
                <a:latin typeface="Arial MT"/>
                <a:cs typeface="Arial MT"/>
              </a:rPr>
              <a:t>base</a:t>
            </a:r>
            <a:r>
              <a:rPr sz="2600" spc="-40" dirty="0">
                <a:latin typeface="Arial MT"/>
                <a:cs typeface="Arial MT"/>
              </a:rPr>
              <a:t> </a:t>
            </a:r>
            <a:r>
              <a:rPr sz="2600" spc="-25" dirty="0">
                <a:latin typeface="Arial MT"/>
                <a:cs typeface="Arial MT"/>
              </a:rPr>
              <a:t>“G” </a:t>
            </a:r>
            <a:r>
              <a:rPr sz="2600" dirty="0">
                <a:latin typeface="Arial MT"/>
                <a:cs typeface="Arial MT"/>
              </a:rPr>
              <a:t>there</a:t>
            </a:r>
            <a:r>
              <a:rPr sz="2600" spc="-25" dirty="0">
                <a:latin typeface="Arial MT"/>
                <a:cs typeface="Arial MT"/>
              </a:rPr>
              <a:t> </a:t>
            </a:r>
            <a:r>
              <a:rPr sz="2600" dirty="0">
                <a:latin typeface="Arial MT"/>
                <a:cs typeface="Arial MT"/>
              </a:rPr>
              <a:t>is</a:t>
            </a:r>
            <a:r>
              <a:rPr sz="2600" spc="-25" dirty="0">
                <a:latin typeface="Arial MT"/>
                <a:cs typeface="Arial MT"/>
              </a:rPr>
              <a:t> </a:t>
            </a:r>
            <a:r>
              <a:rPr sz="2600" dirty="0">
                <a:latin typeface="Arial MT"/>
                <a:cs typeface="Arial MT"/>
              </a:rPr>
              <a:t>a</a:t>
            </a:r>
            <a:r>
              <a:rPr sz="2600" spc="-20" dirty="0">
                <a:latin typeface="Arial MT"/>
                <a:cs typeface="Arial MT"/>
              </a:rPr>
              <a:t> </a:t>
            </a:r>
            <a:r>
              <a:rPr sz="2600" dirty="0">
                <a:latin typeface="Arial MT"/>
                <a:cs typeface="Arial MT"/>
              </a:rPr>
              <a:t>“T”</a:t>
            </a:r>
            <a:r>
              <a:rPr sz="2600" spc="-30" dirty="0">
                <a:latin typeface="Arial MT"/>
                <a:cs typeface="Arial MT"/>
              </a:rPr>
              <a:t> </a:t>
            </a:r>
            <a:r>
              <a:rPr sz="2600" dirty="0">
                <a:latin typeface="Arial MT"/>
                <a:cs typeface="Arial MT"/>
              </a:rPr>
              <a:t>and</a:t>
            </a:r>
            <a:r>
              <a:rPr sz="2600" spc="-20" dirty="0">
                <a:latin typeface="Arial MT"/>
                <a:cs typeface="Arial MT"/>
              </a:rPr>
              <a:t> </a:t>
            </a:r>
            <a:r>
              <a:rPr sz="2600" spc="-10" dirty="0">
                <a:latin typeface="Arial MT"/>
                <a:cs typeface="Arial MT"/>
              </a:rPr>
              <a:t>instead </a:t>
            </a:r>
            <a:r>
              <a:rPr sz="2600" dirty="0">
                <a:latin typeface="Arial MT"/>
                <a:cs typeface="Arial MT"/>
              </a:rPr>
              <a:t>of</a:t>
            </a:r>
            <a:r>
              <a:rPr sz="2600" spc="-35" dirty="0">
                <a:latin typeface="Arial MT"/>
                <a:cs typeface="Arial MT"/>
              </a:rPr>
              <a:t> </a:t>
            </a:r>
            <a:r>
              <a:rPr sz="2600" dirty="0">
                <a:latin typeface="Arial MT"/>
                <a:cs typeface="Arial MT"/>
              </a:rPr>
              <a:t>base</a:t>
            </a:r>
            <a:r>
              <a:rPr sz="2600" spc="-30" dirty="0">
                <a:latin typeface="Arial MT"/>
                <a:cs typeface="Arial MT"/>
              </a:rPr>
              <a:t> </a:t>
            </a:r>
            <a:r>
              <a:rPr sz="2600" dirty="0">
                <a:latin typeface="Arial MT"/>
                <a:cs typeface="Arial MT"/>
              </a:rPr>
              <a:t>“A”</a:t>
            </a:r>
            <a:r>
              <a:rPr sz="2600" spc="-35" dirty="0">
                <a:latin typeface="Arial MT"/>
                <a:cs typeface="Arial MT"/>
              </a:rPr>
              <a:t> </a:t>
            </a:r>
            <a:r>
              <a:rPr sz="2600" dirty="0">
                <a:latin typeface="Arial MT"/>
                <a:cs typeface="Arial MT"/>
              </a:rPr>
              <a:t>we</a:t>
            </a:r>
            <a:r>
              <a:rPr sz="2600" spc="-30" dirty="0">
                <a:latin typeface="Arial MT"/>
                <a:cs typeface="Arial MT"/>
              </a:rPr>
              <a:t> </a:t>
            </a:r>
            <a:r>
              <a:rPr sz="2600" dirty="0">
                <a:latin typeface="Arial MT"/>
                <a:cs typeface="Arial MT"/>
              </a:rPr>
              <a:t>have</a:t>
            </a:r>
            <a:r>
              <a:rPr sz="2600" spc="-30" dirty="0">
                <a:latin typeface="Arial MT"/>
                <a:cs typeface="Arial MT"/>
              </a:rPr>
              <a:t> </a:t>
            </a:r>
            <a:r>
              <a:rPr sz="2600" dirty="0">
                <a:latin typeface="Arial MT"/>
                <a:cs typeface="Arial MT"/>
              </a:rPr>
              <a:t>a</a:t>
            </a:r>
            <a:r>
              <a:rPr sz="2600" spc="-30" dirty="0">
                <a:latin typeface="Arial MT"/>
                <a:cs typeface="Arial MT"/>
              </a:rPr>
              <a:t> </a:t>
            </a:r>
            <a:r>
              <a:rPr sz="2600" spc="-25" dirty="0">
                <a:latin typeface="Arial MT"/>
                <a:cs typeface="Arial MT"/>
              </a:rPr>
              <a:t>“G”</a:t>
            </a:r>
            <a:endParaRPr sz="2600">
              <a:latin typeface="Arial MT"/>
              <a:cs typeface="Arial MT"/>
            </a:endParaRPr>
          </a:p>
        </p:txBody>
      </p:sp>
      <p:grpSp>
        <p:nvGrpSpPr>
          <p:cNvPr id="4" name="object 4"/>
          <p:cNvGrpSpPr/>
          <p:nvPr/>
        </p:nvGrpSpPr>
        <p:grpSpPr>
          <a:xfrm>
            <a:off x="11260363" y="6137275"/>
            <a:ext cx="535305" cy="431800"/>
            <a:chOff x="11260363" y="6137275"/>
            <a:chExt cx="535305" cy="431800"/>
          </a:xfrm>
        </p:grpSpPr>
        <p:sp>
          <p:nvSpPr>
            <p:cNvPr id="5" name="object 5"/>
            <p:cNvSpPr/>
            <p:nvPr/>
          </p:nvSpPr>
          <p:spPr>
            <a:xfrm>
              <a:off x="11266713" y="6143625"/>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6" name="object 6"/>
            <p:cNvSpPr/>
            <p:nvPr/>
          </p:nvSpPr>
          <p:spPr>
            <a:xfrm>
              <a:off x="11266713" y="6143625"/>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2468"/>
            <a:ext cx="12192000" cy="1050290"/>
          </a:xfrm>
          <a:custGeom>
            <a:avLst/>
            <a:gdLst/>
            <a:ahLst/>
            <a:cxnLst/>
            <a:rect l="l" t="t" r="r" b="b"/>
            <a:pathLst>
              <a:path w="12192000" h="1050290">
                <a:moveTo>
                  <a:pt x="12192000" y="0"/>
                </a:moveTo>
                <a:lnTo>
                  <a:pt x="0" y="0"/>
                </a:lnTo>
                <a:lnTo>
                  <a:pt x="0" y="1050018"/>
                </a:lnTo>
                <a:lnTo>
                  <a:pt x="12192000" y="1050018"/>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70585" rIns="0" bIns="0" rtlCol="0">
            <a:spAutoFit/>
          </a:bodyPr>
          <a:lstStyle/>
          <a:p>
            <a:pPr marL="2993390">
              <a:lnSpc>
                <a:spcPct val="100000"/>
              </a:lnSpc>
              <a:spcBef>
                <a:spcPts val="110"/>
              </a:spcBef>
            </a:pPr>
            <a:r>
              <a:rPr dirty="0"/>
              <a:t>Now</a:t>
            </a:r>
            <a:r>
              <a:rPr spc="155" dirty="0"/>
              <a:t> </a:t>
            </a:r>
            <a:r>
              <a:rPr dirty="0"/>
              <a:t>you</a:t>
            </a:r>
            <a:r>
              <a:rPr spc="165" dirty="0"/>
              <a:t> </a:t>
            </a:r>
            <a:r>
              <a:rPr dirty="0"/>
              <a:t>should</a:t>
            </a:r>
            <a:r>
              <a:rPr spc="165" dirty="0"/>
              <a:t> </a:t>
            </a:r>
            <a:r>
              <a:rPr dirty="0"/>
              <a:t>be</a:t>
            </a:r>
            <a:r>
              <a:rPr spc="160" dirty="0"/>
              <a:t> </a:t>
            </a:r>
            <a:r>
              <a:rPr spc="-10" dirty="0"/>
              <a:t>able:</a:t>
            </a:r>
          </a:p>
        </p:txBody>
      </p:sp>
      <p:sp>
        <p:nvSpPr>
          <p:cNvPr id="4" name="object 4"/>
          <p:cNvSpPr txBox="1">
            <a:spLocks noGrp="1"/>
          </p:cNvSpPr>
          <p:nvPr>
            <p:ph type="body" idx="1"/>
          </p:nvPr>
        </p:nvSpPr>
        <p:spPr>
          <a:prstGeom prst="rect">
            <a:avLst/>
          </a:prstGeom>
        </p:spPr>
        <p:txBody>
          <a:bodyPr vert="horz" wrap="square" lIns="0" tIns="63500" rIns="0" bIns="0" rtlCol="0">
            <a:spAutoFit/>
          </a:bodyPr>
          <a:lstStyle/>
          <a:p>
            <a:pPr marL="241300" marR="533400" indent="-228600">
              <a:lnSpc>
                <a:spcPts val="3500"/>
              </a:lnSpc>
              <a:spcBef>
                <a:spcPts val="500"/>
              </a:spcBef>
              <a:buFont typeface="Arial MT"/>
              <a:buChar char="•"/>
              <a:tabLst>
                <a:tab pos="241300" algn="l"/>
              </a:tabLst>
            </a:pPr>
            <a:r>
              <a:rPr spc="-145" dirty="0"/>
              <a:t>To</a:t>
            </a:r>
            <a:r>
              <a:rPr spc="-40" dirty="0"/>
              <a:t> </a:t>
            </a:r>
            <a:r>
              <a:rPr dirty="0"/>
              <a:t>access</a:t>
            </a:r>
            <a:r>
              <a:rPr spc="-100" dirty="0"/>
              <a:t> </a:t>
            </a:r>
            <a:r>
              <a:rPr dirty="0"/>
              <a:t>ResFinder</a:t>
            </a:r>
            <a:r>
              <a:rPr spc="-70" dirty="0"/>
              <a:t> </a:t>
            </a:r>
            <a:r>
              <a:rPr dirty="0"/>
              <a:t>&amp;</a:t>
            </a:r>
            <a:r>
              <a:rPr spc="-65" dirty="0"/>
              <a:t> </a:t>
            </a:r>
            <a:r>
              <a:rPr dirty="0"/>
              <a:t>VirulenceFinder</a:t>
            </a:r>
            <a:r>
              <a:rPr spc="-75" dirty="0"/>
              <a:t> </a:t>
            </a:r>
            <a:r>
              <a:rPr dirty="0"/>
              <a:t>and</a:t>
            </a:r>
            <a:r>
              <a:rPr spc="-60" dirty="0"/>
              <a:t> </a:t>
            </a:r>
            <a:r>
              <a:rPr dirty="0"/>
              <a:t>upload</a:t>
            </a:r>
            <a:r>
              <a:rPr spc="-65" dirty="0"/>
              <a:t> </a:t>
            </a:r>
            <a:r>
              <a:rPr spc="-20" dirty="0"/>
              <a:t>your </a:t>
            </a:r>
            <a:r>
              <a:rPr spc="-10" dirty="0"/>
              <a:t>sequences</a:t>
            </a:r>
          </a:p>
          <a:p>
            <a:pPr>
              <a:lnSpc>
                <a:spcPct val="100000"/>
              </a:lnSpc>
              <a:spcBef>
                <a:spcPts val="1570"/>
              </a:spcBef>
              <a:buFont typeface="Arial MT"/>
              <a:buChar char="•"/>
            </a:pPr>
            <a:endParaRPr spc="-10" dirty="0"/>
          </a:p>
          <a:p>
            <a:pPr marL="241300" marR="1284605" indent="-228600">
              <a:lnSpc>
                <a:spcPts val="3410"/>
              </a:lnSpc>
              <a:buFont typeface="Arial MT"/>
              <a:buChar char="•"/>
              <a:tabLst>
                <a:tab pos="241300" algn="l"/>
              </a:tabLst>
            </a:pPr>
            <a:r>
              <a:rPr spc="-125" dirty="0"/>
              <a:t>To</a:t>
            </a:r>
            <a:r>
              <a:rPr spc="-60" dirty="0"/>
              <a:t> </a:t>
            </a:r>
            <a:r>
              <a:rPr dirty="0"/>
              <a:t>access</a:t>
            </a:r>
            <a:r>
              <a:rPr spc="-100" dirty="0"/>
              <a:t> </a:t>
            </a:r>
            <a:r>
              <a:rPr dirty="0"/>
              <a:t>your</a:t>
            </a:r>
            <a:r>
              <a:rPr spc="-75" dirty="0"/>
              <a:t> </a:t>
            </a:r>
            <a:r>
              <a:rPr dirty="0"/>
              <a:t>results</a:t>
            </a:r>
            <a:r>
              <a:rPr spc="-80" dirty="0"/>
              <a:t> </a:t>
            </a:r>
            <a:r>
              <a:rPr dirty="0"/>
              <a:t>or</a:t>
            </a:r>
            <a:r>
              <a:rPr spc="-75" dirty="0"/>
              <a:t> </a:t>
            </a:r>
            <a:r>
              <a:rPr dirty="0"/>
              <a:t>outputs</a:t>
            </a:r>
            <a:r>
              <a:rPr spc="-80" dirty="0"/>
              <a:t> </a:t>
            </a:r>
            <a:r>
              <a:rPr dirty="0"/>
              <a:t>from</a:t>
            </a:r>
            <a:r>
              <a:rPr spc="-70" dirty="0"/>
              <a:t> </a:t>
            </a:r>
            <a:r>
              <a:rPr dirty="0"/>
              <a:t>ResFinder</a:t>
            </a:r>
            <a:r>
              <a:rPr spc="-85" dirty="0"/>
              <a:t> </a:t>
            </a:r>
            <a:r>
              <a:rPr spc="-50" dirty="0"/>
              <a:t>&amp; </a:t>
            </a:r>
            <a:r>
              <a:rPr spc="-10" dirty="0"/>
              <a:t>VirulenceFinder</a:t>
            </a:r>
          </a:p>
          <a:p>
            <a:pPr>
              <a:lnSpc>
                <a:spcPct val="100000"/>
              </a:lnSpc>
              <a:spcBef>
                <a:spcPts val="1090"/>
              </a:spcBef>
              <a:buFont typeface="Arial MT"/>
              <a:buChar char="•"/>
            </a:pPr>
            <a:endParaRPr spc="-10" dirty="0"/>
          </a:p>
          <a:p>
            <a:pPr marL="240665" indent="-227965">
              <a:lnSpc>
                <a:spcPct val="100000"/>
              </a:lnSpc>
              <a:buFont typeface="Arial MT"/>
              <a:buChar char="•"/>
              <a:tabLst>
                <a:tab pos="240665" algn="l"/>
              </a:tabLst>
            </a:pPr>
            <a:r>
              <a:rPr spc="-125" dirty="0"/>
              <a:t>To</a:t>
            </a:r>
            <a:r>
              <a:rPr spc="-60" dirty="0"/>
              <a:t> </a:t>
            </a:r>
            <a:r>
              <a:rPr spc="-10" dirty="0"/>
              <a:t>interpret</a:t>
            </a:r>
            <a:r>
              <a:rPr spc="-95" dirty="0"/>
              <a:t> </a:t>
            </a:r>
            <a:r>
              <a:rPr dirty="0"/>
              <a:t>the</a:t>
            </a:r>
            <a:r>
              <a:rPr spc="-80" dirty="0"/>
              <a:t> </a:t>
            </a:r>
            <a:r>
              <a:rPr dirty="0"/>
              <a:t>outputs</a:t>
            </a:r>
            <a:r>
              <a:rPr spc="-80" dirty="0"/>
              <a:t> </a:t>
            </a:r>
            <a:r>
              <a:rPr dirty="0"/>
              <a:t>from</a:t>
            </a:r>
            <a:r>
              <a:rPr spc="-70" dirty="0"/>
              <a:t> </a:t>
            </a:r>
            <a:r>
              <a:rPr dirty="0"/>
              <a:t>ResFinder</a:t>
            </a:r>
            <a:r>
              <a:rPr spc="-85" dirty="0"/>
              <a:t> </a:t>
            </a:r>
            <a:r>
              <a:rPr dirty="0"/>
              <a:t>&amp;</a:t>
            </a:r>
            <a:r>
              <a:rPr spc="-75" dirty="0"/>
              <a:t> </a:t>
            </a:r>
            <a:r>
              <a:rPr spc="-10" dirty="0"/>
              <a:t>VirulenceFinder</a:t>
            </a:r>
          </a:p>
        </p:txBody>
      </p:sp>
      <p:grpSp>
        <p:nvGrpSpPr>
          <p:cNvPr id="5" name="object 5"/>
          <p:cNvGrpSpPr/>
          <p:nvPr/>
        </p:nvGrpSpPr>
        <p:grpSpPr>
          <a:xfrm>
            <a:off x="11260363" y="6137275"/>
            <a:ext cx="535305" cy="431800"/>
            <a:chOff x="11260363" y="6137275"/>
            <a:chExt cx="535305" cy="431800"/>
          </a:xfrm>
        </p:grpSpPr>
        <p:sp>
          <p:nvSpPr>
            <p:cNvPr id="6" name="object 6"/>
            <p:cNvSpPr/>
            <p:nvPr/>
          </p:nvSpPr>
          <p:spPr>
            <a:xfrm>
              <a:off x="11266713" y="6143625"/>
              <a:ext cx="522605" cy="419100"/>
            </a:xfrm>
            <a:custGeom>
              <a:avLst/>
              <a:gdLst/>
              <a:ahLst/>
              <a:cxnLst/>
              <a:rect l="l" t="t" r="r" b="b"/>
              <a:pathLst>
                <a:path w="522604" h="419100">
                  <a:moveTo>
                    <a:pt x="522514" y="0"/>
                  </a:moveTo>
                  <a:lnTo>
                    <a:pt x="0" y="0"/>
                  </a:lnTo>
                  <a:lnTo>
                    <a:pt x="0" y="419099"/>
                  </a:lnTo>
                  <a:lnTo>
                    <a:pt x="522514" y="419099"/>
                  </a:lnTo>
                  <a:lnTo>
                    <a:pt x="522514" y="0"/>
                  </a:lnTo>
                  <a:close/>
                </a:path>
              </a:pathLst>
            </a:custGeom>
            <a:solidFill>
              <a:srgbClr val="4472C4"/>
            </a:solidFill>
          </p:spPr>
          <p:txBody>
            <a:bodyPr wrap="square" lIns="0" tIns="0" rIns="0" bIns="0" rtlCol="0"/>
            <a:lstStyle/>
            <a:p>
              <a:endParaRPr/>
            </a:p>
          </p:txBody>
        </p:sp>
        <p:sp>
          <p:nvSpPr>
            <p:cNvPr id="7" name="object 7"/>
            <p:cNvSpPr/>
            <p:nvPr/>
          </p:nvSpPr>
          <p:spPr>
            <a:xfrm>
              <a:off x="11266713" y="6143625"/>
              <a:ext cx="522605" cy="419100"/>
            </a:xfrm>
            <a:custGeom>
              <a:avLst/>
              <a:gdLst/>
              <a:ahLst/>
              <a:cxnLst/>
              <a:rect l="l" t="t" r="r" b="b"/>
              <a:pathLst>
                <a:path w="522604" h="419100">
                  <a:moveTo>
                    <a:pt x="0" y="0"/>
                  </a:moveTo>
                  <a:lnTo>
                    <a:pt x="522515" y="0"/>
                  </a:lnTo>
                  <a:lnTo>
                    <a:pt x="522515" y="419100"/>
                  </a:lnTo>
                  <a:lnTo>
                    <a:pt x="0" y="419100"/>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80517" rIns="0" bIns="0" rtlCol="0">
            <a:spAutoFit/>
          </a:bodyPr>
          <a:lstStyle/>
          <a:p>
            <a:pPr marL="38100">
              <a:lnSpc>
                <a:spcPct val="100000"/>
              </a:lnSpc>
              <a:spcBef>
                <a:spcPts val="10"/>
              </a:spcBef>
            </a:pPr>
            <a:fld id="{81D60167-4931-47E6-BA6A-407CBD079E47}" type="slidenum">
              <a:rPr spc="-25" dirty="0"/>
              <a:t>21</a:t>
            </a:fld>
            <a:endParaRPr spc="-2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BD68BC-D097-FEB1-6E53-A96F0818B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740" y="3912056"/>
            <a:ext cx="7520155" cy="2891479"/>
          </a:xfrm>
          <a:prstGeom prst="rect">
            <a:avLst/>
          </a:prstGeom>
        </p:spPr>
      </p:pic>
      <p:pic>
        <p:nvPicPr>
          <p:cNvPr id="5" name="Picture 4">
            <a:extLst>
              <a:ext uri="{FF2B5EF4-FFF2-40B4-BE49-F238E27FC236}">
                <a16:creationId xmlns:a16="http://schemas.microsoft.com/office/drawing/2014/main" id="{90A3568C-809F-9260-662C-B7A6728B4243}"/>
              </a:ext>
            </a:extLst>
          </p:cNvPr>
          <p:cNvPicPr>
            <a:picLocks noChangeAspect="1"/>
          </p:cNvPicPr>
          <p:nvPr/>
        </p:nvPicPr>
        <p:blipFill rotWithShape="1">
          <a:blip r:embed="rId3">
            <a:extLst>
              <a:ext uri="{28A0092B-C50C-407E-A947-70E740481C1C}">
                <a14:useLocalDpi xmlns:a14="http://schemas.microsoft.com/office/drawing/2010/main" val="0"/>
              </a:ext>
            </a:extLst>
          </a:blip>
          <a:srcRect l="6448" t="62172" r="45526" b="27602"/>
          <a:stretch/>
        </p:blipFill>
        <p:spPr>
          <a:xfrm>
            <a:off x="40105" y="6321286"/>
            <a:ext cx="4135971" cy="495387"/>
          </a:xfrm>
          <a:prstGeom prst="rect">
            <a:avLst/>
          </a:prstGeom>
        </p:spPr>
      </p:pic>
      <p:sp>
        <p:nvSpPr>
          <p:cNvPr id="6" name="TextBox 5">
            <a:extLst>
              <a:ext uri="{FF2B5EF4-FFF2-40B4-BE49-F238E27FC236}">
                <a16:creationId xmlns:a16="http://schemas.microsoft.com/office/drawing/2014/main" id="{3EE8BE6D-C99B-75AB-9102-967A1618239A}"/>
              </a:ext>
            </a:extLst>
          </p:cNvPr>
          <p:cNvSpPr txBox="1"/>
          <p:nvPr/>
        </p:nvSpPr>
        <p:spPr>
          <a:xfrm>
            <a:off x="0" y="4703587"/>
            <a:ext cx="4268855" cy="1569660"/>
          </a:xfrm>
          <a:prstGeom prst="rect">
            <a:avLst/>
          </a:prstGeom>
          <a:noFill/>
        </p:spPr>
        <p:txBody>
          <a:bodyPr wrap="square">
            <a:spAutoFit/>
          </a:bodyPr>
          <a:lstStyle/>
          <a:p>
            <a:pPr algn="ct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Gildas</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a:t>
            </a:r>
            <a:r>
              <a:rPr lang="en-US" sz="1200" b="1" kern="0" dirty="0" err="1">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Hounmanou</a:t>
            </a:r>
            <a:r>
              <a:rPr lang="en-US"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 PhD </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2D4E8A"/>
                </a:solidFill>
                <a:effectLst/>
                <a:latin typeface="Verdana" panose="020B0604030504040204" pitchFamily="34" charset="0"/>
                <a:ea typeface="Times New Roman" panose="02020603050405020304" pitchFamily="18" charset="0"/>
                <a:cs typeface="Calibri" panose="020F0502020204030204" pitchFamily="34" charset="0"/>
              </a:rPr>
              <a:t>APTI-Fellow, National Institutes of Health, MD, USA</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DK" sz="1200" b="1" kern="0" dirty="0">
                <a:solidFill>
                  <a:srgbClr val="002060"/>
                </a:solidFill>
                <a:effectLst/>
                <a:latin typeface="Verdana" panose="020B0604030504040204" pitchFamily="34" charset="0"/>
                <a:ea typeface="Times New Roman" panose="02020603050405020304" pitchFamily="18" charset="0"/>
                <a:cs typeface="Calibri" panose="020F0502020204030204" pitchFamily="34" charset="0"/>
              </a:rPr>
              <a:t>Assistant-Professor</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GB" sz="1200" kern="0" dirty="0">
                <a:solidFill>
                  <a:srgbClr val="044A91"/>
                </a:solidFill>
                <a:effectLst/>
                <a:latin typeface="Verdana" panose="020B0604030504040204" pitchFamily="34" charset="0"/>
                <a:ea typeface="Times New Roman" panose="02020603050405020304" pitchFamily="18" charset="0"/>
                <a:cs typeface="Calibri" panose="020F0502020204030204" pitchFamily="34" charset="0"/>
                <a:hlinkClick r:id="rId4" tooltip="https://orcid.org/0000-0003-3991-0864"/>
              </a:rPr>
              <a:t>https://orcid.org/0000-0003-3991-0864</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b="1"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University of Copenhagen</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Faculty of Health and Medical Sciences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Section for Food Safety and Zoonoses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US" sz="1200" kern="0" dirty="0">
                <a:solidFill>
                  <a:srgbClr val="000000"/>
                </a:solidFill>
                <a:effectLst/>
                <a:latin typeface="Verdana" panose="020B0604030504040204" pitchFamily="34" charset="0"/>
                <a:ea typeface="Times New Roman" panose="02020603050405020304" pitchFamily="18" charset="0"/>
                <a:cs typeface="Calibri" panose="020F0502020204030204" pitchFamily="34" charset="0"/>
              </a:rPr>
              <a:t>Department of Veterinary and Animal Sciences</a:t>
            </a:r>
            <a:endParaRPr lang="en-DK"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object 10">
            <a:extLst>
              <a:ext uri="{FF2B5EF4-FFF2-40B4-BE49-F238E27FC236}">
                <a16:creationId xmlns:a16="http://schemas.microsoft.com/office/drawing/2014/main" id="{DDB42429-9365-B6DB-BA89-949A72F3876B}"/>
              </a:ext>
            </a:extLst>
          </p:cNvPr>
          <p:cNvPicPr/>
          <p:nvPr/>
        </p:nvPicPr>
        <p:blipFill>
          <a:blip r:embed="rId5" cstate="print"/>
          <a:stretch>
            <a:fillRect/>
          </a:stretch>
        </p:blipFill>
        <p:spPr>
          <a:xfrm>
            <a:off x="3505200" y="549798"/>
            <a:ext cx="4081106" cy="32092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5639"/>
            <a:ext cx="12192000" cy="865505"/>
          </a:xfrm>
          <a:custGeom>
            <a:avLst/>
            <a:gdLst/>
            <a:ahLst/>
            <a:cxnLst/>
            <a:rect l="l" t="t" r="r" b="b"/>
            <a:pathLst>
              <a:path w="12192000" h="865505">
                <a:moveTo>
                  <a:pt x="12192000" y="0"/>
                </a:moveTo>
                <a:lnTo>
                  <a:pt x="0" y="0"/>
                </a:lnTo>
                <a:lnTo>
                  <a:pt x="0" y="864961"/>
                </a:lnTo>
                <a:lnTo>
                  <a:pt x="12192000" y="864961"/>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431002" y="141732"/>
            <a:ext cx="7330440" cy="695960"/>
          </a:xfrm>
          <a:prstGeom prst="rect">
            <a:avLst/>
          </a:prstGeom>
        </p:spPr>
        <p:txBody>
          <a:bodyPr vert="horz" wrap="square" lIns="0" tIns="12700" rIns="0" bIns="0" rtlCol="0">
            <a:spAutoFit/>
          </a:bodyPr>
          <a:lstStyle/>
          <a:p>
            <a:pPr marL="12700">
              <a:lnSpc>
                <a:spcPct val="100000"/>
              </a:lnSpc>
              <a:spcBef>
                <a:spcPts val="100"/>
              </a:spcBef>
            </a:pPr>
            <a:r>
              <a:rPr sz="4400" b="1" dirty="0">
                <a:latin typeface="Calibri"/>
                <a:cs typeface="Calibri"/>
              </a:rPr>
              <a:t>Bioinformatics</a:t>
            </a:r>
            <a:r>
              <a:rPr sz="4400" b="1" spc="-105" dirty="0">
                <a:latin typeface="Calibri"/>
                <a:cs typeface="Calibri"/>
              </a:rPr>
              <a:t> </a:t>
            </a:r>
            <a:r>
              <a:rPr sz="4400" b="1" spc="-25" dirty="0">
                <a:latin typeface="Calibri"/>
                <a:cs typeface="Calibri"/>
              </a:rPr>
              <a:t>web-</a:t>
            </a:r>
            <a:r>
              <a:rPr sz="4400" b="1" dirty="0">
                <a:latin typeface="Calibri"/>
                <a:cs typeface="Calibri"/>
              </a:rPr>
              <a:t>based</a:t>
            </a:r>
            <a:r>
              <a:rPr sz="4400" b="1" spc="-105" dirty="0">
                <a:latin typeface="Calibri"/>
                <a:cs typeface="Calibri"/>
              </a:rPr>
              <a:t> </a:t>
            </a:r>
            <a:r>
              <a:rPr sz="4400" b="1" spc="-10" dirty="0">
                <a:latin typeface="Calibri"/>
                <a:cs typeface="Calibri"/>
              </a:rPr>
              <a:t>tools</a:t>
            </a:r>
            <a:endParaRPr sz="4400">
              <a:latin typeface="Calibri"/>
              <a:cs typeface="Calibri"/>
            </a:endParaRPr>
          </a:p>
        </p:txBody>
      </p:sp>
      <p:sp>
        <p:nvSpPr>
          <p:cNvPr id="4" name="object 4"/>
          <p:cNvSpPr txBox="1"/>
          <p:nvPr/>
        </p:nvSpPr>
        <p:spPr>
          <a:xfrm>
            <a:off x="503281" y="1094739"/>
            <a:ext cx="10787380" cy="4885055"/>
          </a:xfrm>
          <a:prstGeom prst="rect">
            <a:avLst/>
          </a:prstGeom>
        </p:spPr>
        <p:txBody>
          <a:bodyPr vert="horz" wrap="square" lIns="0" tIns="94615" rIns="0" bIns="0" rtlCol="0">
            <a:spAutoFit/>
          </a:bodyPr>
          <a:lstStyle/>
          <a:p>
            <a:pPr marL="240665" indent="-227965">
              <a:lnSpc>
                <a:spcPct val="100000"/>
              </a:lnSpc>
              <a:spcBef>
                <a:spcPts val="745"/>
              </a:spcBef>
              <a:buFont typeface="Arial MT"/>
              <a:buChar char="•"/>
              <a:tabLst>
                <a:tab pos="240665" algn="l"/>
              </a:tabLst>
            </a:pPr>
            <a:r>
              <a:rPr sz="2800" spc="-10" dirty="0">
                <a:latin typeface="Calibri"/>
                <a:cs typeface="Calibri"/>
              </a:rPr>
              <a:t>Variety</a:t>
            </a:r>
            <a:r>
              <a:rPr sz="2800" spc="-75" dirty="0">
                <a:latin typeface="Calibri"/>
                <a:cs typeface="Calibri"/>
              </a:rPr>
              <a:t> </a:t>
            </a:r>
            <a:r>
              <a:rPr sz="2800" dirty="0">
                <a:latin typeface="Calibri"/>
                <a:cs typeface="Calibri"/>
              </a:rPr>
              <a:t>of</a:t>
            </a:r>
            <a:r>
              <a:rPr sz="2800" spc="-70" dirty="0">
                <a:latin typeface="Calibri"/>
                <a:cs typeface="Calibri"/>
              </a:rPr>
              <a:t> </a:t>
            </a:r>
            <a:r>
              <a:rPr sz="2800" dirty="0">
                <a:latin typeface="Calibri"/>
                <a:cs typeface="Calibri"/>
              </a:rPr>
              <a:t>methods</a:t>
            </a:r>
            <a:r>
              <a:rPr sz="2800" spc="-65" dirty="0">
                <a:latin typeface="Calibri"/>
                <a:cs typeface="Calibri"/>
              </a:rPr>
              <a:t> </a:t>
            </a:r>
            <a:r>
              <a:rPr sz="2800" dirty="0">
                <a:latin typeface="Calibri"/>
                <a:cs typeface="Calibri"/>
              </a:rPr>
              <a:t>and</a:t>
            </a:r>
            <a:r>
              <a:rPr sz="2800" spc="-60" dirty="0">
                <a:latin typeface="Calibri"/>
                <a:cs typeface="Calibri"/>
              </a:rPr>
              <a:t> </a:t>
            </a:r>
            <a:r>
              <a:rPr sz="2800" dirty="0">
                <a:latin typeface="Calibri"/>
                <a:cs typeface="Calibri"/>
              </a:rPr>
              <a:t>tools</a:t>
            </a:r>
            <a:r>
              <a:rPr sz="2800" spc="-65" dirty="0">
                <a:latin typeface="Calibri"/>
                <a:cs typeface="Calibri"/>
              </a:rPr>
              <a:t> </a:t>
            </a:r>
            <a:r>
              <a:rPr sz="2800" dirty="0">
                <a:latin typeface="Calibri"/>
                <a:cs typeface="Calibri"/>
              </a:rPr>
              <a:t>are</a:t>
            </a:r>
            <a:r>
              <a:rPr sz="2800" spc="-75" dirty="0">
                <a:latin typeface="Calibri"/>
                <a:cs typeface="Calibri"/>
              </a:rPr>
              <a:t> </a:t>
            </a:r>
            <a:r>
              <a:rPr sz="2800" dirty="0">
                <a:latin typeface="Calibri"/>
                <a:cs typeface="Calibri"/>
              </a:rPr>
              <a:t>available</a:t>
            </a:r>
            <a:r>
              <a:rPr sz="2800" spc="-75" dirty="0">
                <a:latin typeface="Calibri"/>
                <a:cs typeface="Calibri"/>
              </a:rPr>
              <a:t> </a:t>
            </a:r>
            <a:r>
              <a:rPr sz="2800" dirty="0">
                <a:latin typeface="Calibri"/>
                <a:cs typeface="Calibri"/>
              </a:rPr>
              <a:t>to</a:t>
            </a:r>
            <a:r>
              <a:rPr sz="2800" spc="-70" dirty="0">
                <a:latin typeface="Calibri"/>
                <a:cs typeface="Calibri"/>
              </a:rPr>
              <a:t> </a:t>
            </a:r>
            <a:r>
              <a:rPr sz="2800" dirty="0">
                <a:latin typeface="Calibri"/>
                <a:cs typeface="Calibri"/>
              </a:rPr>
              <a:t>analyze</a:t>
            </a:r>
            <a:r>
              <a:rPr sz="2800" spc="-75" dirty="0">
                <a:latin typeface="Calibri"/>
                <a:cs typeface="Calibri"/>
              </a:rPr>
              <a:t> </a:t>
            </a:r>
            <a:r>
              <a:rPr sz="2800" dirty="0">
                <a:latin typeface="Calibri"/>
                <a:cs typeface="Calibri"/>
              </a:rPr>
              <a:t>bacterial</a:t>
            </a:r>
            <a:r>
              <a:rPr sz="2800" spc="-70" dirty="0">
                <a:latin typeface="Calibri"/>
                <a:cs typeface="Calibri"/>
              </a:rPr>
              <a:t> </a:t>
            </a:r>
            <a:r>
              <a:rPr sz="2800" spc="-10" dirty="0">
                <a:latin typeface="Calibri"/>
                <a:cs typeface="Calibri"/>
              </a:rPr>
              <a:t>pathogens</a:t>
            </a:r>
            <a:endParaRPr sz="2800">
              <a:latin typeface="Calibri"/>
              <a:cs typeface="Calibri"/>
            </a:endParaRPr>
          </a:p>
          <a:p>
            <a:pPr marL="240665" indent="-227965">
              <a:lnSpc>
                <a:spcPct val="100000"/>
              </a:lnSpc>
              <a:spcBef>
                <a:spcPts val="650"/>
              </a:spcBef>
              <a:buFont typeface="Arial MT"/>
              <a:buChar char="•"/>
              <a:tabLst>
                <a:tab pos="240665" algn="l"/>
              </a:tabLst>
            </a:pPr>
            <a:r>
              <a:rPr sz="2800" dirty="0">
                <a:latin typeface="Calibri"/>
                <a:cs typeface="Calibri"/>
              </a:rPr>
              <a:t>Most</a:t>
            </a:r>
            <a:r>
              <a:rPr sz="2800" spc="-55" dirty="0">
                <a:latin typeface="Calibri"/>
                <a:cs typeface="Calibri"/>
              </a:rPr>
              <a:t> </a:t>
            </a:r>
            <a:r>
              <a:rPr sz="2800" spc="-10" dirty="0">
                <a:latin typeface="Calibri"/>
                <a:cs typeface="Calibri"/>
              </a:rPr>
              <a:t>bioinformatics</a:t>
            </a:r>
            <a:r>
              <a:rPr sz="2800" spc="-50" dirty="0">
                <a:latin typeface="Calibri"/>
                <a:cs typeface="Calibri"/>
              </a:rPr>
              <a:t> </a:t>
            </a:r>
            <a:r>
              <a:rPr sz="2800" dirty="0">
                <a:latin typeface="Calibri"/>
                <a:cs typeface="Calibri"/>
              </a:rPr>
              <a:t>tools</a:t>
            </a:r>
            <a:r>
              <a:rPr sz="2800" spc="-50" dirty="0">
                <a:latin typeface="Calibri"/>
                <a:cs typeface="Calibri"/>
              </a:rPr>
              <a:t> </a:t>
            </a:r>
            <a:r>
              <a:rPr sz="2800" dirty="0">
                <a:latin typeface="Calibri"/>
                <a:cs typeface="Calibri"/>
              </a:rPr>
              <a:t>are</a:t>
            </a:r>
            <a:r>
              <a:rPr sz="2800" spc="-60" dirty="0">
                <a:latin typeface="Calibri"/>
                <a:cs typeface="Calibri"/>
              </a:rPr>
              <a:t> </a:t>
            </a:r>
            <a:r>
              <a:rPr sz="2800" spc="-10" dirty="0">
                <a:latin typeface="Calibri"/>
                <a:cs typeface="Calibri"/>
              </a:rPr>
              <a:t>implemented</a:t>
            </a:r>
            <a:r>
              <a:rPr sz="2800" spc="-50" dirty="0">
                <a:latin typeface="Calibri"/>
                <a:cs typeface="Calibri"/>
              </a:rPr>
              <a:t> </a:t>
            </a:r>
            <a:r>
              <a:rPr sz="2800" dirty="0">
                <a:latin typeface="Calibri"/>
                <a:cs typeface="Calibri"/>
              </a:rPr>
              <a:t>in</a:t>
            </a:r>
            <a:r>
              <a:rPr sz="2800" spc="-50" dirty="0">
                <a:latin typeface="Calibri"/>
                <a:cs typeface="Calibri"/>
              </a:rPr>
              <a:t> </a:t>
            </a:r>
            <a:r>
              <a:rPr sz="2800" dirty="0">
                <a:latin typeface="Calibri"/>
                <a:cs typeface="Calibri"/>
              </a:rPr>
              <a:t>Unix</a:t>
            </a:r>
            <a:r>
              <a:rPr sz="2800" spc="-55" dirty="0">
                <a:latin typeface="Calibri"/>
                <a:cs typeface="Calibri"/>
              </a:rPr>
              <a:t> </a:t>
            </a:r>
            <a:r>
              <a:rPr sz="2800" spc="-10" dirty="0">
                <a:latin typeface="Calibri"/>
                <a:cs typeface="Calibri"/>
              </a:rPr>
              <a:t>environments</a:t>
            </a:r>
            <a:endParaRPr sz="2800">
              <a:latin typeface="Calibri"/>
              <a:cs typeface="Calibri"/>
            </a:endParaRPr>
          </a:p>
          <a:p>
            <a:pPr marL="240665" indent="-227965">
              <a:lnSpc>
                <a:spcPct val="100000"/>
              </a:lnSpc>
              <a:spcBef>
                <a:spcPts val="650"/>
              </a:spcBef>
              <a:buFont typeface="Arial MT"/>
              <a:buChar char="•"/>
              <a:tabLst>
                <a:tab pos="240665" algn="l"/>
              </a:tabLst>
            </a:pPr>
            <a:r>
              <a:rPr sz="2800" dirty="0">
                <a:latin typeface="Calibri"/>
                <a:cs typeface="Calibri"/>
              </a:rPr>
              <a:t>Require</a:t>
            </a:r>
            <a:r>
              <a:rPr sz="2800" spc="-85" dirty="0">
                <a:latin typeface="Calibri"/>
                <a:cs typeface="Calibri"/>
              </a:rPr>
              <a:t> </a:t>
            </a:r>
            <a:r>
              <a:rPr sz="2800" dirty="0">
                <a:latin typeface="Calibri"/>
                <a:cs typeface="Calibri"/>
              </a:rPr>
              <a:t>at</a:t>
            </a:r>
            <a:r>
              <a:rPr sz="2800" spc="-75" dirty="0">
                <a:latin typeface="Calibri"/>
                <a:cs typeface="Calibri"/>
              </a:rPr>
              <a:t> </a:t>
            </a:r>
            <a:r>
              <a:rPr sz="2800" dirty="0">
                <a:latin typeface="Calibri"/>
                <a:cs typeface="Calibri"/>
              </a:rPr>
              <a:t>least</a:t>
            </a:r>
            <a:r>
              <a:rPr sz="2800" spc="-75" dirty="0">
                <a:latin typeface="Calibri"/>
                <a:cs typeface="Calibri"/>
              </a:rPr>
              <a:t> </a:t>
            </a:r>
            <a:r>
              <a:rPr sz="2800" dirty="0">
                <a:latin typeface="Calibri"/>
                <a:cs typeface="Calibri"/>
              </a:rPr>
              <a:t>some</a:t>
            </a:r>
            <a:r>
              <a:rPr sz="2800" spc="-80" dirty="0">
                <a:latin typeface="Calibri"/>
                <a:cs typeface="Calibri"/>
              </a:rPr>
              <a:t> </a:t>
            </a:r>
            <a:r>
              <a:rPr sz="2800" spc="-10" dirty="0">
                <a:latin typeface="Calibri"/>
                <a:cs typeface="Calibri"/>
              </a:rPr>
              <a:t>bioinformatics</a:t>
            </a:r>
            <a:r>
              <a:rPr sz="2800" spc="-75" dirty="0">
                <a:latin typeface="Calibri"/>
                <a:cs typeface="Calibri"/>
              </a:rPr>
              <a:t> </a:t>
            </a:r>
            <a:r>
              <a:rPr sz="2800" dirty="0">
                <a:latin typeface="Calibri"/>
                <a:cs typeface="Calibri"/>
              </a:rPr>
              <a:t>expertise</a:t>
            </a:r>
            <a:r>
              <a:rPr sz="2800" spc="-80" dirty="0">
                <a:latin typeface="Calibri"/>
                <a:cs typeface="Calibri"/>
              </a:rPr>
              <a:t> </a:t>
            </a:r>
            <a:r>
              <a:rPr sz="2800" dirty="0">
                <a:latin typeface="Calibri"/>
                <a:cs typeface="Calibri"/>
              </a:rPr>
              <a:t>for</a:t>
            </a:r>
            <a:r>
              <a:rPr sz="2800" spc="-75" dirty="0">
                <a:latin typeface="Calibri"/>
                <a:cs typeface="Calibri"/>
              </a:rPr>
              <a:t> </a:t>
            </a:r>
            <a:r>
              <a:rPr sz="2800" spc="-10" dirty="0">
                <a:latin typeface="Calibri"/>
                <a:cs typeface="Calibri"/>
              </a:rPr>
              <a:t>usage</a:t>
            </a:r>
            <a:endParaRPr sz="2800">
              <a:latin typeface="Calibri"/>
              <a:cs typeface="Calibri"/>
            </a:endParaRPr>
          </a:p>
          <a:p>
            <a:pPr marL="240665" indent="-227965">
              <a:lnSpc>
                <a:spcPct val="100000"/>
              </a:lnSpc>
              <a:spcBef>
                <a:spcPts val="720"/>
              </a:spcBef>
              <a:buFont typeface="Arial MT"/>
              <a:buChar char="•"/>
              <a:tabLst>
                <a:tab pos="240665" algn="l"/>
              </a:tabLst>
            </a:pPr>
            <a:r>
              <a:rPr sz="2800" spc="-40" dirty="0">
                <a:latin typeface="Calibri"/>
                <a:cs typeface="Calibri"/>
              </a:rPr>
              <a:t>Web-</a:t>
            </a:r>
            <a:r>
              <a:rPr sz="2800" dirty="0">
                <a:latin typeface="Calibri"/>
                <a:cs typeface="Calibri"/>
              </a:rPr>
              <a:t>based</a:t>
            </a:r>
            <a:r>
              <a:rPr sz="2800" spc="-40" dirty="0">
                <a:latin typeface="Calibri"/>
                <a:cs typeface="Calibri"/>
              </a:rPr>
              <a:t> </a:t>
            </a:r>
            <a:r>
              <a:rPr sz="2800" spc="-10" dirty="0">
                <a:latin typeface="Calibri"/>
                <a:cs typeface="Calibri"/>
              </a:rPr>
              <a:t>bioinformatics</a:t>
            </a:r>
            <a:r>
              <a:rPr sz="2800" spc="-40" dirty="0">
                <a:latin typeface="Calibri"/>
                <a:cs typeface="Calibri"/>
              </a:rPr>
              <a:t> </a:t>
            </a:r>
            <a:r>
              <a:rPr sz="2800" spc="-10" dirty="0">
                <a:latin typeface="Calibri"/>
                <a:cs typeface="Calibri"/>
              </a:rPr>
              <a:t>tools</a:t>
            </a:r>
            <a:endParaRPr sz="2800">
              <a:latin typeface="Calibri"/>
              <a:cs typeface="Calibri"/>
            </a:endParaRPr>
          </a:p>
          <a:p>
            <a:pPr marL="697865" lvl="1" indent="-227965">
              <a:lnSpc>
                <a:spcPct val="100000"/>
              </a:lnSpc>
              <a:spcBef>
                <a:spcPts val="150"/>
              </a:spcBef>
              <a:buFont typeface="Wingdings"/>
              <a:buChar char=""/>
              <a:tabLst>
                <a:tab pos="697865" algn="l"/>
              </a:tabLst>
            </a:pPr>
            <a:r>
              <a:rPr sz="2600" dirty="0">
                <a:latin typeface="Calibri"/>
                <a:cs typeface="Calibri"/>
              </a:rPr>
              <a:t>Often</a:t>
            </a:r>
            <a:r>
              <a:rPr sz="2600" spc="-80" dirty="0">
                <a:latin typeface="Calibri"/>
                <a:cs typeface="Calibri"/>
              </a:rPr>
              <a:t> </a:t>
            </a:r>
            <a:r>
              <a:rPr sz="2600" dirty="0">
                <a:latin typeface="Calibri"/>
                <a:cs typeface="Calibri"/>
              </a:rPr>
              <a:t>free</a:t>
            </a:r>
            <a:r>
              <a:rPr sz="2600" spc="-80" dirty="0">
                <a:latin typeface="Calibri"/>
                <a:cs typeface="Calibri"/>
              </a:rPr>
              <a:t> </a:t>
            </a:r>
            <a:r>
              <a:rPr sz="2600" dirty="0">
                <a:latin typeface="Calibri"/>
                <a:cs typeface="Calibri"/>
              </a:rPr>
              <a:t>for</a:t>
            </a:r>
            <a:r>
              <a:rPr sz="2600" spc="-70" dirty="0">
                <a:latin typeface="Calibri"/>
                <a:cs typeface="Calibri"/>
              </a:rPr>
              <a:t> </a:t>
            </a:r>
            <a:r>
              <a:rPr sz="2600" spc="-25" dirty="0">
                <a:latin typeface="Calibri"/>
                <a:cs typeface="Calibri"/>
              </a:rPr>
              <a:t>use</a:t>
            </a:r>
            <a:endParaRPr sz="2600">
              <a:latin typeface="Calibri"/>
              <a:cs typeface="Calibri"/>
            </a:endParaRPr>
          </a:p>
          <a:p>
            <a:pPr marL="697865" lvl="1" indent="-227965">
              <a:lnSpc>
                <a:spcPct val="100000"/>
              </a:lnSpc>
              <a:spcBef>
                <a:spcPts val="170"/>
              </a:spcBef>
              <a:buFont typeface="Wingdings"/>
              <a:buChar char=""/>
              <a:tabLst>
                <a:tab pos="697865" algn="l"/>
              </a:tabLst>
            </a:pPr>
            <a:r>
              <a:rPr sz="2600" dirty="0">
                <a:latin typeface="Calibri"/>
                <a:cs typeface="Calibri"/>
              </a:rPr>
              <a:t>Do</a:t>
            </a:r>
            <a:r>
              <a:rPr sz="2600" spc="-60" dirty="0">
                <a:latin typeface="Calibri"/>
                <a:cs typeface="Calibri"/>
              </a:rPr>
              <a:t> </a:t>
            </a:r>
            <a:r>
              <a:rPr sz="2600" dirty="0">
                <a:latin typeface="Calibri"/>
                <a:cs typeface="Calibri"/>
              </a:rPr>
              <a:t>not</a:t>
            </a:r>
            <a:r>
              <a:rPr sz="2600" spc="-55" dirty="0">
                <a:latin typeface="Calibri"/>
                <a:cs typeface="Calibri"/>
              </a:rPr>
              <a:t> </a:t>
            </a:r>
            <a:r>
              <a:rPr sz="2600" dirty="0">
                <a:latin typeface="Calibri"/>
                <a:cs typeface="Calibri"/>
              </a:rPr>
              <a:t>require</a:t>
            </a:r>
            <a:r>
              <a:rPr sz="2600" spc="-65" dirty="0">
                <a:latin typeface="Calibri"/>
                <a:cs typeface="Calibri"/>
              </a:rPr>
              <a:t> </a:t>
            </a:r>
            <a:r>
              <a:rPr sz="2600" spc="-10" dirty="0">
                <a:latin typeface="Calibri"/>
                <a:cs typeface="Calibri"/>
              </a:rPr>
              <a:t>computational</a:t>
            </a:r>
            <a:r>
              <a:rPr sz="2600" spc="-55" dirty="0">
                <a:latin typeface="Calibri"/>
                <a:cs typeface="Calibri"/>
              </a:rPr>
              <a:t> </a:t>
            </a:r>
            <a:r>
              <a:rPr sz="2600" dirty="0">
                <a:latin typeface="Calibri"/>
                <a:cs typeface="Calibri"/>
              </a:rPr>
              <a:t>power</a:t>
            </a:r>
            <a:r>
              <a:rPr sz="2600" spc="-55" dirty="0">
                <a:latin typeface="Calibri"/>
                <a:cs typeface="Calibri"/>
              </a:rPr>
              <a:t> </a:t>
            </a:r>
            <a:r>
              <a:rPr sz="2600" dirty="0">
                <a:latin typeface="Calibri"/>
                <a:cs typeface="Calibri"/>
              </a:rPr>
              <a:t>from</a:t>
            </a:r>
            <a:r>
              <a:rPr sz="2600" spc="-60" dirty="0">
                <a:latin typeface="Calibri"/>
                <a:cs typeface="Calibri"/>
              </a:rPr>
              <a:t> </a:t>
            </a:r>
            <a:r>
              <a:rPr sz="2600" dirty="0">
                <a:latin typeface="Calibri"/>
                <a:cs typeface="Calibri"/>
              </a:rPr>
              <a:t>the</a:t>
            </a:r>
            <a:r>
              <a:rPr sz="2600" spc="-65" dirty="0">
                <a:latin typeface="Calibri"/>
                <a:cs typeface="Calibri"/>
              </a:rPr>
              <a:t> </a:t>
            </a:r>
            <a:r>
              <a:rPr sz="2600" spc="-20" dirty="0">
                <a:latin typeface="Calibri"/>
                <a:cs typeface="Calibri"/>
              </a:rPr>
              <a:t>user</a:t>
            </a:r>
            <a:endParaRPr sz="2600">
              <a:latin typeface="Calibri"/>
              <a:cs typeface="Calibri"/>
            </a:endParaRPr>
          </a:p>
          <a:p>
            <a:pPr marL="697865" lvl="1" indent="-227965">
              <a:lnSpc>
                <a:spcPct val="100000"/>
              </a:lnSpc>
              <a:spcBef>
                <a:spcPts val="190"/>
              </a:spcBef>
              <a:buFont typeface="Wingdings"/>
              <a:buChar char=""/>
              <a:tabLst>
                <a:tab pos="697865" algn="l"/>
              </a:tabLst>
            </a:pPr>
            <a:r>
              <a:rPr sz="2600" dirty="0">
                <a:latin typeface="Calibri"/>
                <a:cs typeface="Calibri"/>
              </a:rPr>
              <a:t>Limited</a:t>
            </a:r>
            <a:r>
              <a:rPr sz="2600" spc="-70" dirty="0">
                <a:latin typeface="Calibri"/>
                <a:cs typeface="Calibri"/>
              </a:rPr>
              <a:t> </a:t>
            </a:r>
            <a:r>
              <a:rPr sz="2600" spc="-10" dirty="0">
                <a:latin typeface="Calibri"/>
                <a:cs typeface="Calibri"/>
              </a:rPr>
              <a:t>bioinformatics</a:t>
            </a:r>
            <a:r>
              <a:rPr sz="2600" spc="-70" dirty="0">
                <a:latin typeface="Calibri"/>
                <a:cs typeface="Calibri"/>
              </a:rPr>
              <a:t> </a:t>
            </a:r>
            <a:r>
              <a:rPr sz="2600" spc="-10" dirty="0">
                <a:latin typeface="Calibri"/>
                <a:cs typeface="Calibri"/>
              </a:rPr>
              <a:t>knowledge</a:t>
            </a:r>
            <a:endParaRPr sz="2600">
              <a:latin typeface="Calibri"/>
              <a:cs typeface="Calibri"/>
            </a:endParaRPr>
          </a:p>
          <a:p>
            <a:pPr marL="698500" marR="297180" lvl="1" indent="-228600">
              <a:lnSpc>
                <a:spcPts val="2900"/>
              </a:lnSpc>
              <a:spcBef>
                <a:spcPts val="450"/>
              </a:spcBef>
              <a:buFont typeface="Wingdings"/>
              <a:buChar char=""/>
              <a:tabLst>
                <a:tab pos="698500" algn="l"/>
              </a:tabLst>
            </a:pPr>
            <a:r>
              <a:rPr sz="2600" dirty="0">
                <a:latin typeface="Calibri"/>
                <a:cs typeface="Calibri"/>
              </a:rPr>
              <a:t>In</a:t>
            </a:r>
            <a:r>
              <a:rPr sz="2600" spc="-60" dirty="0">
                <a:latin typeface="Calibri"/>
                <a:cs typeface="Calibri"/>
              </a:rPr>
              <a:t> </a:t>
            </a:r>
            <a:r>
              <a:rPr sz="2600" dirty="0">
                <a:latin typeface="Calibri"/>
                <a:cs typeface="Calibri"/>
              </a:rPr>
              <a:t>some</a:t>
            </a:r>
            <a:r>
              <a:rPr sz="2600" spc="-60" dirty="0">
                <a:latin typeface="Calibri"/>
                <a:cs typeface="Calibri"/>
              </a:rPr>
              <a:t> </a:t>
            </a:r>
            <a:r>
              <a:rPr sz="2600" dirty="0">
                <a:latin typeface="Calibri"/>
                <a:cs typeface="Calibri"/>
              </a:rPr>
              <a:t>cases</a:t>
            </a:r>
            <a:r>
              <a:rPr sz="2600" spc="-55" dirty="0">
                <a:latin typeface="Calibri"/>
                <a:cs typeface="Calibri"/>
              </a:rPr>
              <a:t> </a:t>
            </a:r>
            <a:r>
              <a:rPr sz="2600" dirty="0">
                <a:latin typeface="Calibri"/>
                <a:cs typeface="Calibri"/>
              </a:rPr>
              <a:t>demand</a:t>
            </a:r>
            <a:r>
              <a:rPr sz="2600" spc="-55" dirty="0">
                <a:latin typeface="Calibri"/>
                <a:cs typeface="Calibri"/>
              </a:rPr>
              <a:t> </a:t>
            </a:r>
            <a:r>
              <a:rPr sz="2600" dirty="0">
                <a:latin typeface="Calibri"/>
                <a:cs typeface="Calibri"/>
              </a:rPr>
              <a:t>that</a:t>
            </a:r>
            <a:r>
              <a:rPr sz="2600" spc="-50" dirty="0">
                <a:latin typeface="Calibri"/>
                <a:cs typeface="Calibri"/>
              </a:rPr>
              <a:t> </a:t>
            </a:r>
            <a:r>
              <a:rPr sz="2600" dirty="0">
                <a:latin typeface="Calibri"/>
                <a:cs typeface="Calibri"/>
              </a:rPr>
              <a:t>that</a:t>
            </a:r>
            <a:r>
              <a:rPr sz="2600" spc="-55" dirty="0">
                <a:latin typeface="Calibri"/>
                <a:cs typeface="Calibri"/>
              </a:rPr>
              <a:t> </a:t>
            </a:r>
            <a:r>
              <a:rPr sz="2600" dirty="0">
                <a:latin typeface="Calibri"/>
                <a:cs typeface="Calibri"/>
              </a:rPr>
              <a:t>users</a:t>
            </a:r>
            <a:r>
              <a:rPr sz="2600" spc="-55" dirty="0">
                <a:latin typeface="Calibri"/>
                <a:cs typeface="Calibri"/>
              </a:rPr>
              <a:t> </a:t>
            </a:r>
            <a:r>
              <a:rPr sz="2600" dirty="0">
                <a:latin typeface="Calibri"/>
                <a:cs typeface="Calibri"/>
              </a:rPr>
              <a:t>deposit</a:t>
            </a:r>
            <a:r>
              <a:rPr sz="2600" spc="-50" dirty="0">
                <a:latin typeface="Calibri"/>
                <a:cs typeface="Calibri"/>
              </a:rPr>
              <a:t> </a:t>
            </a:r>
            <a:r>
              <a:rPr sz="2600" dirty="0">
                <a:latin typeface="Calibri"/>
                <a:cs typeface="Calibri"/>
              </a:rPr>
              <a:t>the</a:t>
            </a:r>
            <a:r>
              <a:rPr sz="2600" spc="-60" dirty="0">
                <a:latin typeface="Calibri"/>
                <a:cs typeface="Calibri"/>
              </a:rPr>
              <a:t> </a:t>
            </a:r>
            <a:r>
              <a:rPr sz="2600" dirty="0">
                <a:latin typeface="Calibri"/>
                <a:cs typeface="Calibri"/>
              </a:rPr>
              <a:t>analyzed</a:t>
            </a:r>
            <a:r>
              <a:rPr sz="2600" spc="-55" dirty="0">
                <a:latin typeface="Calibri"/>
                <a:cs typeface="Calibri"/>
              </a:rPr>
              <a:t> </a:t>
            </a:r>
            <a:r>
              <a:rPr sz="2600" dirty="0">
                <a:latin typeface="Calibri"/>
                <a:cs typeface="Calibri"/>
              </a:rPr>
              <a:t>data</a:t>
            </a:r>
            <a:r>
              <a:rPr sz="2600" spc="-55" dirty="0">
                <a:latin typeface="Calibri"/>
                <a:cs typeface="Calibri"/>
              </a:rPr>
              <a:t> </a:t>
            </a:r>
            <a:r>
              <a:rPr sz="2600" dirty="0">
                <a:latin typeface="Calibri"/>
                <a:cs typeface="Calibri"/>
              </a:rPr>
              <a:t>in</a:t>
            </a:r>
            <a:r>
              <a:rPr sz="2600" spc="-55" dirty="0">
                <a:latin typeface="Calibri"/>
                <a:cs typeface="Calibri"/>
              </a:rPr>
              <a:t> </a:t>
            </a:r>
            <a:r>
              <a:rPr sz="2600" spc="-10" dirty="0">
                <a:latin typeface="Calibri"/>
                <a:cs typeface="Calibri"/>
              </a:rPr>
              <a:t>public repositories</a:t>
            </a:r>
            <a:endParaRPr sz="2600">
              <a:latin typeface="Calibri"/>
              <a:cs typeface="Calibri"/>
            </a:endParaRPr>
          </a:p>
          <a:p>
            <a:pPr marL="698500" marR="41910" lvl="1" indent="-228600">
              <a:lnSpc>
                <a:spcPts val="2780"/>
              </a:lnSpc>
              <a:spcBef>
                <a:spcPts val="509"/>
              </a:spcBef>
              <a:buFont typeface="Wingdings"/>
              <a:buChar char=""/>
              <a:tabLst>
                <a:tab pos="698500" algn="l"/>
              </a:tabLst>
            </a:pPr>
            <a:r>
              <a:rPr sz="2600" spc="-10" dirty="0">
                <a:latin typeface="Calibri"/>
                <a:cs typeface="Calibri"/>
              </a:rPr>
              <a:t>Always</a:t>
            </a:r>
            <a:r>
              <a:rPr sz="2600" spc="-70" dirty="0">
                <a:latin typeface="Calibri"/>
                <a:cs typeface="Calibri"/>
              </a:rPr>
              <a:t> </a:t>
            </a:r>
            <a:r>
              <a:rPr sz="2600" dirty="0">
                <a:latin typeface="Calibri"/>
                <a:cs typeface="Calibri"/>
              </a:rPr>
              <a:t>make</a:t>
            </a:r>
            <a:r>
              <a:rPr sz="2600" spc="-75" dirty="0">
                <a:latin typeface="Calibri"/>
                <a:cs typeface="Calibri"/>
              </a:rPr>
              <a:t> </a:t>
            </a:r>
            <a:r>
              <a:rPr sz="2600" dirty="0">
                <a:latin typeface="Calibri"/>
                <a:cs typeface="Calibri"/>
              </a:rPr>
              <a:t>an</a:t>
            </a:r>
            <a:r>
              <a:rPr sz="2600" spc="-65" dirty="0">
                <a:latin typeface="Calibri"/>
                <a:cs typeface="Calibri"/>
              </a:rPr>
              <a:t> </a:t>
            </a:r>
            <a:r>
              <a:rPr sz="2600" spc="-10" dirty="0">
                <a:latin typeface="Calibri"/>
                <a:cs typeface="Calibri"/>
              </a:rPr>
              <a:t>effort</a:t>
            </a:r>
            <a:r>
              <a:rPr sz="2600" spc="-65" dirty="0">
                <a:latin typeface="Calibri"/>
                <a:cs typeface="Calibri"/>
              </a:rPr>
              <a:t> </a:t>
            </a:r>
            <a:r>
              <a:rPr sz="2600" dirty="0">
                <a:latin typeface="Calibri"/>
                <a:cs typeface="Calibri"/>
              </a:rPr>
              <a:t>to</a:t>
            </a:r>
            <a:r>
              <a:rPr sz="2600" spc="-65" dirty="0">
                <a:latin typeface="Calibri"/>
                <a:cs typeface="Calibri"/>
              </a:rPr>
              <a:t> </a:t>
            </a:r>
            <a:r>
              <a:rPr sz="2600" dirty="0">
                <a:latin typeface="Calibri"/>
                <a:cs typeface="Calibri"/>
              </a:rPr>
              <a:t>browse</a:t>
            </a:r>
            <a:r>
              <a:rPr sz="2600" spc="-70" dirty="0">
                <a:latin typeface="Calibri"/>
                <a:cs typeface="Calibri"/>
              </a:rPr>
              <a:t> </a:t>
            </a:r>
            <a:r>
              <a:rPr sz="2600" dirty="0">
                <a:latin typeface="Calibri"/>
                <a:cs typeface="Calibri"/>
              </a:rPr>
              <a:t>through</a:t>
            </a:r>
            <a:r>
              <a:rPr sz="2600" spc="-70" dirty="0">
                <a:latin typeface="Calibri"/>
                <a:cs typeface="Calibri"/>
              </a:rPr>
              <a:t> </a:t>
            </a:r>
            <a:r>
              <a:rPr sz="2600" dirty="0">
                <a:latin typeface="Calibri"/>
                <a:cs typeface="Calibri"/>
              </a:rPr>
              <a:t>the</a:t>
            </a:r>
            <a:r>
              <a:rPr sz="2600" spc="-75" dirty="0">
                <a:latin typeface="Calibri"/>
                <a:cs typeface="Calibri"/>
              </a:rPr>
              <a:t> </a:t>
            </a:r>
            <a:r>
              <a:rPr sz="2600" spc="-10" dirty="0">
                <a:latin typeface="Calibri"/>
                <a:cs typeface="Calibri"/>
              </a:rPr>
              <a:t>documentation</a:t>
            </a:r>
            <a:r>
              <a:rPr sz="2600" spc="-65" dirty="0">
                <a:latin typeface="Calibri"/>
                <a:cs typeface="Calibri"/>
              </a:rPr>
              <a:t> </a:t>
            </a:r>
            <a:r>
              <a:rPr sz="2600" dirty="0">
                <a:latin typeface="Calibri"/>
                <a:cs typeface="Calibri"/>
              </a:rPr>
              <a:t>of</a:t>
            </a:r>
            <a:r>
              <a:rPr sz="2600" spc="-75" dirty="0">
                <a:latin typeface="Calibri"/>
                <a:cs typeface="Calibri"/>
              </a:rPr>
              <a:t> </a:t>
            </a:r>
            <a:r>
              <a:rPr sz="2600" dirty="0">
                <a:latin typeface="Calibri"/>
                <a:cs typeface="Calibri"/>
              </a:rPr>
              <a:t>web</a:t>
            </a:r>
            <a:r>
              <a:rPr sz="2600" spc="-65" dirty="0">
                <a:latin typeface="Calibri"/>
                <a:cs typeface="Calibri"/>
              </a:rPr>
              <a:t> </a:t>
            </a:r>
            <a:r>
              <a:rPr sz="2600" spc="-10" dirty="0">
                <a:latin typeface="Calibri"/>
                <a:cs typeface="Calibri"/>
              </a:rPr>
              <a:t>based platforms</a:t>
            </a:r>
            <a:endParaRPr sz="2600">
              <a:latin typeface="Calibri"/>
              <a:cs typeface="Calibri"/>
            </a:endParaRPr>
          </a:p>
        </p:txBody>
      </p:sp>
      <p:grpSp>
        <p:nvGrpSpPr>
          <p:cNvPr id="5" name="object 5"/>
          <p:cNvGrpSpPr/>
          <p:nvPr/>
        </p:nvGrpSpPr>
        <p:grpSpPr>
          <a:xfrm>
            <a:off x="11434535" y="6137275"/>
            <a:ext cx="361315" cy="269875"/>
            <a:chOff x="11434535" y="6137275"/>
            <a:chExt cx="361315" cy="269875"/>
          </a:xfrm>
        </p:grpSpPr>
        <p:sp>
          <p:nvSpPr>
            <p:cNvPr id="6" name="object 6"/>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7" name="object 7"/>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1417681" y="5991005"/>
            <a:ext cx="7155180" cy="375920"/>
          </a:xfrm>
          <a:prstGeom prst="rect">
            <a:avLst/>
          </a:prstGeom>
        </p:spPr>
        <p:txBody>
          <a:bodyPr vert="horz" wrap="square" lIns="0" tIns="0" rIns="0" bIns="0" rtlCol="0">
            <a:spAutoFit/>
          </a:bodyPr>
          <a:lstStyle/>
          <a:p>
            <a:pPr marL="12700">
              <a:lnSpc>
                <a:spcPts val="2635"/>
              </a:lnSpc>
            </a:pPr>
            <a:r>
              <a:rPr sz="2200" spc="-20" dirty="0">
                <a:latin typeface="Courier New"/>
                <a:cs typeface="Courier New"/>
              </a:rPr>
              <a:t>o</a:t>
            </a:r>
            <a:r>
              <a:rPr sz="2200" spc="-844" dirty="0">
                <a:latin typeface="Courier New"/>
                <a:cs typeface="Courier New"/>
              </a:rPr>
              <a:t> </a:t>
            </a:r>
            <a:r>
              <a:rPr sz="2200" dirty="0">
                <a:latin typeface="Calibri"/>
                <a:cs typeface="Calibri"/>
              </a:rPr>
              <a:t>Helps</a:t>
            </a:r>
            <a:r>
              <a:rPr sz="2200" spc="-90" dirty="0">
                <a:latin typeface="Calibri"/>
                <a:cs typeface="Calibri"/>
              </a:rPr>
              <a:t> </a:t>
            </a:r>
            <a:r>
              <a:rPr sz="2200" dirty="0">
                <a:latin typeface="Calibri"/>
                <a:cs typeface="Calibri"/>
              </a:rPr>
              <a:t>with</a:t>
            </a:r>
            <a:r>
              <a:rPr sz="2200" spc="-50" dirty="0">
                <a:latin typeface="Calibri"/>
                <a:cs typeface="Calibri"/>
              </a:rPr>
              <a:t> </a:t>
            </a:r>
            <a:r>
              <a:rPr sz="2200" dirty="0">
                <a:latin typeface="Calibri"/>
                <a:cs typeface="Calibri"/>
              </a:rPr>
              <a:t>choice</a:t>
            </a:r>
            <a:r>
              <a:rPr sz="2200" spc="-35" dirty="0">
                <a:latin typeface="Calibri"/>
                <a:cs typeface="Calibri"/>
              </a:rPr>
              <a:t> </a:t>
            </a:r>
            <a:r>
              <a:rPr sz="2200" dirty="0">
                <a:latin typeface="Calibri"/>
                <a:cs typeface="Calibri"/>
              </a:rPr>
              <a:t>of</a:t>
            </a:r>
            <a:r>
              <a:rPr sz="2200" spc="-40" dirty="0">
                <a:latin typeface="Calibri"/>
                <a:cs typeface="Calibri"/>
              </a:rPr>
              <a:t> </a:t>
            </a:r>
            <a:r>
              <a:rPr sz="2200" spc="-10" dirty="0">
                <a:latin typeface="Calibri"/>
                <a:cs typeface="Calibri"/>
              </a:rPr>
              <a:t>parameters</a:t>
            </a:r>
            <a:r>
              <a:rPr sz="2200" spc="-45" dirty="0">
                <a:latin typeface="Calibri"/>
                <a:cs typeface="Calibri"/>
              </a:rPr>
              <a:t> </a:t>
            </a:r>
            <a:r>
              <a:rPr sz="2200" dirty="0">
                <a:latin typeface="Calibri"/>
                <a:cs typeface="Calibri"/>
              </a:rPr>
              <a:t>and</a:t>
            </a:r>
            <a:r>
              <a:rPr sz="2200" spc="-50" dirty="0">
                <a:latin typeface="Calibri"/>
                <a:cs typeface="Calibri"/>
              </a:rPr>
              <a:t> </a:t>
            </a:r>
            <a:r>
              <a:rPr sz="2200" spc="-10" dirty="0">
                <a:latin typeface="Calibri"/>
                <a:cs typeface="Calibri"/>
              </a:rPr>
              <a:t>interpretation</a:t>
            </a:r>
            <a:r>
              <a:rPr sz="2200" spc="-50" dirty="0">
                <a:latin typeface="Calibri"/>
                <a:cs typeface="Calibri"/>
              </a:rPr>
              <a:t> </a:t>
            </a:r>
            <a:r>
              <a:rPr sz="2200" dirty="0">
                <a:latin typeface="Calibri"/>
                <a:cs typeface="Calibri"/>
              </a:rPr>
              <a:t>of</a:t>
            </a:r>
            <a:r>
              <a:rPr sz="2200" spc="-40" dirty="0">
                <a:latin typeface="Calibri"/>
                <a:cs typeface="Calibri"/>
              </a:rPr>
              <a:t> </a:t>
            </a:r>
            <a:r>
              <a:rPr sz="2200" spc="-10" dirty="0">
                <a:latin typeface="Calibri"/>
                <a:cs typeface="Calibri"/>
              </a:rPr>
              <a:t>results</a:t>
            </a:r>
            <a:endParaRPr sz="2200">
              <a:latin typeface="Calibri"/>
              <a:cs typeface="Calibri"/>
            </a:endParaRPr>
          </a:p>
        </p:txBody>
      </p:sp>
      <p:sp>
        <p:nvSpPr>
          <p:cNvPr id="9" name="object 9"/>
          <p:cNvSpPr txBox="1"/>
          <p:nvPr/>
        </p:nvSpPr>
        <p:spPr>
          <a:xfrm>
            <a:off x="11544413" y="6121670"/>
            <a:ext cx="141605" cy="304800"/>
          </a:xfrm>
          <a:prstGeom prst="rect">
            <a:avLst/>
          </a:prstGeom>
        </p:spPr>
        <p:txBody>
          <a:bodyPr vert="horz" wrap="square" lIns="0" tIns="1270" rIns="0" bIns="0" rtlCol="0">
            <a:spAutoFit/>
          </a:bodyPr>
          <a:lstStyle/>
          <a:p>
            <a:pPr marL="12700">
              <a:lnSpc>
                <a:spcPct val="100000"/>
              </a:lnSpc>
              <a:spcBef>
                <a:spcPts val="10"/>
              </a:spcBef>
            </a:pPr>
            <a:r>
              <a:rPr sz="1800" spc="-50" dirty="0">
                <a:solidFill>
                  <a:srgbClr val="FFFFFF"/>
                </a:solidFill>
                <a:latin typeface="Calibri"/>
                <a:cs typeface="Calibri"/>
              </a:rPr>
              <a:t>3</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0"/>
            <a:ext cx="5093335" cy="6858000"/>
          </a:xfrm>
          <a:custGeom>
            <a:avLst/>
            <a:gdLst/>
            <a:ahLst/>
            <a:cxnLst/>
            <a:rect l="l" t="t" r="r" b="b"/>
            <a:pathLst>
              <a:path w="5093335" h="6858000">
                <a:moveTo>
                  <a:pt x="5093209" y="0"/>
                </a:moveTo>
                <a:lnTo>
                  <a:pt x="0" y="0"/>
                </a:lnTo>
                <a:lnTo>
                  <a:pt x="0" y="6858000"/>
                </a:lnTo>
                <a:lnTo>
                  <a:pt x="5093209" y="6858000"/>
                </a:lnTo>
                <a:lnTo>
                  <a:pt x="5093209" y="0"/>
                </a:lnTo>
                <a:close/>
              </a:path>
            </a:pathLst>
          </a:custGeom>
          <a:solidFill>
            <a:srgbClr val="4472C4"/>
          </a:solidFill>
        </p:spPr>
        <p:txBody>
          <a:bodyPr wrap="square" lIns="0" tIns="0" rIns="0" bIns="0" rtlCol="0"/>
          <a:lstStyle/>
          <a:p>
            <a:endParaRPr/>
          </a:p>
        </p:txBody>
      </p:sp>
      <p:sp>
        <p:nvSpPr>
          <p:cNvPr id="3" name="object 3"/>
          <p:cNvSpPr txBox="1"/>
          <p:nvPr/>
        </p:nvSpPr>
        <p:spPr>
          <a:xfrm>
            <a:off x="603480" y="1582032"/>
            <a:ext cx="3636010" cy="3385185"/>
          </a:xfrm>
          <a:prstGeom prst="rect">
            <a:avLst/>
          </a:prstGeom>
        </p:spPr>
        <p:txBody>
          <a:bodyPr vert="horz" wrap="square" lIns="0" tIns="86995" rIns="0" bIns="0" rtlCol="0">
            <a:spAutoFit/>
          </a:bodyPr>
          <a:lstStyle/>
          <a:p>
            <a:pPr marL="12700" marR="5080">
              <a:lnSpc>
                <a:spcPct val="92100"/>
              </a:lnSpc>
              <a:spcBef>
                <a:spcPts val="685"/>
              </a:spcBef>
            </a:pPr>
            <a:r>
              <a:rPr sz="5850" spc="-10" dirty="0">
                <a:solidFill>
                  <a:srgbClr val="FFFFFF"/>
                </a:solidFill>
                <a:latin typeface="Calibri Light"/>
                <a:cs typeface="Calibri Light"/>
              </a:rPr>
              <a:t>Examples</a:t>
            </a:r>
            <a:r>
              <a:rPr sz="5850" spc="1460" dirty="0">
                <a:solidFill>
                  <a:srgbClr val="FFFFFF"/>
                </a:solidFill>
                <a:latin typeface="Calibri Light"/>
                <a:cs typeface="Calibri Light"/>
              </a:rPr>
              <a:t> </a:t>
            </a:r>
            <a:r>
              <a:rPr sz="5850" spc="50" dirty="0">
                <a:solidFill>
                  <a:srgbClr val="FFFFFF"/>
                </a:solidFill>
                <a:latin typeface="Calibri Light"/>
                <a:cs typeface="Calibri Light"/>
              </a:rPr>
              <a:t>of </a:t>
            </a:r>
            <a:r>
              <a:rPr sz="5850" spc="-20" dirty="0">
                <a:solidFill>
                  <a:srgbClr val="FFFFFF"/>
                </a:solidFill>
                <a:latin typeface="Calibri Light"/>
                <a:cs typeface="Calibri Light"/>
              </a:rPr>
              <a:t>free </a:t>
            </a:r>
            <a:r>
              <a:rPr sz="5850" spc="50" dirty="0">
                <a:solidFill>
                  <a:srgbClr val="FFFFFF"/>
                </a:solidFill>
                <a:latin typeface="Calibri Light"/>
                <a:cs typeface="Calibri Light"/>
              </a:rPr>
              <a:t>online</a:t>
            </a:r>
            <a:r>
              <a:rPr sz="5850" spc="45" dirty="0">
                <a:solidFill>
                  <a:srgbClr val="FFFFFF"/>
                </a:solidFill>
                <a:latin typeface="Calibri Light"/>
                <a:cs typeface="Calibri Light"/>
              </a:rPr>
              <a:t> </a:t>
            </a:r>
            <a:r>
              <a:rPr sz="5850" spc="-20" dirty="0">
                <a:solidFill>
                  <a:srgbClr val="FFFFFF"/>
                </a:solidFill>
                <a:latin typeface="Calibri Light"/>
                <a:cs typeface="Calibri Light"/>
              </a:rPr>
              <a:t>web- </a:t>
            </a:r>
            <a:r>
              <a:rPr sz="5850" spc="55" dirty="0">
                <a:solidFill>
                  <a:srgbClr val="FFFFFF"/>
                </a:solidFill>
                <a:latin typeface="Calibri Light"/>
                <a:cs typeface="Calibri Light"/>
              </a:rPr>
              <a:t>based</a:t>
            </a:r>
            <a:r>
              <a:rPr sz="5850" spc="45" dirty="0">
                <a:solidFill>
                  <a:srgbClr val="FFFFFF"/>
                </a:solidFill>
                <a:latin typeface="Calibri Light"/>
                <a:cs typeface="Calibri Light"/>
              </a:rPr>
              <a:t> </a:t>
            </a:r>
            <a:r>
              <a:rPr sz="5850" spc="-10" dirty="0">
                <a:solidFill>
                  <a:srgbClr val="FFFFFF"/>
                </a:solidFill>
                <a:latin typeface="Calibri Light"/>
                <a:cs typeface="Calibri Light"/>
              </a:rPr>
              <a:t>tools</a:t>
            </a:r>
            <a:endParaRPr sz="5850">
              <a:latin typeface="Calibri Light"/>
              <a:cs typeface="Calibri Light"/>
            </a:endParaRPr>
          </a:p>
        </p:txBody>
      </p:sp>
      <p:grpSp>
        <p:nvGrpSpPr>
          <p:cNvPr id="4" name="object 4"/>
          <p:cNvGrpSpPr/>
          <p:nvPr/>
        </p:nvGrpSpPr>
        <p:grpSpPr>
          <a:xfrm>
            <a:off x="5952665" y="620392"/>
            <a:ext cx="5504815" cy="5504815"/>
            <a:chOff x="5952665" y="620392"/>
            <a:chExt cx="5504815" cy="5504815"/>
          </a:xfrm>
        </p:grpSpPr>
        <p:sp>
          <p:nvSpPr>
            <p:cNvPr id="5" name="object 5"/>
            <p:cNvSpPr/>
            <p:nvPr/>
          </p:nvSpPr>
          <p:spPr>
            <a:xfrm>
              <a:off x="5952665" y="620392"/>
              <a:ext cx="5504815" cy="5504815"/>
            </a:xfrm>
            <a:custGeom>
              <a:avLst/>
              <a:gdLst/>
              <a:ahLst/>
              <a:cxnLst/>
              <a:rect l="l" t="t" r="r" b="b"/>
              <a:pathLst>
                <a:path w="5504815" h="5504815">
                  <a:moveTo>
                    <a:pt x="2752342" y="0"/>
                  </a:moveTo>
                  <a:lnTo>
                    <a:pt x="0" y="2752342"/>
                  </a:lnTo>
                  <a:lnTo>
                    <a:pt x="2752342" y="5504686"/>
                  </a:lnTo>
                  <a:lnTo>
                    <a:pt x="5504686" y="2752342"/>
                  </a:lnTo>
                  <a:lnTo>
                    <a:pt x="2752342" y="0"/>
                  </a:lnTo>
                  <a:close/>
                </a:path>
              </a:pathLst>
            </a:custGeom>
            <a:solidFill>
              <a:srgbClr val="F8D7CD"/>
            </a:solidFill>
          </p:spPr>
          <p:txBody>
            <a:bodyPr wrap="square" lIns="0" tIns="0" rIns="0" bIns="0" rtlCol="0"/>
            <a:lstStyle/>
            <a:p>
              <a:endParaRPr/>
            </a:p>
          </p:txBody>
        </p:sp>
        <p:sp>
          <p:nvSpPr>
            <p:cNvPr id="6" name="object 6"/>
            <p:cNvSpPr/>
            <p:nvPr/>
          </p:nvSpPr>
          <p:spPr>
            <a:xfrm>
              <a:off x="6475609" y="1143336"/>
              <a:ext cx="2146935" cy="2146935"/>
            </a:xfrm>
            <a:custGeom>
              <a:avLst/>
              <a:gdLst/>
              <a:ahLst/>
              <a:cxnLst/>
              <a:rect l="l" t="t" r="r" b="b"/>
              <a:pathLst>
                <a:path w="2146934" h="2146935">
                  <a:moveTo>
                    <a:pt x="1789015" y="0"/>
                  </a:moveTo>
                  <a:lnTo>
                    <a:pt x="357812" y="0"/>
                  </a:lnTo>
                  <a:lnTo>
                    <a:pt x="309259" y="3266"/>
                  </a:lnTo>
                  <a:lnTo>
                    <a:pt x="262691" y="12781"/>
                  </a:lnTo>
                  <a:lnTo>
                    <a:pt x="218535" y="28118"/>
                  </a:lnTo>
                  <a:lnTo>
                    <a:pt x="177217" y="48851"/>
                  </a:lnTo>
                  <a:lnTo>
                    <a:pt x="139163" y="74554"/>
                  </a:lnTo>
                  <a:lnTo>
                    <a:pt x="104800" y="104800"/>
                  </a:lnTo>
                  <a:lnTo>
                    <a:pt x="74554" y="139163"/>
                  </a:lnTo>
                  <a:lnTo>
                    <a:pt x="48851" y="177217"/>
                  </a:lnTo>
                  <a:lnTo>
                    <a:pt x="28118" y="218535"/>
                  </a:lnTo>
                  <a:lnTo>
                    <a:pt x="12781" y="262691"/>
                  </a:lnTo>
                  <a:lnTo>
                    <a:pt x="3266" y="309259"/>
                  </a:lnTo>
                  <a:lnTo>
                    <a:pt x="0" y="357812"/>
                  </a:lnTo>
                  <a:lnTo>
                    <a:pt x="0" y="1789015"/>
                  </a:lnTo>
                  <a:lnTo>
                    <a:pt x="3266" y="1837569"/>
                  </a:lnTo>
                  <a:lnTo>
                    <a:pt x="12781" y="1884136"/>
                  </a:lnTo>
                  <a:lnTo>
                    <a:pt x="28118" y="1928292"/>
                  </a:lnTo>
                  <a:lnTo>
                    <a:pt x="48851" y="1969610"/>
                  </a:lnTo>
                  <a:lnTo>
                    <a:pt x="74554" y="2007664"/>
                  </a:lnTo>
                  <a:lnTo>
                    <a:pt x="104800" y="2042027"/>
                  </a:lnTo>
                  <a:lnTo>
                    <a:pt x="139163" y="2072273"/>
                  </a:lnTo>
                  <a:lnTo>
                    <a:pt x="177217" y="2097976"/>
                  </a:lnTo>
                  <a:lnTo>
                    <a:pt x="218535" y="2118709"/>
                  </a:lnTo>
                  <a:lnTo>
                    <a:pt x="262691" y="2134046"/>
                  </a:lnTo>
                  <a:lnTo>
                    <a:pt x="309259" y="2143561"/>
                  </a:lnTo>
                  <a:lnTo>
                    <a:pt x="357812" y="2146828"/>
                  </a:lnTo>
                  <a:lnTo>
                    <a:pt x="1789015" y="2146828"/>
                  </a:lnTo>
                  <a:lnTo>
                    <a:pt x="1837569" y="2143561"/>
                  </a:lnTo>
                  <a:lnTo>
                    <a:pt x="1884136" y="2134046"/>
                  </a:lnTo>
                  <a:lnTo>
                    <a:pt x="1928292" y="2118709"/>
                  </a:lnTo>
                  <a:lnTo>
                    <a:pt x="1969610" y="2097976"/>
                  </a:lnTo>
                  <a:lnTo>
                    <a:pt x="2007664" y="2072273"/>
                  </a:lnTo>
                  <a:lnTo>
                    <a:pt x="2042027" y="2042027"/>
                  </a:lnTo>
                  <a:lnTo>
                    <a:pt x="2072273" y="2007664"/>
                  </a:lnTo>
                  <a:lnTo>
                    <a:pt x="2097976" y="1969610"/>
                  </a:lnTo>
                  <a:lnTo>
                    <a:pt x="2118709" y="1928292"/>
                  </a:lnTo>
                  <a:lnTo>
                    <a:pt x="2134046" y="1884136"/>
                  </a:lnTo>
                  <a:lnTo>
                    <a:pt x="2143561" y="1837569"/>
                  </a:lnTo>
                  <a:lnTo>
                    <a:pt x="2146828" y="1789015"/>
                  </a:lnTo>
                  <a:lnTo>
                    <a:pt x="2146828" y="357812"/>
                  </a:lnTo>
                  <a:lnTo>
                    <a:pt x="2143561" y="309259"/>
                  </a:lnTo>
                  <a:lnTo>
                    <a:pt x="2134046" y="262691"/>
                  </a:lnTo>
                  <a:lnTo>
                    <a:pt x="2118709" y="218535"/>
                  </a:lnTo>
                  <a:lnTo>
                    <a:pt x="2097976" y="177217"/>
                  </a:lnTo>
                  <a:lnTo>
                    <a:pt x="2072273" y="139163"/>
                  </a:lnTo>
                  <a:lnTo>
                    <a:pt x="2042027" y="104800"/>
                  </a:lnTo>
                  <a:lnTo>
                    <a:pt x="2007664" y="74554"/>
                  </a:lnTo>
                  <a:lnTo>
                    <a:pt x="1969610" y="48851"/>
                  </a:lnTo>
                  <a:lnTo>
                    <a:pt x="1928292" y="28118"/>
                  </a:lnTo>
                  <a:lnTo>
                    <a:pt x="1884136" y="12781"/>
                  </a:lnTo>
                  <a:lnTo>
                    <a:pt x="1837569" y="3266"/>
                  </a:lnTo>
                  <a:lnTo>
                    <a:pt x="1789015" y="0"/>
                  </a:lnTo>
                  <a:close/>
                </a:path>
              </a:pathLst>
            </a:custGeom>
            <a:solidFill>
              <a:srgbClr val="ED7D31"/>
            </a:solidFill>
          </p:spPr>
          <p:txBody>
            <a:bodyPr wrap="square" lIns="0" tIns="0" rIns="0" bIns="0" rtlCol="0"/>
            <a:lstStyle/>
            <a:p>
              <a:endParaRPr/>
            </a:p>
          </p:txBody>
        </p:sp>
        <p:sp>
          <p:nvSpPr>
            <p:cNvPr id="7" name="object 7"/>
            <p:cNvSpPr/>
            <p:nvPr/>
          </p:nvSpPr>
          <p:spPr>
            <a:xfrm>
              <a:off x="6475609" y="1143336"/>
              <a:ext cx="2146935" cy="2146935"/>
            </a:xfrm>
            <a:custGeom>
              <a:avLst/>
              <a:gdLst/>
              <a:ahLst/>
              <a:cxnLst/>
              <a:rect l="l" t="t" r="r" b="b"/>
              <a:pathLst>
                <a:path w="2146934" h="2146935">
                  <a:moveTo>
                    <a:pt x="0" y="357811"/>
                  </a:moveTo>
                  <a:lnTo>
                    <a:pt x="3266" y="309258"/>
                  </a:lnTo>
                  <a:lnTo>
                    <a:pt x="12781" y="262691"/>
                  </a:lnTo>
                  <a:lnTo>
                    <a:pt x="28118" y="218535"/>
                  </a:lnTo>
                  <a:lnTo>
                    <a:pt x="48851" y="177217"/>
                  </a:lnTo>
                  <a:lnTo>
                    <a:pt x="74554" y="139163"/>
                  </a:lnTo>
                  <a:lnTo>
                    <a:pt x="104800" y="104800"/>
                  </a:lnTo>
                  <a:lnTo>
                    <a:pt x="139163" y="74554"/>
                  </a:lnTo>
                  <a:lnTo>
                    <a:pt x="177217" y="48851"/>
                  </a:lnTo>
                  <a:lnTo>
                    <a:pt x="218535" y="28118"/>
                  </a:lnTo>
                  <a:lnTo>
                    <a:pt x="262691" y="12781"/>
                  </a:lnTo>
                  <a:lnTo>
                    <a:pt x="309258" y="3266"/>
                  </a:lnTo>
                  <a:lnTo>
                    <a:pt x="357811" y="0"/>
                  </a:lnTo>
                  <a:lnTo>
                    <a:pt x="1789016" y="0"/>
                  </a:lnTo>
                  <a:lnTo>
                    <a:pt x="1837568" y="3266"/>
                  </a:lnTo>
                  <a:lnTo>
                    <a:pt x="1884136" y="12781"/>
                  </a:lnTo>
                  <a:lnTo>
                    <a:pt x="1928292" y="28118"/>
                  </a:lnTo>
                  <a:lnTo>
                    <a:pt x="1969610" y="48851"/>
                  </a:lnTo>
                  <a:lnTo>
                    <a:pt x="2007664" y="74554"/>
                  </a:lnTo>
                  <a:lnTo>
                    <a:pt x="2042027" y="104800"/>
                  </a:lnTo>
                  <a:lnTo>
                    <a:pt x="2072273" y="139163"/>
                  </a:lnTo>
                  <a:lnTo>
                    <a:pt x="2097976" y="177217"/>
                  </a:lnTo>
                  <a:lnTo>
                    <a:pt x="2118709" y="218535"/>
                  </a:lnTo>
                  <a:lnTo>
                    <a:pt x="2134046" y="262691"/>
                  </a:lnTo>
                  <a:lnTo>
                    <a:pt x="2143561" y="309258"/>
                  </a:lnTo>
                  <a:lnTo>
                    <a:pt x="2146828" y="357811"/>
                  </a:lnTo>
                  <a:lnTo>
                    <a:pt x="2146828" y="1789016"/>
                  </a:lnTo>
                  <a:lnTo>
                    <a:pt x="2143561" y="1837568"/>
                  </a:lnTo>
                  <a:lnTo>
                    <a:pt x="2134046" y="1884136"/>
                  </a:lnTo>
                  <a:lnTo>
                    <a:pt x="2118709" y="1928292"/>
                  </a:lnTo>
                  <a:lnTo>
                    <a:pt x="2097976" y="1969610"/>
                  </a:lnTo>
                  <a:lnTo>
                    <a:pt x="2072273" y="2007664"/>
                  </a:lnTo>
                  <a:lnTo>
                    <a:pt x="2042027" y="2042027"/>
                  </a:lnTo>
                  <a:lnTo>
                    <a:pt x="2007664" y="2072273"/>
                  </a:lnTo>
                  <a:lnTo>
                    <a:pt x="1969610" y="2097976"/>
                  </a:lnTo>
                  <a:lnTo>
                    <a:pt x="1928292" y="2118709"/>
                  </a:lnTo>
                  <a:lnTo>
                    <a:pt x="1884136" y="2134046"/>
                  </a:lnTo>
                  <a:lnTo>
                    <a:pt x="1837568" y="2143561"/>
                  </a:lnTo>
                  <a:lnTo>
                    <a:pt x="1789016" y="2146828"/>
                  </a:lnTo>
                  <a:lnTo>
                    <a:pt x="357811" y="2146828"/>
                  </a:lnTo>
                  <a:lnTo>
                    <a:pt x="309258" y="2143561"/>
                  </a:lnTo>
                  <a:lnTo>
                    <a:pt x="262691" y="2134046"/>
                  </a:lnTo>
                  <a:lnTo>
                    <a:pt x="218535" y="2118709"/>
                  </a:lnTo>
                  <a:lnTo>
                    <a:pt x="177217" y="2097976"/>
                  </a:lnTo>
                  <a:lnTo>
                    <a:pt x="139163" y="2072273"/>
                  </a:lnTo>
                  <a:lnTo>
                    <a:pt x="104800" y="2042027"/>
                  </a:lnTo>
                  <a:lnTo>
                    <a:pt x="74554" y="2007664"/>
                  </a:lnTo>
                  <a:lnTo>
                    <a:pt x="48851" y="1969610"/>
                  </a:lnTo>
                  <a:lnTo>
                    <a:pt x="28118" y="1928292"/>
                  </a:lnTo>
                  <a:lnTo>
                    <a:pt x="12781" y="1884136"/>
                  </a:lnTo>
                  <a:lnTo>
                    <a:pt x="3266" y="1837568"/>
                  </a:lnTo>
                  <a:lnTo>
                    <a:pt x="0" y="1789016"/>
                  </a:lnTo>
                  <a:lnTo>
                    <a:pt x="0" y="357811"/>
                  </a:lnTo>
                  <a:close/>
                </a:path>
              </a:pathLst>
            </a:custGeom>
            <a:ln w="12700">
              <a:solidFill>
                <a:srgbClr val="FFFFFF"/>
              </a:solidFill>
            </a:ln>
          </p:spPr>
          <p:txBody>
            <a:bodyPr wrap="square" lIns="0" tIns="0" rIns="0" bIns="0" rtlCol="0"/>
            <a:lstStyle/>
            <a:p>
              <a:endParaRPr/>
            </a:p>
          </p:txBody>
        </p:sp>
      </p:grpSp>
      <p:sp>
        <p:nvSpPr>
          <p:cNvPr id="8" name="object 8"/>
          <p:cNvSpPr txBox="1"/>
          <p:nvPr/>
        </p:nvSpPr>
        <p:spPr>
          <a:xfrm>
            <a:off x="7057215" y="1945131"/>
            <a:ext cx="984250"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FFFFFF"/>
                </a:solidFill>
                <a:latin typeface="Calibri"/>
                <a:cs typeface="Calibri"/>
              </a:rPr>
              <a:t>Galaxy</a:t>
            </a:r>
            <a:endParaRPr sz="2800">
              <a:latin typeface="Calibri"/>
              <a:cs typeface="Calibri"/>
            </a:endParaRPr>
          </a:p>
        </p:txBody>
      </p:sp>
      <p:grpSp>
        <p:nvGrpSpPr>
          <p:cNvPr id="9" name="object 9"/>
          <p:cNvGrpSpPr/>
          <p:nvPr/>
        </p:nvGrpSpPr>
        <p:grpSpPr>
          <a:xfrm>
            <a:off x="8557775" y="998151"/>
            <a:ext cx="2606675" cy="2437765"/>
            <a:chOff x="8557775" y="998151"/>
            <a:chExt cx="2606675" cy="2437765"/>
          </a:xfrm>
        </p:grpSpPr>
        <p:sp>
          <p:nvSpPr>
            <p:cNvPr id="10" name="object 10"/>
            <p:cNvSpPr/>
            <p:nvPr/>
          </p:nvSpPr>
          <p:spPr>
            <a:xfrm>
              <a:off x="8564125" y="1004501"/>
              <a:ext cx="2593975" cy="2425065"/>
            </a:xfrm>
            <a:custGeom>
              <a:avLst/>
              <a:gdLst/>
              <a:ahLst/>
              <a:cxnLst/>
              <a:rect l="l" t="t" r="r" b="b"/>
              <a:pathLst>
                <a:path w="2593975" h="2425065">
                  <a:moveTo>
                    <a:pt x="2189642" y="0"/>
                  </a:moveTo>
                  <a:lnTo>
                    <a:pt x="404091" y="0"/>
                  </a:lnTo>
                  <a:lnTo>
                    <a:pt x="356965" y="2718"/>
                  </a:lnTo>
                  <a:lnTo>
                    <a:pt x="311436" y="10672"/>
                  </a:lnTo>
                  <a:lnTo>
                    <a:pt x="267807" y="23557"/>
                  </a:lnTo>
                  <a:lnTo>
                    <a:pt x="226382" y="41072"/>
                  </a:lnTo>
                  <a:lnTo>
                    <a:pt x="187462" y="62912"/>
                  </a:lnTo>
                  <a:lnTo>
                    <a:pt x="151352" y="88774"/>
                  </a:lnTo>
                  <a:lnTo>
                    <a:pt x="118355" y="118355"/>
                  </a:lnTo>
                  <a:lnTo>
                    <a:pt x="88774" y="151352"/>
                  </a:lnTo>
                  <a:lnTo>
                    <a:pt x="62912" y="187462"/>
                  </a:lnTo>
                  <a:lnTo>
                    <a:pt x="41072" y="226382"/>
                  </a:lnTo>
                  <a:lnTo>
                    <a:pt x="23557" y="267807"/>
                  </a:lnTo>
                  <a:lnTo>
                    <a:pt x="10672" y="311436"/>
                  </a:lnTo>
                  <a:lnTo>
                    <a:pt x="2718" y="356965"/>
                  </a:lnTo>
                  <a:lnTo>
                    <a:pt x="0" y="404091"/>
                  </a:lnTo>
                  <a:lnTo>
                    <a:pt x="0" y="2020407"/>
                  </a:lnTo>
                  <a:lnTo>
                    <a:pt x="2718" y="2067532"/>
                  </a:lnTo>
                  <a:lnTo>
                    <a:pt x="10672" y="2113061"/>
                  </a:lnTo>
                  <a:lnTo>
                    <a:pt x="23557" y="2156690"/>
                  </a:lnTo>
                  <a:lnTo>
                    <a:pt x="41072" y="2198116"/>
                  </a:lnTo>
                  <a:lnTo>
                    <a:pt x="62912" y="2237035"/>
                  </a:lnTo>
                  <a:lnTo>
                    <a:pt x="88774" y="2273145"/>
                  </a:lnTo>
                  <a:lnTo>
                    <a:pt x="118355" y="2306142"/>
                  </a:lnTo>
                  <a:lnTo>
                    <a:pt x="151352" y="2335724"/>
                  </a:lnTo>
                  <a:lnTo>
                    <a:pt x="187462" y="2361586"/>
                  </a:lnTo>
                  <a:lnTo>
                    <a:pt x="226382" y="2383426"/>
                  </a:lnTo>
                  <a:lnTo>
                    <a:pt x="267807" y="2400940"/>
                  </a:lnTo>
                  <a:lnTo>
                    <a:pt x="311436" y="2413826"/>
                  </a:lnTo>
                  <a:lnTo>
                    <a:pt x="356965" y="2421779"/>
                  </a:lnTo>
                  <a:lnTo>
                    <a:pt x="404091" y="2424498"/>
                  </a:lnTo>
                  <a:lnTo>
                    <a:pt x="2189642" y="2424498"/>
                  </a:lnTo>
                  <a:lnTo>
                    <a:pt x="2236768" y="2421779"/>
                  </a:lnTo>
                  <a:lnTo>
                    <a:pt x="2282296" y="2413826"/>
                  </a:lnTo>
                  <a:lnTo>
                    <a:pt x="2325925" y="2400940"/>
                  </a:lnTo>
                  <a:lnTo>
                    <a:pt x="2367351" y="2383426"/>
                  </a:lnTo>
                  <a:lnTo>
                    <a:pt x="2406271" y="2361586"/>
                  </a:lnTo>
                  <a:lnTo>
                    <a:pt x="2442380" y="2335724"/>
                  </a:lnTo>
                  <a:lnTo>
                    <a:pt x="2475378" y="2306142"/>
                  </a:lnTo>
                  <a:lnTo>
                    <a:pt x="2504959" y="2273145"/>
                  </a:lnTo>
                  <a:lnTo>
                    <a:pt x="2530821" y="2237035"/>
                  </a:lnTo>
                  <a:lnTo>
                    <a:pt x="2552661" y="2198116"/>
                  </a:lnTo>
                  <a:lnTo>
                    <a:pt x="2570175" y="2156690"/>
                  </a:lnTo>
                  <a:lnTo>
                    <a:pt x="2583061" y="2113061"/>
                  </a:lnTo>
                  <a:lnTo>
                    <a:pt x="2591015" y="2067532"/>
                  </a:lnTo>
                  <a:lnTo>
                    <a:pt x="2593733" y="2020407"/>
                  </a:lnTo>
                  <a:lnTo>
                    <a:pt x="2593733" y="404091"/>
                  </a:lnTo>
                  <a:lnTo>
                    <a:pt x="2591015" y="356965"/>
                  </a:lnTo>
                  <a:lnTo>
                    <a:pt x="2583061" y="311436"/>
                  </a:lnTo>
                  <a:lnTo>
                    <a:pt x="2570175" y="267807"/>
                  </a:lnTo>
                  <a:lnTo>
                    <a:pt x="2552661" y="226382"/>
                  </a:lnTo>
                  <a:lnTo>
                    <a:pt x="2530821" y="187462"/>
                  </a:lnTo>
                  <a:lnTo>
                    <a:pt x="2504959" y="151352"/>
                  </a:lnTo>
                  <a:lnTo>
                    <a:pt x="2475378" y="118355"/>
                  </a:lnTo>
                  <a:lnTo>
                    <a:pt x="2442380" y="88774"/>
                  </a:lnTo>
                  <a:lnTo>
                    <a:pt x="2406271" y="62912"/>
                  </a:lnTo>
                  <a:lnTo>
                    <a:pt x="2367351" y="41072"/>
                  </a:lnTo>
                  <a:lnTo>
                    <a:pt x="2325925" y="23557"/>
                  </a:lnTo>
                  <a:lnTo>
                    <a:pt x="2282296" y="10672"/>
                  </a:lnTo>
                  <a:lnTo>
                    <a:pt x="2236768" y="2718"/>
                  </a:lnTo>
                  <a:lnTo>
                    <a:pt x="2189642" y="0"/>
                  </a:lnTo>
                  <a:close/>
                </a:path>
              </a:pathLst>
            </a:custGeom>
            <a:solidFill>
              <a:srgbClr val="A5A5A5"/>
            </a:solidFill>
          </p:spPr>
          <p:txBody>
            <a:bodyPr wrap="square" lIns="0" tIns="0" rIns="0" bIns="0" rtlCol="0"/>
            <a:lstStyle/>
            <a:p>
              <a:endParaRPr/>
            </a:p>
          </p:txBody>
        </p:sp>
        <p:sp>
          <p:nvSpPr>
            <p:cNvPr id="11" name="object 11"/>
            <p:cNvSpPr/>
            <p:nvPr/>
          </p:nvSpPr>
          <p:spPr>
            <a:xfrm>
              <a:off x="8564125" y="1004501"/>
              <a:ext cx="2593975" cy="2425065"/>
            </a:xfrm>
            <a:custGeom>
              <a:avLst/>
              <a:gdLst/>
              <a:ahLst/>
              <a:cxnLst/>
              <a:rect l="l" t="t" r="r" b="b"/>
              <a:pathLst>
                <a:path w="2593975" h="2425065">
                  <a:moveTo>
                    <a:pt x="0" y="404091"/>
                  </a:moveTo>
                  <a:lnTo>
                    <a:pt x="2718" y="356965"/>
                  </a:lnTo>
                  <a:lnTo>
                    <a:pt x="10672" y="311436"/>
                  </a:lnTo>
                  <a:lnTo>
                    <a:pt x="23557" y="267807"/>
                  </a:lnTo>
                  <a:lnTo>
                    <a:pt x="41072" y="226382"/>
                  </a:lnTo>
                  <a:lnTo>
                    <a:pt x="62912" y="187462"/>
                  </a:lnTo>
                  <a:lnTo>
                    <a:pt x="88774" y="151352"/>
                  </a:lnTo>
                  <a:lnTo>
                    <a:pt x="118355" y="118355"/>
                  </a:lnTo>
                  <a:lnTo>
                    <a:pt x="151352" y="88774"/>
                  </a:lnTo>
                  <a:lnTo>
                    <a:pt x="187462" y="62912"/>
                  </a:lnTo>
                  <a:lnTo>
                    <a:pt x="226381" y="41072"/>
                  </a:lnTo>
                  <a:lnTo>
                    <a:pt x="267807" y="23557"/>
                  </a:lnTo>
                  <a:lnTo>
                    <a:pt x="311436" y="10672"/>
                  </a:lnTo>
                  <a:lnTo>
                    <a:pt x="356965" y="2718"/>
                  </a:lnTo>
                  <a:lnTo>
                    <a:pt x="404090" y="0"/>
                  </a:lnTo>
                  <a:lnTo>
                    <a:pt x="2189642" y="0"/>
                  </a:lnTo>
                  <a:lnTo>
                    <a:pt x="2236767" y="2718"/>
                  </a:lnTo>
                  <a:lnTo>
                    <a:pt x="2282296" y="10672"/>
                  </a:lnTo>
                  <a:lnTo>
                    <a:pt x="2325925" y="23557"/>
                  </a:lnTo>
                  <a:lnTo>
                    <a:pt x="2367350" y="41072"/>
                  </a:lnTo>
                  <a:lnTo>
                    <a:pt x="2406270" y="62912"/>
                  </a:lnTo>
                  <a:lnTo>
                    <a:pt x="2442380" y="88774"/>
                  </a:lnTo>
                  <a:lnTo>
                    <a:pt x="2475377" y="118355"/>
                  </a:lnTo>
                  <a:lnTo>
                    <a:pt x="2504958" y="151352"/>
                  </a:lnTo>
                  <a:lnTo>
                    <a:pt x="2530820" y="187462"/>
                  </a:lnTo>
                  <a:lnTo>
                    <a:pt x="2552660" y="226382"/>
                  </a:lnTo>
                  <a:lnTo>
                    <a:pt x="2570175" y="267807"/>
                  </a:lnTo>
                  <a:lnTo>
                    <a:pt x="2583060" y="311436"/>
                  </a:lnTo>
                  <a:lnTo>
                    <a:pt x="2591014" y="356965"/>
                  </a:lnTo>
                  <a:lnTo>
                    <a:pt x="2593733" y="404091"/>
                  </a:lnTo>
                  <a:lnTo>
                    <a:pt x="2593733" y="2020408"/>
                  </a:lnTo>
                  <a:lnTo>
                    <a:pt x="2591014" y="2067533"/>
                  </a:lnTo>
                  <a:lnTo>
                    <a:pt x="2583060" y="2113062"/>
                  </a:lnTo>
                  <a:lnTo>
                    <a:pt x="2570175" y="2156691"/>
                  </a:lnTo>
                  <a:lnTo>
                    <a:pt x="2552660" y="2198116"/>
                  </a:lnTo>
                  <a:lnTo>
                    <a:pt x="2530820" y="2237036"/>
                  </a:lnTo>
                  <a:lnTo>
                    <a:pt x="2504958" y="2273146"/>
                  </a:lnTo>
                  <a:lnTo>
                    <a:pt x="2475377" y="2306143"/>
                  </a:lnTo>
                  <a:lnTo>
                    <a:pt x="2442380" y="2335724"/>
                  </a:lnTo>
                  <a:lnTo>
                    <a:pt x="2406270" y="2361586"/>
                  </a:lnTo>
                  <a:lnTo>
                    <a:pt x="2367350" y="2383426"/>
                  </a:lnTo>
                  <a:lnTo>
                    <a:pt x="2325925" y="2400941"/>
                  </a:lnTo>
                  <a:lnTo>
                    <a:pt x="2282296" y="2413826"/>
                  </a:lnTo>
                  <a:lnTo>
                    <a:pt x="2236767" y="2421780"/>
                  </a:lnTo>
                  <a:lnTo>
                    <a:pt x="2189642" y="2424499"/>
                  </a:lnTo>
                  <a:lnTo>
                    <a:pt x="404090" y="2424499"/>
                  </a:lnTo>
                  <a:lnTo>
                    <a:pt x="356965" y="2421780"/>
                  </a:lnTo>
                  <a:lnTo>
                    <a:pt x="311436" y="2413826"/>
                  </a:lnTo>
                  <a:lnTo>
                    <a:pt x="267807" y="2400941"/>
                  </a:lnTo>
                  <a:lnTo>
                    <a:pt x="226381" y="2383426"/>
                  </a:lnTo>
                  <a:lnTo>
                    <a:pt x="187462" y="2361586"/>
                  </a:lnTo>
                  <a:lnTo>
                    <a:pt x="151352" y="2335724"/>
                  </a:lnTo>
                  <a:lnTo>
                    <a:pt x="118355" y="2306143"/>
                  </a:lnTo>
                  <a:lnTo>
                    <a:pt x="88774" y="2273146"/>
                  </a:lnTo>
                  <a:lnTo>
                    <a:pt x="62912" y="2237036"/>
                  </a:lnTo>
                  <a:lnTo>
                    <a:pt x="41072" y="2198116"/>
                  </a:lnTo>
                  <a:lnTo>
                    <a:pt x="23557" y="2156691"/>
                  </a:lnTo>
                  <a:lnTo>
                    <a:pt x="10672" y="2113062"/>
                  </a:lnTo>
                  <a:lnTo>
                    <a:pt x="2718" y="2067533"/>
                  </a:lnTo>
                  <a:lnTo>
                    <a:pt x="0" y="2020408"/>
                  </a:lnTo>
                  <a:lnTo>
                    <a:pt x="0" y="404091"/>
                  </a:lnTo>
                  <a:close/>
                </a:path>
              </a:pathLst>
            </a:custGeom>
            <a:ln w="12700">
              <a:solidFill>
                <a:srgbClr val="FFFFFF"/>
              </a:solidFill>
            </a:ln>
          </p:spPr>
          <p:txBody>
            <a:bodyPr wrap="square" lIns="0" tIns="0" rIns="0" bIns="0" rtlCol="0"/>
            <a:lstStyle/>
            <a:p>
              <a:endParaRPr/>
            </a:p>
          </p:txBody>
        </p:sp>
      </p:grpSp>
      <p:sp>
        <p:nvSpPr>
          <p:cNvPr id="12" name="object 12"/>
          <p:cNvSpPr txBox="1">
            <a:spLocks noGrp="1"/>
          </p:cNvSpPr>
          <p:nvPr>
            <p:ph type="title"/>
          </p:nvPr>
        </p:nvSpPr>
        <p:spPr>
          <a:xfrm>
            <a:off x="8868455" y="1359915"/>
            <a:ext cx="1984375" cy="1631950"/>
          </a:xfrm>
          <a:prstGeom prst="rect">
            <a:avLst/>
          </a:prstGeom>
        </p:spPr>
        <p:txBody>
          <a:bodyPr vert="horz" wrap="square" lIns="0" tIns="53340" rIns="0" bIns="0" rtlCol="0">
            <a:spAutoFit/>
          </a:bodyPr>
          <a:lstStyle/>
          <a:p>
            <a:pPr marL="12065" marR="5080" indent="635" algn="ctr">
              <a:lnSpc>
                <a:spcPts val="3100"/>
              </a:lnSpc>
              <a:spcBef>
                <a:spcPts val="420"/>
              </a:spcBef>
            </a:pPr>
            <a:r>
              <a:rPr sz="2800" dirty="0">
                <a:latin typeface="Calibri"/>
                <a:cs typeface="Calibri"/>
              </a:rPr>
              <a:t>Center</a:t>
            </a:r>
            <a:r>
              <a:rPr sz="2800" spc="-95" dirty="0">
                <a:latin typeface="Calibri"/>
                <a:cs typeface="Calibri"/>
              </a:rPr>
              <a:t> </a:t>
            </a:r>
            <a:r>
              <a:rPr sz="2800" spc="-25" dirty="0">
                <a:latin typeface="Calibri"/>
                <a:cs typeface="Calibri"/>
              </a:rPr>
              <a:t>for </a:t>
            </a:r>
            <a:r>
              <a:rPr sz="2800" spc="-10" dirty="0">
                <a:latin typeface="Calibri"/>
                <a:cs typeface="Calibri"/>
              </a:rPr>
              <a:t>genomic epidemiology tools</a:t>
            </a:r>
            <a:endParaRPr sz="2800">
              <a:latin typeface="Calibri"/>
              <a:cs typeface="Calibri"/>
            </a:endParaRPr>
          </a:p>
        </p:txBody>
      </p:sp>
      <p:grpSp>
        <p:nvGrpSpPr>
          <p:cNvPr id="13" name="object 13"/>
          <p:cNvGrpSpPr/>
          <p:nvPr/>
        </p:nvGrpSpPr>
        <p:grpSpPr>
          <a:xfrm>
            <a:off x="6469259" y="3448955"/>
            <a:ext cx="2159635" cy="2159635"/>
            <a:chOff x="6469259" y="3448955"/>
            <a:chExt cx="2159635" cy="2159635"/>
          </a:xfrm>
        </p:grpSpPr>
        <p:sp>
          <p:nvSpPr>
            <p:cNvPr id="14" name="object 14"/>
            <p:cNvSpPr/>
            <p:nvPr/>
          </p:nvSpPr>
          <p:spPr>
            <a:xfrm>
              <a:off x="6475609" y="3455305"/>
              <a:ext cx="2146935" cy="2146935"/>
            </a:xfrm>
            <a:custGeom>
              <a:avLst/>
              <a:gdLst/>
              <a:ahLst/>
              <a:cxnLst/>
              <a:rect l="l" t="t" r="r" b="b"/>
              <a:pathLst>
                <a:path w="2146934" h="2146935">
                  <a:moveTo>
                    <a:pt x="1789015" y="0"/>
                  </a:moveTo>
                  <a:lnTo>
                    <a:pt x="357812" y="0"/>
                  </a:lnTo>
                  <a:lnTo>
                    <a:pt x="309259" y="3266"/>
                  </a:lnTo>
                  <a:lnTo>
                    <a:pt x="262691" y="12781"/>
                  </a:lnTo>
                  <a:lnTo>
                    <a:pt x="218535" y="28118"/>
                  </a:lnTo>
                  <a:lnTo>
                    <a:pt x="177217" y="48851"/>
                  </a:lnTo>
                  <a:lnTo>
                    <a:pt x="139163" y="74554"/>
                  </a:lnTo>
                  <a:lnTo>
                    <a:pt x="104800" y="104800"/>
                  </a:lnTo>
                  <a:lnTo>
                    <a:pt x="74554" y="139163"/>
                  </a:lnTo>
                  <a:lnTo>
                    <a:pt x="48851" y="177217"/>
                  </a:lnTo>
                  <a:lnTo>
                    <a:pt x="28118" y="218535"/>
                  </a:lnTo>
                  <a:lnTo>
                    <a:pt x="12781" y="262691"/>
                  </a:lnTo>
                  <a:lnTo>
                    <a:pt x="3266" y="309259"/>
                  </a:lnTo>
                  <a:lnTo>
                    <a:pt x="0" y="357812"/>
                  </a:lnTo>
                  <a:lnTo>
                    <a:pt x="0" y="1789017"/>
                  </a:lnTo>
                  <a:lnTo>
                    <a:pt x="3266" y="1837570"/>
                  </a:lnTo>
                  <a:lnTo>
                    <a:pt x="12781" y="1884137"/>
                  </a:lnTo>
                  <a:lnTo>
                    <a:pt x="28118" y="1928293"/>
                  </a:lnTo>
                  <a:lnTo>
                    <a:pt x="48851" y="1969611"/>
                  </a:lnTo>
                  <a:lnTo>
                    <a:pt x="74554" y="2007664"/>
                  </a:lnTo>
                  <a:lnTo>
                    <a:pt x="104800" y="2042027"/>
                  </a:lnTo>
                  <a:lnTo>
                    <a:pt x="139163" y="2072273"/>
                  </a:lnTo>
                  <a:lnTo>
                    <a:pt x="177217" y="2097976"/>
                  </a:lnTo>
                  <a:lnTo>
                    <a:pt x="218535" y="2118709"/>
                  </a:lnTo>
                  <a:lnTo>
                    <a:pt x="262691" y="2134046"/>
                  </a:lnTo>
                  <a:lnTo>
                    <a:pt x="309259" y="2143561"/>
                  </a:lnTo>
                  <a:lnTo>
                    <a:pt x="357812" y="2146828"/>
                  </a:lnTo>
                  <a:lnTo>
                    <a:pt x="1789015" y="2146828"/>
                  </a:lnTo>
                  <a:lnTo>
                    <a:pt x="1837569" y="2143561"/>
                  </a:lnTo>
                  <a:lnTo>
                    <a:pt x="1884136" y="2134046"/>
                  </a:lnTo>
                  <a:lnTo>
                    <a:pt x="1928292" y="2118709"/>
                  </a:lnTo>
                  <a:lnTo>
                    <a:pt x="1969610" y="2097976"/>
                  </a:lnTo>
                  <a:lnTo>
                    <a:pt x="2007664" y="2072273"/>
                  </a:lnTo>
                  <a:lnTo>
                    <a:pt x="2042027" y="2042027"/>
                  </a:lnTo>
                  <a:lnTo>
                    <a:pt x="2072273" y="2007664"/>
                  </a:lnTo>
                  <a:lnTo>
                    <a:pt x="2097976" y="1969611"/>
                  </a:lnTo>
                  <a:lnTo>
                    <a:pt x="2118709" y="1928293"/>
                  </a:lnTo>
                  <a:lnTo>
                    <a:pt x="2134046" y="1884137"/>
                  </a:lnTo>
                  <a:lnTo>
                    <a:pt x="2143561" y="1837570"/>
                  </a:lnTo>
                  <a:lnTo>
                    <a:pt x="2146828" y="1789017"/>
                  </a:lnTo>
                  <a:lnTo>
                    <a:pt x="2146828" y="357812"/>
                  </a:lnTo>
                  <a:lnTo>
                    <a:pt x="2143561" y="309259"/>
                  </a:lnTo>
                  <a:lnTo>
                    <a:pt x="2134046" y="262691"/>
                  </a:lnTo>
                  <a:lnTo>
                    <a:pt x="2118709" y="218535"/>
                  </a:lnTo>
                  <a:lnTo>
                    <a:pt x="2097976" y="177217"/>
                  </a:lnTo>
                  <a:lnTo>
                    <a:pt x="2072273" y="139163"/>
                  </a:lnTo>
                  <a:lnTo>
                    <a:pt x="2042027" y="104800"/>
                  </a:lnTo>
                  <a:lnTo>
                    <a:pt x="2007664" y="74554"/>
                  </a:lnTo>
                  <a:lnTo>
                    <a:pt x="1969610" y="48851"/>
                  </a:lnTo>
                  <a:lnTo>
                    <a:pt x="1928292" y="28118"/>
                  </a:lnTo>
                  <a:lnTo>
                    <a:pt x="1884136" y="12781"/>
                  </a:lnTo>
                  <a:lnTo>
                    <a:pt x="1837569" y="3266"/>
                  </a:lnTo>
                  <a:lnTo>
                    <a:pt x="1789015" y="0"/>
                  </a:lnTo>
                  <a:close/>
                </a:path>
              </a:pathLst>
            </a:custGeom>
            <a:solidFill>
              <a:srgbClr val="FFC000"/>
            </a:solidFill>
          </p:spPr>
          <p:txBody>
            <a:bodyPr wrap="square" lIns="0" tIns="0" rIns="0" bIns="0" rtlCol="0"/>
            <a:lstStyle/>
            <a:p>
              <a:endParaRPr/>
            </a:p>
          </p:txBody>
        </p:sp>
        <p:sp>
          <p:nvSpPr>
            <p:cNvPr id="15" name="object 15"/>
            <p:cNvSpPr/>
            <p:nvPr/>
          </p:nvSpPr>
          <p:spPr>
            <a:xfrm>
              <a:off x="6475609" y="3455305"/>
              <a:ext cx="2146935" cy="2146935"/>
            </a:xfrm>
            <a:custGeom>
              <a:avLst/>
              <a:gdLst/>
              <a:ahLst/>
              <a:cxnLst/>
              <a:rect l="l" t="t" r="r" b="b"/>
              <a:pathLst>
                <a:path w="2146934" h="2146935">
                  <a:moveTo>
                    <a:pt x="0" y="357811"/>
                  </a:moveTo>
                  <a:lnTo>
                    <a:pt x="3266" y="309258"/>
                  </a:lnTo>
                  <a:lnTo>
                    <a:pt x="12781" y="262691"/>
                  </a:lnTo>
                  <a:lnTo>
                    <a:pt x="28118" y="218535"/>
                  </a:lnTo>
                  <a:lnTo>
                    <a:pt x="48851" y="177217"/>
                  </a:lnTo>
                  <a:lnTo>
                    <a:pt x="74554" y="139163"/>
                  </a:lnTo>
                  <a:lnTo>
                    <a:pt x="104800" y="104800"/>
                  </a:lnTo>
                  <a:lnTo>
                    <a:pt x="139163" y="74554"/>
                  </a:lnTo>
                  <a:lnTo>
                    <a:pt x="177217" y="48851"/>
                  </a:lnTo>
                  <a:lnTo>
                    <a:pt x="218535" y="28118"/>
                  </a:lnTo>
                  <a:lnTo>
                    <a:pt x="262691" y="12781"/>
                  </a:lnTo>
                  <a:lnTo>
                    <a:pt x="309258" y="3266"/>
                  </a:lnTo>
                  <a:lnTo>
                    <a:pt x="357811" y="0"/>
                  </a:lnTo>
                  <a:lnTo>
                    <a:pt x="1789016" y="0"/>
                  </a:lnTo>
                  <a:lnTo>
                    <a:pt x="1837568" y="3266"/>
                  </a:lnTo>
                  <a:lnTo>
                    <a:pt x="1884136" y="12781"/>
                  </a:lnTo>
                  <a:lnTo>
                    <a:pt x="1928292" y="28118"/>
                  </a:lnTo>
                  <a:lnTo>
                    <a:pt x="1969610" y="48851"/>
                  </a:lnTo>
                  <a:lnTo>
                    <a:pt x="2007664" y="74554"/>
                  </a:lnTo>
                  <a:lnTo>
                    <a:pt x="2042027" y="104800"/>
                  </a:lnTo>
                  <a:lnTo>
                    <a:pt x="2072273" y="139163"/>
                  </a:lnTo>
                  <a:lnTo>
                    <a:pt x="2097976" y="177217"/>
                  </a:lnTo>
                  <a:lnTo>
                    <a:pt x="2118709" y="218535"/>
                  </a:lnTo>
                  <a:lnTo>
                    <a:pt x="2134046" y="262691"/>
                  </a:lnTo>
                  <a:lnTo>
                    <a:pt x="2143561" y="309258"/>
                  </a:lnTo>
                  <a:lnTo>
                    <a:pt x="2146828" y="357811"/>
                  </a:lnTo>
                  <a:lnTo>
                    <a:pt x="2146828" y="1789016"/>
                  </a:lnTo>
                  <a:lnTo>
                    <a:pt x="2143561" y="1837568"/>
                  </a:lnTo>
                  <a:lnTo>
                    <a:pt x="2134046" y="1884136"/>
                  </a:lnTo>
                  <a:lnTo>
                    <a:pt x="2118709" y="1928292"/>
                  </a:lnTo>
                  <a:lnTo>
                    <a:pt x="2097976" y="1969610"/>
                  </a:lnTo>
                  <a:lnTo>
                    <a:pt x="2072273" y="2007664"/>
                  </a:lnTo>
                  <a:lnTo>
                    <a:pt x="2042027" y="2042027"/>
                  </a:lnTo>
                  <a:lnTo>
                    <a:pt x="2007664" y="2072273"/>
                  </a:lnTo>
                  <a:lnTo>
                    <a:pt x="1969610" y="2097976"/>
                  </a:lnTo>
                  <a:lnTo>
                    <a:pt x="1928292" y="2118709"/>
                  </a:lnTo>
                  <a:lnTo>
                    <a:pt x="1884136" y="2134046"/>
                  </a:lnTo>
                  <a:lnTo>
                    <a:pt x="1837568" y="2143561"/>
                  </a:lnTo>
                  <a:lnTo>
                    <a:pt x="1789016" y="2146828"/>
                  </a:lnTo>
                  <a:lnTo>
                    <a:pt x="357811" y="2146828"/>
                  </a:lnTo>
                  <a:lnTo>
                    <a:pt x="309258" y="2143561"/>
                  </a:lnTo>
                  <a:lnTo>
                    <a:pt x="262691" y="2134046"/>
                  </a:lnTo>
                  <a:lnTo>
                    <a:pt x="218535" y="2118709"/>
                  </a:lnTo>
                  <a:lnTo>
                    <a:pt x="177217" y="2097976"/>
                  </a:lnTo>
                  <a:lnTo>
                    <a:pt x="139163" y="2072273"/>
                  </a:lnTo>
                  <a:lnTo>
                    <a:pt x="104800" y="2042027"/>
                  </a:lnTo>
                  <a:lnTo>
                    <a:pt x="74554" y="2007664"/>
                  </a:lnTo>
                  <a:lnTo>
                    <a:pt x="48851" y="1969610"/>
                  </a:lnTo>
                  <a:lnTo>
                    <a:pt x="28118" y="1928292"/>
                  </a:lnTo>
                  <a:lnTo>
                    <a:pt x="12781" y="1884136"/>
                  </a:lnTo>
                  <a:lnTo>
                    <a:pt x="3266" y="1837568"/>
                  </a:lnTo>
                  <a:lnTo>
                    <a:pt x="0" y="1789016"/>
                  </a:lnTo>
                  <a:lnTo>
                    <a:pt x="0" y="357811"/>
                  </a:lnTo>
                  <a:close/>
                </a:path>
              </a:pathLst>
            </a:custGeom>
            <a:ln w="12700">
              <a:solidFill>
                <a:srgbClr val="FFFFFF"/>
              </a:solidFill>
            </a:ln>
          </p:spPr>
          <p:txBody>
            <a:bodyPr wrap="square" lIns="0" tIns="0" rIns="0" bIns="0" rtlCol="0"/>
            <a:lstStyle/>
            <a:p>
              <a:endParaRPr/>
            </a:p>
          </p:txBody>
        </p:sp>
      </p:grpSp>
      <p:sp>
        <p:nvSpPr>
          <p:cNvPr id="16" name="object 16"/>
          <p:cNvSpPr txBox="1"/>
          <p:nvPr/>
        </p:nvSpPr>
        <p:spPr>
          <a:xfrm>
            <a:off x="6722221" y="4258564"/>
            <a:ext cx="1654810"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FFFFFF"/>
                </a:solidFill>
                <a:latin typeface="Calibri"/>
                <a:cs typeface="Calibri"/>
              </a:rPr>
              <a:t>Enterobase</a:t>
            </a:r>
            <a:endParaRPr sz="2800">
              <a:latin typeface="Calibri"/>
              <a:cs typeface="Calibri"/>
            </a:endParaRPr>
          </a:p>
        </p:txBody>
      </p:sp>
      <p:grpSp>
        <p:nvGrpSpPr>
          <p:cNvPr id="17" name="object 17"/>
          <p:cNvGrpSpPr/>
          <p:nvPr/>
        </p:nvGrpSpPr>
        <p:grpSpPr>
          <a:xfrm>
            <a:off x="8781228" y="3448955"/>
            <a:ext cx="2159635" cy="2159635"/>
            <a:chOff x="8781228" y="3448955"/>
            <a:chExt cx="2159635" cy="2159635"/>
          </a:xfrm>
        </p:grpSpPr>
        <p:sp>
          <p:nvSpPr>
            <p:cNvPr id="18" name="object 18"/>
            <p:cNvSpPr/>
            <p:nvPr/>
          </p:nvSpPr>
          <p:spPr>
            <a:xfrm>
              <a:off x="8787578" y="3455305"/>
              <a:ext cx="2146935" cy="2146935"/>
            </a:xfrm>
            <a:custGeom>
              <a:avLst/>
              <a:gdLst/>
              <a:ahLst/>
              <a:cxnLst/>
              <a:rect l="l" t="t" r="r" b="b"/>
              <a:pathLst>
                <a:path w="2146934" h="2146935">
                  <a:moveTo>
                    <a:pt x="1789017" y="0"/>
                  </a:moveTo>
                  <a:lnTo>
                    <a:pt x="357812" y="0"/>
                  </a:lnTo>
                  <a:lnTo>
                    <a:pt x="309259" y="3266"/>
                  </a:lnTo>
                  <a:lnTo>
                    <a:pt x="262691" y="12781"/>
                  </a:lnTo>
                  <a:lnTo>
                    <a:pt x="218535" y="28118"/>
                  </a:lnTo>
                  <a:lnTo>
                    <a:pt x="177217" y="48851"/>
                  </a:lnTo>
                  <a:lnTo>
                    <a:pt x="139163" y="74554"/>
                  </a:lnTo>
                  <a:lnTo>
                    <a:pt x="104800" y="104800"/>
                  </a:lnTo>
                  <a:lnTo>
                    <a:pt x="74554" y="139163"/>
                  </a:lnTo>
                  <a:lnTo>
                    <a:pt x="48851" y="177217"/>
                  </a:lnTo>
                  <a:lnTo>
                    <a:pt x="28118" y="218535"/>
                  </a:lnTo>
                  <a:lnTo>
                    <a:pt x="12781" y="262691"/>
                  </a:lnTo>
                  <a:lnTo>
                    <a:pt x="3266" y="309259"/>
                  </a:lnTo>
                  <a:lnTo>
                    <a:pt x="0" y="357812"/>
                  </a:lnTo>
                  <a:lnTo>
                    <a:pt x="0" y="1789017"/>
                  </a:lnTo>
                  <a:lnTo>
                    <a:pt x="3266" y="1837570"/>
                  </a:lnTo>
                  <a:lnTo>
                    <a:pt x="12781" y="1884137"/>
                  </a:lnTo>
                  <a:lnTo>
                    <a:pt x="28118" y="1928293"/>
                  </a:lnTo>
                  <a:lnTo>
                    <a:pt x="48851" y="1969611"/>
                  </a:lnTo>
                  <a:lnTo>
                    <a:pt x="74554" y="2007664"/>
                  </a:lnTo>
                  <a:lnTo>
                    <a:pt x="104800" y="2042027"/>
                  </a:lnTo>
                  <a:lnTo>
                    <a:pt x="139163" y="2072273"/>
                  </a:lnTo>
                  <a:lnTo>
                    <a:pt x="177217" y="2097976"/>
                  </a:lnTo>
                  <a:lnTo>
                    <a:pt x="218535" y="2118709"/>
                  </a:lnTo>
                  <a:lnTo>
                    <a:pt x="262691" y="2134046"/>
                  </a:lnTo>
                  <a:lnTo>
                    <a:pt x="309259" y="2143561"/>
                  </a:lnTo>
                  <a:lnTo>
                    <a:pt x="357812" y="2146828"/>
                  </a:lnTo>
                  <a:lnTo>
                    <a:pt x="1789017" y="2146828"/>
                  </a:lnTo>
                  <a:lnTo>
                    <a:pt x="1837570" y="2143561"/>
                  </a:lnTo>
                  <a:lnTo>
                    <a:pt x="1884137" y="2134046"/>
                  </a:lnTo>
                  <a:lnTo>
                    <a:pt x="1928293" y="2118709"/>
                  </a:lnTo>
                  <a:lnTo>
                    <a:pt x="1969611" y="2097976"/>
                  </a:lnTo>
                  <a:lnTo>
                    <a:pt x="2007664" y="2072273"/>
                  </a:lnTo>
                  <a:lnTo>
                    <a:pt x="2042027" y="2042027"/>
                  </a:lnTo>
                  <a:lnTo>
                    <a:pt x="2072273" y="2007664"/>
                  </a:lnTo>
                  <a:lnTo>
                    <a:pt x="2097976" y="1969611"/>
                  </a:lnTo>
                  <a:lnTo>
                    <a:pt x="2118709" y="1928293"/>
                  </a:lnTo>
                  <a:lnTo>
                    <a:pt x="2134046" y="1884137"/>
                  </a:lnTo>
                  <a:lnTo>
                    <a:pt x="2143561" y="1837570"/>
                  </a:lnTo>
                  <a:lnTo>
                    <a:pt x="2146828" y="1789017"/>
                  </a:lnTo>
                  <a:lnTo>
                    <a:pt x="2146828" y="357812"/>
                  </a:lnTo>
                  <a:lnTo>
                    <a:pt x="2143561" y="309259"/>
                  </a:lnTo>
                  <a:lnTo>
                    <a:pt x="2134046" y="262691"/>
                  </a:lnTo>
                  <a:lnTo>
                    <a:pt x="2118709" y="218535"/>
                  </a:lnTo>
                  <a:lnTo>
                    <a:pt x="2097976" y="177217"/>
                  </a:lnTo>
                  <a:lnTo>
                    <a:pt x="2072273" y="139163"/>
                  </a:lnTo>
                  <a:lnTo>
                    <a:pt x="2042027" y="104800"/>
                  </a:lnTo>
                  <a:lnTo>
                    <a:pt x="2007664" y="74554"/>
                  </a:lnTo>
                  <a:lnTo>
                    <a:pt x="1969611" y="48851"/>
                  </a:lnTo>
                  <a:lnTo>
                    <a:pt x="1928293" y="28118"/>
                  </a:lnTo>
                  <a:lnTo>
                    <a:pt x="1884137" y="12781"/>
                  </a:lnTo>
                  <a:lnTo>
                    <a:pt x="1837570" y="3266"/>
                  </a:lnTo>
                  <a:lnTo>
                    <a:pt x="1789017" y="0"/>
                  </a:lnTo>
                  <a:close/>
                </a:path>
              </a:pathLst>
            </a:custGeom>
            <a:solidFill>
              <a:srgbClr val="5B9BD5"/>
            </a:solidFill>
          </p:spPr>
          <p:txBody>
            <a:bodyPr wrap="square" lIns="0" tIns="0" rIns="0" bIns="0" rtlCol="0"/>
            <a:lstStyle/>
            <a:p>
              <a:endParaRPr/>
            </a:p>
          </p:txBody>
        </p:sp>
        <p:sp>
          <p:nvSpPr>
            <p:cNvPr id="19" name="object 19"/>
            <p:cNvSpPr/>
            <p:nvPr/>
          </p:nvSpPr>
          <p:spPr>
            <a:xfrm>
              <a:off x="8787578" y="3455305"/>
              <a:ext cx="2146935" cy="2146935"/>
            </a:xfrm>
            <a:custGeom>
              <a:avLst/>
              <a:gdLst/>
              <a:ahLst/>
              <a:cxnLst/>
              <a:rect l="l" t="t" r="r" b="b"/>
              <a:pathLst>
                <a:path w="2146934" h="2146935">
                  <a:moveTo>
                    <a:pt x="0" y="357811"/>
                  </a:moveTo>
                  <a:lnTo>
                    <a:pt x="3266" y="309258"/>
                  </a:lnTo>
                  <a:lnTo>
                    <a:pt x="12781" y="262691"/>
                  </a:lnTo>
                  <a:lnTo>
                    <a:pt x="28118" y="218535"/>
                  </a:lnTo>
                  <a:lnTo>
                    <a:pt x="48851" y="177217"/>
                  </a:lnTo>
                  <a:lnTo>
                    <a:pt x="74554" y="139163"/>
                  </a:lnTo>
                  <a:lnTo>
                    <a:pt x="104800" y="104800"/>
                  </a:lnTo>
                  <a:lnTo>
                    <a:pt x="139163" y="74554"/>
                  </a:lnTo>
                  <a:lnTo>
                    <a:pt x="177217" y="48851"/>
                  </a:lnTo>
                  <a:lnTo>
                    <a:pt x="218535" y="28118"/>
                  </a:lnTo>
                  <a:lnTo>
                    <a:pt x="262691" y="12781"/>
                  </a:lnTo>
                  <a:lnTo>
                    <a:pt x="309258" y="3266"/>
                  </a:lnTo>
                  <a:lnTo>
                    <a:pt x="357811" y="0"/>
                  </a:lnTo>
                  <a:lnTo>
                    <a:pt x="1789016" y="0"/>
                  </a:lnTo>
                  <a:lnTo>
                    <a:pt x="1837568" y="3266"/>
                  </a:lnTo>
                  <a:lnTo>
                    <a:pt x="1884136" y="12781"/>
                  </a:lnTo>
                  <a:lnTo>
                    <a:pt x="1928292" y="28118"/>
                  </a:lnTo>
                  <a:lnTo>
                    <a:pt x="1969610" y="48851"/>
                  </a:lnTo>
                  <a:lnTo>
                    <a:pt x="2007664" y="74554"/>
                  </a:lnTo>
                  <a:lnTo>
                    <a:pt x="2042027" y="104800"/>
                  </a:lnTo>
                  <a:lnTo>
                    <a:pt x="2072273" y="139163"/>
                  </a:lnTo>
                  <a:lnTo>
                    <a:pt x="2097976" y="177217"/>
                  </a:lnTo>
                  <a:lnTo>
                    <a:pt x="2118709" y="218535"/>
                  </a:lnTo>
                  <a:lnTo>
                    <a:pt x="2134046" y="262691"/>
                  </a:lnTo>
                  <a:lnTo>
                    <a:pt x="2143561" y="309258"/>
                  </a:lnTo>
                  <a:lnTo>
                    <a:pt x="2146828" y="357811"/>
                  </a:lnTo>
                  <a:lnTo>
                    <a:pt x="2146828" y="1789016"/>
                  </a:lnTo>
                  <a:lnTo>
                    <a:pt x="2143561" y="1837568"/>
                  </a:lnTo>
                  <a:lnTo>
                    <a:pt x="2134046" y="1884136"/>
                  </a:lnTo>
                  <a:lnTo>
                    <a:pt x="2118709" y="1928292"/>
                  </a:lnTo>
                  <a:lnTo>
                    <a:pt x="2097976" y="1969610"/>
                  </a:lnTo>
                  <a:lnTo>
                    <a:pt x="2072273" y="2007664"/>
                  </a:lnTo>
                  <a:lnTo>
                    <a:pt x="2042027" y="2042027"/>
                  </a:lnTo>
                  <a:lnTo>
                    <a:pt x="2007664" y="2072273"/>
                  </a:lnTo>
                  <a:lnTo>
                    <a:pt x="1969610" y="2097976"/>
                  </a:lnTo>
                  <a:lnTo>
                    <a:pt x="1928292" y="2118709"/>
                  </a:lnTo>
                  <a:lnTo>
                    <a:pt x="1884136" y="2134046"/>
                  </a:lnTo>
                  <a:lnTo>
                    <a:pt x="1837568" y="2143561"/>
                  </a:lnTo>
                  <a:lnTo>
                    <a:pt x="1789016" y="2146828"/>
                  </a:lnTo>
                  <a:lnTo>
                    <a:pt x="357811" y="2146828"/>
                  </a:lnTo>
                  <a:lnTo>
                    <a:pt x="309258" y="2143561"/>
                  </a:lnTo>
                  <a:lnTo>
                    <a:pt x="262691" y="2134046"/>
                  </a:lnTo>
                  <a:lnTo>
                    <a:pt x="218535" y="2118709"/>
                  </a:lnTo>
                  <a:lnTo>
                    <a:pt x="177217" y="2097976"/>
                  </a:lnTo>
                  <a:lnTo>
                    <a:pt x="139163" y="2072273"/>
                  </a:lnTo>
                  <a:lnTo>
                    <a:pt x="104800" y="2042027"/>
                  </a:lnTo>
                  <a:lnTo>
                    <a:pt x="74554" y="2007664"/>
                  </a:lnTo>
                  <a:lnTo>
                    <a:pt x="48851" y="1969610"/>
                  </a:lnTo>
                  <a:lnTo>
                    <a:pt x="28118" y="1928292"/>
                  </a:lnTo>
                  <a:lnTo>
                    <a:pt x="12781" y="1884136"/>
                  </a:lnTo>
                  <a:lnTo>
                    <a:pt x="3266" y="1837568"/>
                  </a:lnTo>
                  <a:lnTo>
                    <a:pt x="0" y="1789016"/>
                  </a:lnTo>
                  <a:lnTo>
                    <a:pt x="0" y="357811"/>
                  </a:lnTo>
                  <a:close/>
                </a:path>
              </a:pathLst>
            </a:custGeom>
            <a:ln w="12700">
              <a:solidFill>
                <a:srgbClr val="FFFFFF"/>
              </a:solidFill>
            </a:ln>
          </p:spPr>
          <p:txBody>
            <a:bodyPr wrap="square" lIns="0" tIns="0" rIns="0" bIns="0" rtlCol="0"/>
            <a:lstStyle/>
            <a:p>
              <a:endParaRPr/>
            </a:p>
          </p:txBody>
        </p:sp>
      </p:grpSp>
      <p:sp>
        <p:nvSpPr>
          <p:cNvPr id="20" name="object 20"/>
          <p:cNvSpPr txBox="1"/>
          <p:nvPr/>
        </p:nvSpPr>
        <p:spPr>
          <a:xfrm>
            <a:off x="9165921" y="4060444"/>
            <a:ext cx="1390015" cy="848360"/>
          </a:xfrm>
          <a:prstGeom prst="rect">
            <a:avLst/>
          </a:prstGeom>
        </p:spPr>
        <p:txBody>
          <a:bodyPr vert="horz" wrap="square" lIns="0" tIns="51435" rIns="0" bIns="0" rtlCol="0">
            <a:spAutoFit/>
          </a:bodyPr>
          <a:lstStyle/>
          <a:p>
            <a:pPr marL="260350" marR="5080" indent="-248285">
              <a:lnSpc>
                <a:spcPts val="3120"/>
              </a:lnSpc>
              <a:spcBef>
                <a:spcPts val="405"/>
              </a:spcBef>
            </a:pPr>
            <a:r>
              <a:rPr sz="2800" spc="-25" dirty="0">
                <a:solidFill>
                  <a:srgbClr val="FFFFFF"/>
                </a:solidFill>
                <a:latin typeface="Calibri"/>
                <a:cs typeface="Calibri"/>
              </a:rPr>
              <a:t>Pathogen </a:t>
            </a:r>
            <a:r>
              <a:rPr sz="2800" spc="-20" dirty="0">
                <a:solidFill>
                  <a:srgbClr val="FFFFFF"/>
                </a:solidFill>
                <a:latin typeface="Calibri"/>
                <a:cs typeface="Calibri"/>
              </a:rPr>
              <a:t>watch</a:t>
            </a:r>
            <a:endParaRPr sz="2800">
              <a:latin typeface="Calibri"/>
              <a:cs typeface="Calibri"/>
            </a:endParaRPr>
          </a:p>
        </p:txBody>
      </p:sp>
      <p:grpSp>
        <p:nvGrpSpPr>
          <p:cNvPr id="21" name="object 21"/>
          <p:cNvGrpSpPr/>
          <p:nvPr/>
        </p:nvGrpSpPr>
        <p:grpSpPr>
          <a:xfrm>
            <a:off x="11434535" y="6137275"/>
            <a:ext cx="361315" cy="269875"/>
            <a:chOff x="11434535" y="6137275"/>
            <a:chExt cx="361315" cy="269875"/>
          </a:xfrm>
        </p:grpSpPr>
        <p:sp>
          <p:nvSpPr>
            <p:cNvPr id="22" name="object 22"/>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23" name="object 23"/>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51752"/>
            <a:ext cx="12192000" cy="736600"/>
          </a:xfrm>
          <a:custGeom>
            <a:avLst/>
            <a:gdLst/>
            <a:ahLst/>
            <a:cxnLst/>
            <a:rect l="l" t="t" r="r" b="b"/>
            <a:pathLst>
              <a:path w="12192000" h="736600">
                <a:moveTo>
                  <a:pt x="12192000" y="0"/>
                </a:moveTo>
                <a:lnTo>
                  <a:pt x="0" y="0"/>
                </a:lnTo>
                <a:lnTo>
                  <a:pt x="0" y="736550"/>
                </a:lnTo>
                <a:lnTo>
                  <a:pt x="12192000" y="73655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640490" rIns="0" bIns="0" rtlCol="0">
            <a:spAutoFit/>
          </a:bodyPr>
          <a:lstStyle/>
          <a:p>
            <a:pPr marL="3422650">
              <a:lnSpc>
                <a:spcPct val="100000"/>
              </a:lnSpc>
              <a:spcBef>
                <a:spcPts val="135"/>
              </a:spcBef>
            </a:pPr>
            <a:r>
              <a:rPr sz="3100" dirty="0"/>
              <a:t>Accessing</a:t>
            </a:r>
            <a:r>
              <a:rPr sz="3100" spc="200" dirty="0"/>
              <a:t> </a:t>
            </a:r>
            <a:r>
              <a:rPr sz="3100" dirty="0"/>
              <a:t>the</a:t>
            </a:r>
            <a:r>
              <a:rPr sz="3100" spc="215" dirty="0"/>
              <a:t> </a:t>
            </a:r>
            <a:r>
              <a:rPr sz="3100" dirty="0"/>
              <a:t>CGE</a:t>
            </a:r>
            <a:r>
              <a:rPr sz="3100" spc="204" dirty="0"/>
              <a:t> </a:t>
            </a:r>
            <a:r>
              <a:rPr sz="3100" spc="-10" dirty="0"/>
              <a:t>homepage</a:t>
            </a:r>
            <a:endParaRPr sz="3100"/>
          </a:p>
        </p:txBody>
      </p:sp>
      <p:grpSp>
        <p:nvGrpSpPr>
          <p:cNvPr id="4" name="object 4"/>
          <p:cNvGrpSpPr/>
          <p:nvPr/>
        </p:nvGrpSpPr>
        <p:grpSpPr>
          <a:xfrm>
            <a:off x="438979" y="1544597"/>
            <a:ext cx="11356975" cy="5063490"/>
            <a:chOff x="438979" y="1544597"/>
            <a:chExt cx="11356975" cy="5063490"/>
          </a:xfrm>
        </p:grpSpPr>
        <p:pic>
          <p:nvPicPr>
            <p:cNvPr id="5" name="object 5"/>
            <p:cNvPicPr/>
            <p:nvPr/>
          </p:nvPicPr>
          <p:blipFill>
            <a:blip r:embed="rId2" cstate="print"/>
            <a:stretch>
              <a:fillRect/>
            </a:stretch>
          </p:blipFill>
          <p:spPr>
            <a:xfrm>
              <a:off x="438979" y="1544597"/>
              <a:ext cx="11314040" cy="5063030"/>
            </a:xfrm>
            <a:prstGeom prst="rect">
              <a:avLst/>
            </a:prstGeom>
          </p:spPr>
        </p:pic>
        <p:sp>
          <p:nvSpPr>
            <p:cNvPr id="6" name="object 6"/>
            <p:cNvSpPr/>
            <p:nvPr/>
          </p:nvSpPr>
          <p:spPr>
            <a:xfrm>
              <a:off x="11440885" y="6143624"/>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7" name="object 7"/>
            <p:cNvSpPr/>
            <p:nvPr/>
          </p:nvSpPr>
          <p:spPr>
            <a:xfrm>
              <a:off x="11440885" y="6143624"/>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3869"/>
            <a:ext cx="12192000" cy="844550"/>
          </a:xfrm>
          <a:custGeom>
            <a:avLst/>
            <a:gdLst/>
            <a:ahLst/>
            <a:cxnLst/>
            <a:rect l="l" t="t" r="r" b="b"/>
            <a:pathLst>
              <a:path w="12192000" h="844550">
                <a:moveTo>
                  <a:pt x="12192000" y="0"/>
                </a:moveTo>
                <a:lnTo>
                  <a:pt x="0" y="0"/>
                </a:lnTo>
                <a:lnTo>
                  <a:pt x="0" y="844550"/>
                </a:lnTo>
                <a:lnTo>
                  <a:pt x="12192000" y="844550"/>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3730148" y="146811"/>
            <a:ext cx="4733290" cy="635000"/>
          </a:xfrm>
          <a:prstGeom prst="rect">
            <a:avLst/>
          </a:prstGeom>
        </p:spPr>
        <p:txBody>
          <a:bodyPr vert="horz" wrap="square" lIns="0" tIns="12700" rIns="0" bIns="0" rtlCol="0">
            <a:spAutoFit/>
          </a:bodyPr>
          <a:lstStyle/>
          <a:p>
            <a:pPr marL="12700">
              <a:lnSpc>
                <a:spcPct val="100000"/>
              </a:lnSpc>
              <a:spcBef>
                <a:spcPts val="100"/>
              </a:spcBef>
            </a:pPr>
            <a:r>
              <a:rPr sz="4000" b="1" dirty="0">
                <a:latin typeface="Calibri"/>
                <a:cs typeface="Calibri"/>
              </a:rPr>
              <a:t>Overview</a:t>
            </a:r>
            <a:r>
              <a:rPr sz="4000" b="1" spc="-60" dirty="0">
                <a:latin typeface="Calibri"/>
                <a:cs typeface="Calibri"/>
              </a:rPr>
              <a:t> </a:t>
            </a:r>
            <a:r>
              <a:rPr sz="4000" b="1" dirty="0">
                <a:latin typeface="Calibri"/>
                <a:cs typeface="Calibri"/>
              </a:rPr>
              <a:t>of</a:t>
            </a:r>
            <a:r>
              <a:rPr sz="4000" b="1" spc="-55" dirty="0">
                <a:latin typeface="Calibri"/>
                <a:cs typeface="Calibri"/>
              </a:rPr>
              <a:t> </a:t>
            </a:r>
            <a:r>
              <a:rPr sz="4000" b="1" dirty="0">
                <a:latin typeface="Calibri"/>
                <a:cs typeface="Calibri"/>
              </a:rPr>
              <a:t>CGE</a:t>
            </a:r>
            <a:r>
              <a:rPr sz="4000" b="1" spc="-50" dirty="0">
                <a:latin typeface="Calibri"/>
                <a:cs typeface="Calibri"/>
              </a:rPr>
              <a:t> </a:t>
            </a:r>
            <a:r>
              <a:rPr sz="4000" b="1" spc="-45" dirty="0">
                <a:latin typeface="Calibri"/>
                <a:cs typeface="Calibri"/>
              </a:rPr>
              <a:t>Tools</a:t>
            </a:r>
            <a:endParaRPr sz="4000">
              <a:latin typeface="Calibri"/>
              <a:cs typeface="Calibri"/>
            </a:endParaRPr>
          </a:p>
        </p:txBody>
      </p:sp>
      <p:grpSp>
        <p:nvGrpSpPr>
          <p:cNvPr id="4" name="object 4"/>
          <p:cNvGrpSpPr/>
          <p:nvPr/>
        </p:nvGrpSpPr>
        <p:grpSpPr>
          <a:xfrm>
            <a:off x="2449868" y="1180001"/>
            <a:ext cx="8637270" cy="5678170"/>
            <a:chOff x="2449868" y="1180001"/>
            <a:chExt cx="8637270" cy="5678170"/>
          </a:xfrm>
        </p:grpSpPr>
        <p:pic>
          <p:nvPicPr>
            <p:cNvPr id="5" name="object 5"/>
            <p:cNvPicPr/>
            <p:nvPr/>
          </p:nvPicPr>
          <p:blipFill>
            <a:blip r:embed="rId2" cstate="print"/>
            <a:stretch>
              <a:fillRect/>
            </a:stretch>
          </p:blipFill>
          <p:spPr>
            <a:xfrm>
              <a:off x="2449868" y="1180001"/>
              <a:ext cx="8637206" cy="5677998"/>
            </a:xfrm>
            <a:prstGeom prst="rect">
              <a:avLst/>
            </a:prstGeom>
          </p:spPr>
        </p:pic>
        <p:sp>
          <p:nvSpPr>
            <p:cNvPr id="6" name="object 6"/>
            <p:cNvSpPr/>
            <p:nvPr/>
          </p:nvSpPr>
          <p:spPr>
            <a:xfrm>
              <a:off x="3205841" y="1340303"/>
              <a:ext cx="228600" cy="381000"/>
            </a:xfrm>
            <a:custGeom>
              <a:avLst/>
              <a:gdLst/>
              <a:ahLst/>
              <a:cxnLst/>
              <a:rect l="l" t="t" r="r" b="b"/>
              <a:pathLst>
                <a:path w="228600" h="381000">
                  <a:moveTo>
                    <a:pt x="171449" y="0"/>
                  </a:moveTo>
                  <a:lnTo>
                    <a:pt x="57149" y="0"/>
                  </a:lnTo>
                  <a:lnTo>
                    <a:pt x="57149" y="266700"/>
                  </a:lnTo>
                  <a:lnTo>
                    <a:pt x="0" y="266700"/>
                  </a:lnTo>
                  <a:lnTo>
                    <a:pt x="114299" y="381000"/>
                  </a:lnTo>
                  <a:lnTo>
                    <a:pt x="228599" y="266700"/>
                  </a:lnTo>
                  <a:lnTo>
                    <a:pt x="171449" y="266700"/>
                  </a:lnTo>
                  <a:lnTo>
                    <a:pt x="171449" y="0"/>
                  </a:lnTo>
                  <a:close/>
                </a:path>
              </a:pathLst>
            </a:custGeom>
            <a:solidFill>
              <a:srgbClr val="4472C4"/>
            </a:solidFill>
          </p:spPr>
          <p:txBody>
            <a:bodyPr wrap="square" lIns="0" tIns="0" rIns="0" bIns="0" rtlCol="0"/>
            <a:lstStyle/>
            <a:p>
              <a:endParaRPr/>
            </a:p>
          </p:txBody>
        </p:sp>
        <p:sp>
          <p:nvSpPr>
            <p:cNvPr id="7" name="object 7"/>
            <p:cNvSpPr/>
            <p:nvPr/>
          </p:nvSpPr>
          <p:spPr>
            <a:xfrm>
              <a:off x="3205841" y="1340303"/>
              <a:ext cx="228600" cy="381000"/>
            </a:xfrm>
            <a:custGeom>
              <a:avLst/>
              <a:gdLst/>
              <a:ahLst/>
              <a:cxnLst/>
              <a:rect l="l" t="t" r="r" b="b"/>
              <a:pathLst>
                <a:path w="228600" h="381000">
                  <a:moveTo>
                    <a:pt x="0" y="266700"/>
                  </a:moveTo>
                  <a:lnTo>
                    <a:pt x="57150" y="266700"/>
                  </a:lnTo>
                  <a:lnTo>
                    <a:pt x="57150" y="0"/>
                  </a:lnTo>
                  <a:lnTo>
                    <a:pt x="171450" y="0"/>
                  </a:lnTo>
                  <a:lnTo>
                    <a:pt x="171450" y="266700"/>
                  </a:lnTo>
                  <a:lnTo>
                    <a:pt x="228600" y="266700"/>
                  </a:lnTo>
                  <a:lnTo>
                    <a:pt x="114300" y="381000"/>
                  </a:lnTo>
                  <a:lnTo>
                    <a:pt x="0" y="266700"/>
                  </a:lnTo>
                  <a:close/>
                </a:path>
              </a:pathLst>
            </a:custGeom>
            <a:ln w="12700">
              <a:solidFill>
                <a:srgbClr val="2F528F"/>
              </a:solidFill>
            </a:ln>
          </p:spPr>
          <p:txBody>
            <a:bodyPr wrap="square" lIns="0" tIns="0" rIns="0" bIns="0" rtlCol="0"/>
            <a:lstStyle/>
            <a:p>
              <a:endParaRPr/>
            </a:p>
          </p:txBody>
        </p:sp>
        <p:sp>
          <p:nvSpPr>
            <p:cNvPr id="8" name="object 8"/>
            <p:cNvSpPr/>
            <p:nvPr/>
          </p:nvSpPr>
          <p:spPr>
            <a:xfrm>
              <a:off x="3521528" y="4324350"/>
              <a:ext cx="228600" cy="381000"/>
            </a:xfrm>
            <a:custGeom>
              <a:avLst/>
              <a:gdLst/>
              <a:ahLst/>
              <a:cxnLst/>
              <a:rect l="l" t="t" r="r" b="b"/>
              <a:pathLst>
                <a:path w="228600" h="381000">
                  <a:moveTo>
                    <a:pt x="171450" y="0"/>
                  </a:moveTo>
                  <a:lnTo>
                    <a:pt x="57150" y="0"/>
                  </a:lnTo>
                  <a:lnTo>
                    <a:pt x="57150" y="266700"/>
                  </a:lnTo>
                  <a:lnTo>
                    <a:pt x="0" y="266700"/>
                  </a:lnTo>
                  <a:lnTo>
                    <a:pt x="114300" y="381000"/>
                  </a:lnTo>
                  <a:lnTo>
                    <a:pt x="228600" y="266700"/>
                  </a:lnTo>
                  <a:lnTo>
                    <a:pt x="171450" y="266700"/>
                  </a:lnTo>
                  <a:lnTo>
                    <a:pt x="171450" y="0"/>
                  </a:lnTo>
                  <a:close/>
                </a:path>
              </a:pathLst>
            </a:custGeom>
            <a:solidFill>
              <a:srgbClr val="4472C4"/>
            </a:solidFill>
          </p:spPr>
          <p:txBody>
            <a:bodyPr wrap="square" lIns="0" tIns="0" rIns="0" bIns="0" rtlCol="0"/>
            <a:lstStyle/>
            <a:p>
              <a:endParaRPr/>
            </a:p>
          </p:txBody>
        </p:sp>
        <p:sp>
          <p:nvSpPr>
            <p:cNvPr id="9" name="object 9"/>
            <p:cNvSpPr/>
            <p:nvPr/>
          </p:nvSpPr>
          <p:spPr>
            <a:xfrm>
              <a:off x="3521528" y="4324350"/>
              <a:ext cx="228600" cy="381000"/>
            </a:xfrm>
            <a:custGeom>
              <a:avLst/>
              <a:gdLst/>
              <a:ahLst/>
              <a:cxnLst/>
              <a:rect l="l" t="t" r="r" b="b"/>
              <a:pathLst>
                <a:path w="228600" h="381000">
                  <a:moveTo>
                    <a:pt x="0" y="266700"/>
                  </a:moveTo>
                  <a:lnTo>
                    <a:pt x="57150" y="266700"/>
                  </a:lnTo>
                  <a:lnTo>
                    <a:pt x="57150" y="0"/>
                  </a:lnTo>
                  <a:lnTo>
                    <a:pt x="171450" y="0"/>
                  </a:lnTo>
                  <a:lnTo>
                    <a:pt x="171450" y="266700"/>
                  </a:lnTo>
                  <a:lnTo>
                    <a:pt x="228600" y="266700"/>
                  </a:lnTo>
                  <a:lnTo>
                    <a:pt x="114300" y="381000"/>
                  </a:lnTo>
                  <a:lnTo>
                    <a:pt x="0" y="266700"/>
                  </a:lnTo>
                  <a:close/>
                </a:path>
              </a:pathLst>
            </a:custGeom>
            <a:ln w="12700">
              <a:solidFill>
                <a:srgbClr val="2F528F"/>
              </a:solidFill>
            </a:ln>
          </p:spPr>
          <p:txBody>
            <a:bodyPr wrap="square" lIns="0" tIns="0" rIns="0" bIns="0" rtlCol="0"/>
            <a:lstStyle/>
            <a:p>
              <a:endParaRPr/>
            </a:p>
          </p:txBody>
        </p:sp>
      </p:grpSp>
      <p:grpSp>
        <p:nvGrpSpPr>
          <p:cNvPr id="10" name="object 10"/>
          <p:cNvGrpSpPr/>
          <p:nvPr/>
        </p:nvGrpSpPr>
        <p:grpSpPr>
          <a:xfrm>
            <a:off x="11434535" y="6137275"/>
            <a:ext cx="361315" cy="269875"/>
            <a:chOff x="11434535" y="6137275"/>
            <a:chExt cx="361315" cy="269875"/>
          </a:xfrm>
        </p:grpSpPr>
        <p:sp>
          <p:nvSpPr>
            <p:cNvPr id="11" name="object 11"/>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12" name="object 12"/>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13" name="object 13"/>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65126"/>
            <a:ext cx="12192000" cy="1181100"/>
          </a:xfrm>
          <a:custGeom>
            <a:avLst/>
            <a:gdLst/>
            <a:ahLst/>
            <a:cxnLst/>
            <a:rect l="l" t="t" r="r" b="b"/>
            <a:pathLst>
              <a:path w="12192000" h="1181100">
                <a:moveTo>
                  <a:pt x="12192000" y="0"/>
                </a:moveTo>
                <a:lnTo>
                  <a:pt x="0" y="0"/>
                </a:lnTo>
                <a:lnTo>
                  <a:pt x="0" y="1180644"/>
                </a:lnTo>
                <a:lnTo>
                  <a:pt x="12192000" y="1180644"/>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62119" rIns="0" bIns="0" rtlCol="0">
            <a:spAutoFit/>
          </a:bodyPr>
          <a:lstStyle/>
          <a:p>
            <a:pPr marL="1036955">
              <a:lnSpc>
                <a:spcPct val="100000"/>
              </a:lnSpc>
              <a:spcBef>
                <a:spcPts val="100"/>
              </a:spcBef>
            </a:pPr>
            <a:r>
              <a:rPr sz="4300" dirty="0"/>
              <a:t>ResFinder</a:t>
            </a:r>
            <a:r>
              <a:rPr sz="4300" spc="160" dirty="0"/>
              <a:t> </a:t>
            </a:r>
            <a:r>
              <a:rPr sz="4400" dirty="0"/>
              <a:t>–</a:t>
            </a:r>
            <a:r>
              <a:rPr sz="4400" spc="125" dirty="0"/>
              <a:t> </a:t>
            </a:r>
            <a:r>
              <a:rPr sz="4300" dirty="0"/>
              <a:t>for</a:t>
            </a:r>
            <a:r>
              <a:rPr sz="4300" spc="165" dirty="0"/>
              <a:t> </a:t>
            </a:r>
            <a:r>
              <a:rPr sz="4300" dirty="0"/>
              <a:t>detecting</a:t>
            </a:r>
            <a:r>
              <a:rPr sz="4300" spc="150" dirty="0"/>
              <a:t> </a:t>
            </a:r>
            <a:r>
              <a:rPr sz="4300" dirty="0"/>
              <a:t>resistance</a:t>
            </a:r>
            <a:r>
              <a:rPr sz="4300" spc="150" dirty="0"/>
              <a:t> </a:t>
            </a:r>
            <a:r>
              <a:rPr sz="4300" spc="-10" dirty="0"/>
              <a:t>genes</a:t>
            </a:r>
            <a:endParaRPr sz="4300"/>
          </a:p>
        </p:txBody>
      </p:sp>
      <p:sp>
        <p:nvSpPr>
          <p:cNvPr id="4" name="object 4"/>
          <p:cNvSpPr txBox="1"/>
          <p:nvPr/>
        </p:nvSpPr>
        <p:spPr>
          <a:xfrm>
            <a:off x="916939" y="1781556"/>
            <a:ext cx="10246995" cy="3091815"/>
          </a:xfrm>
          <a:prstGeom prst="rect">
            <a:avLst/>
          </a:prstGeom>
        </p:spPr>
        <p:txBody>
          <a:bodyPr vert="horz" wrap="square" lIns="0" tIns="63500" rIns="0" bIns="0" rtlCol="0">
            <a:spAutoFit/>
          </a:bodyPr>
          <a:lstStyle/>
          <a:p>
            <a:pPr marL="241300" marR="584200" indent="-228600">
              <a:lnSpc>
                <a:spcPts val="3500"/>
              </a:lnSpc>
              <a:spcBef>
                <a:spcPts val="500"/>
              </a:spcBef>
              <a:buFont typeface="Arial MT"/>
              <a:buChar char="•"/>
              <a:tabLst>
                <a:tab pos="241300" algn="l"/>
              </a:tabLst>
            </a:pPr>
            <a:r>
              <a:rPr sz="3200" dirty="0">
                <a:latin typeface="Calibri"/>
                <a:cs typeface="Calibri"/>
              </a:rPr>
              <a:t>Is</a:t>
            </a:r>
            <a:r>
              <a:rPr sz="3200" spc="-75" dirty="0">
                <a:latin typeface="Calibri"/>
                <a:cs typeface="Calibri"/>
              </a:rPr>
              <a:t> </a:t>
            </a:r>
            <a:r>
              <a:rPr sz="3200" dirty="0">
                <a:latin typeface="Calibri"/>
                <a:cs typeface="Calibri"/>
              </a:rPr>
              <a:t>based</a:t>
            </a:r>
            <a:r>
              <a:rPr sz="3200" spc="-65" dirty="0">
                <a:latin typeface="Calibri"/>
                <a:cs typeface="Calibri"/>
              </a:rPr>
              <a:t> </a:t>
            </a:r>
            <a:r>
              <a:rPr sz="3200" dirty="0">
                <a:latin typeface="Calibri"/>
                <a:cs typeface="Calibri"/>
              </a:rPr>
              <a:t>on</a:t>
            </a:r>
            <a:r>
              <a:rPr sz="3200" spc="-65" dirty="0">
                <a:latin typeface="Calibri"/>
                <a:cs typeface="Calibri"/>
              </a:rPr>
              <a:t> </a:t>
            </a:r>
            <a:r>
              <a:rPr sz="3200" spc="-10" dirty="0">
                <a:latin typeface="Calibri"/>
                <a:cs typeface="Calibri"/>
              </a:rPr>
              <a:t>curated</a:t>
            </a:r>
            <a:r>
              <a:rPr sz="3200" spc="-65" dirty="0">
                <a:latin typeface="Calibri"/>
                <a:cs typeface="Calibri"/>
              </a:rPr>
              <a:t> </a:t>
            </a:r>
            <a:r>
              <a:rPr sz="3200" dirty="0">
                <a:latin typeface="Calibri"/>
                <a:cs typeface="Calibri"/>
              </a:rPr>
              <a:t>database,</a:t>
            </a:r>
            <a:r>
              <a:rPr sz="3200" spc="-75" dirty="0">
                <a:latin typeface="Calibri"/>
                <a:cs typeface="Calibri"/>
              </a:rPr>
              <a:t> </a:t>
            </a:r>
            <a:r>
              <a:rPr sz="3200" dirty="0">
                <a:latin typeface="Calibri"/>
                <a:cs typeface="Calibri"/>
              </a:rPr>
              <a:t>public</a:t>
            </a:r>
            <a:r>
              <a:rPr sz="3200" spc="-75" dirty="0">
                <a:latin typeface="Calibri"/>
                <a:cs typeface="Calibri"/>
              </a:rPr>
              <a:t> </a:t>
            </a:r>
            <a:r>
              <a:rPr sz="3200" dirty="0">
                <a:latin typeface="Calibri"/>
                <a:cs typeface="Calibri"/>
              </a:rPr>
              <a:t>databases</a:t>
            </a:r>
            <a:r>
              <a:rPr sz="3200" spc="-70" dirty="0">
                <a:latin typeface="Calibri"/>
                <a:cs typeface="Calibri"/>
              </a:rPr>
              <a:t> </a:t>
            </a:r>
            <a:r>
              <a:rPr sz="3200" dirty="0">
                <a:latin typeface="Calibri"/>
                <a:cs typeface="Calibri"/>
              </a:rPr>
              <a:t>as</a:t>
            </a:r>
            <a:r>
              <a:rPr sz="3200" spc="-70" dirty="0">
                <a:latin typeface="Calibri"/>
                <a:cs typeface="Calibri"/>
              </a:rPr>
              <a:t> </a:t>
            </a:r>
            <a:r>
              <a:rPr sz="3200" dirty="0">
                <a:latin typeface="Calibri"/>
                <a:cs typeface="Calibri"/>
              </a:rPr>
              <a:t>well</a:t>
            </a:r>
            <a:r>
              <a:rPr sz="3200" spc="-70" dirty="0">
                <a:latin typeface="Calibri"/>
                <a:cs typeface="Calibri"/>
              </a:rPr>
              <a:t> </a:t>
            </a:r>
            <a:r>
              <a:rPr sz="3200" spc="-25" dirty="0">
                <a:latin typeface="Calibri"/>
                <a:cs typeface="Calibri"/>
              </a:rPr>
              <a:t>as </a:t>
            </a:r>
            <a:r>
              <a:rPr sz="3200" dirty="0">
                <a:latin typeface="Calibri"/>
                <a:cs typeface="Calibri"/>
              </a:rPr>
              <a:t>scientific</a:t>
            </a:r>
            <a:r>
              <a:rPr sz="3200" spc="-114" dirty="0">
                <a:latin typeface="Calibri"/>
                <a:cs typeface="Calibri"/>
              </a:rPr>
              <a:t> </a:t>
            </a:r>
            <a:r>
              <a:rPr sz="3200" spc="-10" dirty="0">
                <a:latin typeface="Calibri"/>
                <a:cs typeface="Calibri"/>
              </a:rPr>
              <a:t>papers</a:t>
            </a:r>
            <a:endParaRPr sz="3200">
              <a:latin typeface="Calibri"/>
              <a:cs typeface="Calibri"/>
            </a:endParaRPr>
          </a:p>
          <a:p>
            <a:pPr marL="240665" indent="-227965">
              <a:lnSpc>
                <a:spcPct val="100000"/>
              </a:lnSpc>
              <a:spcBef>
                <a:spcPts val="495"/>
              </a:spcBef>
              <a:buFont typeface="Arial MT"/>
              <a:buChar char="•"/>
              <a:tabLst>
                <a:tab pos="240665" algn="l"/>
              </a:tabLst>
            </a:pPr>
            <a:r>
              <a:rPr sz="3200" dirty="0">
                <a:latin typeface="Calibri"/>
                <a:cs typeface="Calibri"/>
              </a:rPr>
              <a:t>Is</a:t>
            </a:r>
            <a:r>
              <a:rPr sz="3200" spc="-60" dirty="0">
                <a:latin typeface="Calibri"/>
                <a:cs typeface="Calibri"/>
              </a:rPr>
              <a:t> </a:t>
            </a:r>
            <a:r>
              <a:rPr sz="3200" spc="-20" dirty="0">
                <a:latin typeface="Calibri"/>
                <a:cs typeface="Calibri"/>
              </a:rPr>
              <a:t>web-</a:t>
            </a:r>
            <a:r>
              <a:rPr sz="3200" dirty="0">
                <a:latin typeface="Calibri"/>
                <a:cs typeface="Calibri"/>
              </a:rPr>
              <a:t>based</a:t>
            </a:r>
            <a:r>
              <a:rPr sz="3200" spc="-55" dirty="0">
                <a:latin typeface="Calibri"/>
                <a:cs typeface="Calibri"/>
              </a:rPr>
              <a:t> </a:t>
            </a:r>
            <a:r>
              <a:rPr sz="3200" dirty="0">
                <a:latin typeface="Calibri"/>
                <a:cs typeface="Calibri"/>
              </a:rPr>
              <a:t>friendly</a:t>
            </a:r>
            <a:r>
              <a:rPr sz="3200" spc="-60" dirty="0">
                <a:latin typeface="Calibri"/>
                <a:cs typeface="Calibri"/>
              </a:rPr>
              <a:t> </a:t>
            </a:r>
            <a:r>
              <a:rPr sz="3200" spc="-10" dirty="0">
                <a:latin typeface="Calibri"/>
                <a:cs typeface="Calibri"/>
              </a:rPr>
              <a:t>interface</a:t>
            </a:r>
            <a:r>
              <a:rPr sz="3200" spc="-65" dirty="0">
                <a:latin typeface="Calibri"/>
                <a:cs typeface="Calibri"/>
              </a:rPr>
              <a:t> </a:t>
            </a:r>
            <a:r>
              <a:rPr sz="3200" dirty="0">
                <a:latin typeface="Calibri"/>
                <a:cs typeface="Calibri"/>
              </a:rPr>
              <a:t>and</a:t>
            </a:r>
            <a:r>
              <a:rPr sz="3200" spc="-55" dirty="0">
                <a:latin typeface="Calibri"/>
                <a:cs typeface="Calibri"/>
              </a:rPr>
              <a:t> </a:t>
            </a:r>
            <a:r>
              <a:rPr sz="3200" dirty="0">
                <a:latin typeface="Calibri"/>
                <a:cs typeface="Calibri"/>
              </a:rPr>
              <a:t>freely</a:t>
            </a:r>
            <a:r>
              <a:rPr sz="3200" spc="-55" dirty="0">
                <a:latin typeface="Calibri"/>
                <a:cs typeface="Calibri"/>
              </a:rPr>
              <a:t> </a:t>
            </a:r>
            <a:r>
              <a:rPr sz="3200" dirty="0">
                <a:latin typeface="Calibri"/>
                <a:cs typeface="Calibri"/>
              </a:rPr>
              <a:t>accessible</a:t>
            </a:r>
            <a:r>
              <a:rPr sz="3200" spc="-65" dirty="0">
                <a:latin typeface="Calibri"/>
                <a:cs typeface="Calibri"/>
              </a:rPr>
              <a:t> </a:t>
            </a:r>
            <a:r>
              <a:rPr sz="3200" spc="-20" dirty="0">
                <a:latin typeface="Calibri"/>
                <a:cs typeface="Calibri"/>
              </a:rPr>
              <a:t>tool</a:t>
            </a:r>
            <a:endParaRPr sz="3200">
              <a:latin typeface="Calibri"/>
              <a:cs typeface="Calibri"/>
            </a:endParaRPr>
          </a:p>
          <a:p>
            <a:pPr marL="240665" indent="-227965">
              <a:lnSpc>
                <a:spcPct val="100000"/>
              </a:lnSpc>
              <a:spcBef>
                <a:spcPts val="670"/>
              </a:spcBef>
              <a:buFont typeface="Arial MT"/>
              <a:buChar char="•"/>
              <a:tabLst>
                <a:tab pos="240665" algn="l"/>
              </a:tabLst>
            </a:pPr>
            <a:r>
              <a:rPr sz="3200" dirty="0">
                <a:latin typeface="Calibri"/>
                <a:cs typeface="Calibri"/>
              </a:rPr>
              <a:t>Will</a:t>
            </a:r>
            <a:r>
              <a:rPr sz="3200" spc="-60" dirty="0">
                <a:latin typeface="Calibri"/>
                <a:cs typeface="Calibri"/>
              </a:rPr>
              <a:t> </a:t>
            </a:r>
            <a:r>
              <a:rPr sz="3200" dirty="0">
                <a:latin typeface="Calibri"/>
                <a:cs typeface="Calibri"/>
              </a:rPr>
              <a:t>detect</a:t>
            </a:r>
            <a:r>
              <a:rPr sz="3200" spc="-65" dirty="0">
                <a:latin typeface="Calibri"/>
                <a:cs typeface="Calibri"/>
              </a:rPr>
              <a:t> </a:t>
            </a:r>
            <a:r>
              <a:rPr sz="3200" dirty="0">
                <a:latin typeface="Calibri"/>
                <a:cs typeface="Calibri"/>
              </a:rPr>
              <a:t>the</a:t>
            </a:r>
            <a:r>
              <a:rPr sz="3200" spc="-65" dirty="0">
                <a:latin typeface="Calibri"/>
                <a:cs typeface="Calibri"/>
              </a:rPr>
              <a:t> </a:t>
            </a:r>
            <a:r>
              <a:rPr sz="3200" dirty="0">
                <a:latin typeface="Calibri"/>
                <a:cs typeface="Calibri"/>
              </a:rPr>
              <a:t>presence</a:t>
            </a:r>
            <a:r>
              <a:rPr sz="3200" spc="-65" dirty="0">
                <a:latin typeface="Calibri"/>
                <a:cs typeface="Calibri"/>
              </a:rPr>
              <a:t> </a:t>
            </a:r>
            <a:r>
              <a:rPr sz="3200" dirty="0">
                <a:latin typeface="Calibri"/>
                <a:cs typeface="Calibri"/>
              </a:rPr>
              <a:t>of</a:t>
            </a:r>
            <a:r>
              <a:rPr sz="3200" spc="-70" dirty="0">
                <a:latin typeface="Calibri"/>
                <a:cs typeface="Calibri"/>
              </a:rPr>
              <a:t> </a:t>
            </a:r>
            <a:r>
              <a:rPr sz="3200" dirty="0">
                <a:latin typeface="Calibri"/>
                <a:cs typeface="Calibri"/>
              </a:rPr>
              <a:t>whole</a:t>
            </a:r>
            <a:r>
              <a:rPr sz="3200" spc="-65" dirty="0">
                <a:latin typeface="Calibri"/>
                <a:cs typeface="Calibri"/>
              </a:rPr>
              <a:t> </a:t>
            </a:r>
            <a:r>
              <a:rPr sz="3200" dirty="0">
                <a:latin typeface="Calibri"/>
                <a:cs typeface="Calibri"/>
              </a:rPr>
              <a:t>genome</a:t>
            </a:r>
            <a:r>
              <a:rPr sz="3200" spc="-65" dirty="0">
                <a:latin typeface="Calibri"/>
                <a:cs typeface="Calibri"/>
              </a:rPr>
              <a:t> </a:t>
            </a:r>
            <a:r>
              <a:rPr sz="3200" spc="-10" dirty="0">
                <a:latin typeface="Calibri"/>
                <a:cs typeface="Calibri"/>
              </a:rPr>
              <a:t>resistance</a:t>
            </a:r>
            <a:r>
              <a:rPr sz="3200" spc="-70" dirty="0">
                <a:latin typeface="Calibri"/>
                <a:cs typeface="Calibri"/>
              </a:rPr>
              <a:t> </a:t>
            </a:r>
            <a:r>
              <a:rPr sz="3200" spc="-10" dirty="0">
                <a:latin typeface="Calibri"/>
                <a:cs typeface="Calibri"/>
              </a:rPr>
              <a:t>genes</a:t>
            </a:r>
            <a:endParaRPr sz="3200">
              <a:latin typeface="Calibri"/>
              <a:cs typeface="Calibri"/>
            </a:endParaRPr>
          </a:p>
          <a:p>
            <a:pPr marL="241300" marR="5080" indent="-228600">
              <a:lnSpc>
                <a:spcPts val="3500"/>
              </a:lnSpc>
              <a:spcBef>
                <a:spcPts val="955"/>
              </a:spcBef>
              <a:buFont typeface="Arial MT"/>
              <a:buChar char="•"/>
              <a:tabLst>
                <a:tab pos="241300" algn="l"/>
              </a:tabLst>
            </a:pPr>
            <a:r>
              <a:rPr sz="3200" dirty="0">
                <a:latin typeface="Calibri"/>
                <a:cs typeface="Calibri"/>
              </a:rPr>
              <a:t>The</a:t>
            </a:r>
            <a:r>
              <a:rPr sz="3200" spc="-90" dirty="0">
                <a:latin typeface="Calibri"/>
                <a:cs typeface="Calibri"/>
              </a:rPr>
              <a:t> </a:t>
            </a:r>
            <a:r>
              <a:rPr sz="3200" dirty="0">
                <a:latin typeface="Calibri"/>
                <a:cs typeface="Calibri"/>
              </a:rPr>
              <a:t>database</a:t>
            </a:r>
            <a:r>
              <a:rPr sz="3200" spc="-85" dirty="0">
                <a:latin typeface="Calibri"/>
                <a:cs typeface="Calibri"/>
              </a:rPr>
              <a:t> </a:t>
            </a:r>
            <a:r>
              <a:rPr sz="3200" dirty="0">
                <a:latin typeface="Calibri"/>
                <a:cs typeface="Calibri"/>
              </a:rPr>
              <a:t>contains</a:t>
            </a:r>
            <a:r>
              <a:rPr sz="3200" spc="-90" dirty="0">
                <a:latin typeface="Calibri"/>
                <a:cs typeface="Calibri"/>
              </a:rPr>
              <a:t> </a:t>
            </a:r>
            <a:r>
              <a:rPr sz="3200" dirty="0">
                <a:latin typeface="Calibri"/>
                <a:cs typeface="Calibri"/>
              </a:rPr>
              <a:t>genes</a:t>
            </a:r>
            <a:r>
              <a:rPr sz="3200" spc="-85" dirty="0">
                <a:latin typeface="Calibri"/>
                <a:cs typeface="Calibri"/>
              </a:rPr>
              <a:t> </a:t>
            </a:r>
            <a:r>
              <a:rPr sz="3200" dirty="0">
                <a:latin typeface="Calibri"/>
                <a:cs typeface="Calibri"/>
              </a:rPr>
              <a:t>for</a:t>
            </a:r>
            <a:r>
              <a:rPr sz="3200" spc="-90" dirty="0">
                <a:latin typeface="Calibri"/>
                <a:cs typeface="Calibri"/>
              </a:rPr>
              <a:t> </a:t>
            </a:r>
            <a:r>
              <a:rPr sz="3200" dirty="0">
                <a:latin typeface="Calibri"/>
                <a:cs typeface="Calibri"/>
              </a:rPr>
              <a:t>14</a:t>
            </a:r>
            <a:r>
              <a:rPr sz="3200" spc="-80" dirty="0">
                <a:latin typeface="Calibri"/>
                <a:cs typeface="Calibri"/>
              </a:rPr>
              <a:t> </a:t>
            </a:r>
            <a:r>
              <a:rPr sz="3200" dirty="0">
                <a:latin typeface="Calibri"/>
                <a:cs typeface="Calibri"/>
              </a:rPr>
              <a:t>major</a:t>
            </a:r>
            <a:r>
              <a:rPr sz="3200" spc="-90" dirty="0">
                <a:latin typeface="Calibri"/>
                <a:cs typeface="Calibri"/>
              </a:rPr>
              <a:t> </a:t>
            </a:r>
            <a:r>
              <a:rPr sz="3200" spc="-10" dirty="0">
                <a:latin typeface="Calibri"/>
                <a:cs typeface="Calibri"/>
              </a:rPr>
              <a:t>antimicrobial</a:t>
            </a:r>
            <a:r>
              <a:rPr sz="3200" spc="-80" dirty="0">
                <a:latin typeface="Calibri"/>
                <a:cs typeface="Calibri"/>
              </a:rPr>
              <a:t> </a:t>
            </a:r>
            <a:r>
              <a:rPr sz="3200" spc="-20" dirty="0">
                <a:latin typeface="Calibri"/>
                <a:cs typeface="Calibri"/>
              </a:rPr>
              <a:t>drug </a:t>
            </a:r>
            <a:r>
              <a:rPr sz="3200" spc="-10" dirty="0">
                <a:latin typeface="Calibri"/>
                <a:cs typeface="Calibri"/>
              </a:rPr>
              <a:t>classes</a:t>
            </a:r>
            <a:endParaRPr sz="3200">
              <a:latin typeface="Calibri"/>
              <a:cs typeface="Calibri"/>
            </a:endParaRPr>
          </a:p>
        </p:txBody>
      </p:sp>
      <p:grpSp>
        <p:nvGrpSpPr>
          <p:cNvPr id="5" name="object 5"/>
          <p:cNvGrpSpPr/>
          <p:nvPr/>
        </p:nvGrpSpPr>
        <p:grpSpPr>
          <a:xfrm>
            <a:off x="11434535" y="6137275"/>
            <a:ext cx="361315" cy="269875"/>
            <a:chOff x="11434535" y="6137275"/>
            <a:chExt cx="361315" cy="269875"/>
          </a:xfrm>
        </p:grpSpPr>
        <p:sp>
          <p:nvSpPr>
            <p:cNvPr id="6" name="object 6"/>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7" name="object 7"/>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838700" cy="6858000"/>
            <a:chOff x="0" y="0"/>
            <a:chExt cx="4838700" cy="6858000"/>
          </a:xfrm>
        </p:grpSpPr>
        <p:sp>
          <p:nvSpPr>
            <p:cNvPr id="3" name="object 3"/>
            <p:cNvSpPr/>
            <p:nvPr/>
          </p:nvSpPr>
          <p:spPr>
            <a:xfrm>
              <a:off x="0" y="0"/>
              <a:ext cx="4693920" cy="6858000"/>
            </a:xfrm>
            <a:custGeom>
              <a:avLst/>
              <a:gdLst/>
              <a:ahLst/>
              <a:cxnLst/>
              <a:rect l="l" t="t" r="r" b="b"/>
              <a:pathLst>
                <a:path w="4693920" h="6858000">
                  <a:moveTo>
                    <a:pt x="4503902" y="0"/>
                  </a:moveTo>
                  <a:lnTo>
                    <a:pt x="0" y="0"/>
                  </a:lnTo>
                  <a:lnTo>
                    <a:pt x="0" y="6857999"/>
                  </a:lnTo>
                  <a:lnTo>
                    <a:pt x="4503902" y="6857999"/>
                  </a:lnTo>
                  <a:lnTo>
                    <a:pt x="4508943" y="6791324"/>
                  </a:lnTo>
                  <a:lnTo>
                    <a:pt x="4517340" y="6735761"/>
                  </a:lnTo>
                  <a:lnTo>
                    <a:pt x="4527417" y="6683374"/>
                  </a:lnTo>
                  <a:lnTo>
                    <a:pt x="4561009" y="6597649"/>
                  </a:lnTo>
                  <a:lnTo>
                    <a:pt x="4581164" y="6561136"/>
                  </a:lnTo>
                  <a:lnTo>
                    <a:pt x="4619796" y="6488111"/>
                  </a:lnTo>
                  <a:lnTo>
                    <a:pt x="4638271" y="6448424"/>
                  </a:lnTo>
                  <a:lnTo>
                    <a:pt x="4655066" y="6407149"/>
                  </a:lnTo>
                  <a:lnTo>
                    <a:pt x="4670183" y="6361111"/>
                  </a:lnTo>
                  <a:lnTo>
                    <a:pt x="4681941" y="6311899"/>
                  </a:lnTo>
                  <a:lnTo>
                    <a:pt x="4690338" y="6251574"/>
                  </a:lnTo>
                  <a:lnTo>
                    <a:pt x="4693697" y="6183311"/>
                  </a:lnTo>
                  <a:lnTo>
                    <a:pt x="4690338" y="6113461"/>
                  </a:lnTo>
                  <a:lnTo>
                    <a:pt x="4681941" y="6056311"/>
                  </a:lnTo>
                  <a:lnTo>
                    <a:pt x="4670183" y="6003924"/>
                  </a:lnTo>
                  <a:lnTo>
                    <a:pt x="4655066" y="5956299"/>
                  </a:lnTo>
                  <a:lnTo>
                    <a:pt x="4638271" y="5915024"/>
                  </a:lnTo>
                  <a:lnTo>
                    <a:pt x="4618116" y="5876924"/>
                  </a:lnTo>
                  <a:lnTo>
                    <a:pt x="4597961" y="5840411"/>
                  </a:lnTo>
                  <a:lnTo>
                    <a:pt x="4577806" y="5802311"/>
                  </a:lnTo>
                  <a:lnTo>
                    <a:pt x="4559330" y="5762624"/>
                  </a:lnTo>
                  <a:lnTo>
                    <a:pt x="4540853" y="5721349"/>
                  </a:lnTo>
                  <a:lnTo>
                    <a:pt x="4525738" y="5675311"/>
                  </a:lnTo>
                  <a:lnTo>
                    <a:pt x="4515660" y="5622924"/>
                  </a:lnTo>
                  <a:lnTo>
                    <a:pt x="4505582" y="5562600"/>
                  </a:lnTo>
                  <a:lnTo>
                    <a:pt x="4503902" y="5494336"/>
                  </a:lnTo>
                  <a:lnTo>
                    <a:pt x="4505582" y="5426075"/>
                  </a:lnTo>
                  <a:lnTo>
                    <a:pt x="4515660" y="5365750"/>
                  </a:lnTo>
                  <a:lnTo>
                    <a:pt x="4525738" y="5313361"/>
                  </a:lnTo>
                  <a:lnTo>
                    <a:pt x="4540853" y="5268911"/>
                  </a:lnTo>
                  <a:lnTo>
                    <a:pt x="4559330" y="5226050"/>
                  </a:lnTo>
                  <a:lnTo>
                    <a:pt x="4577806" y="5186361"/>
                  </a:lnTo>
                  <a:lnTo>
                    <a:pt x="4597961" y="5149850"/>
                  </a:lnTo>
                  <a:lnTo>
                    <a:pt x="4618116" y="5114925"/>
                  </a:lnTo>
                  <a:lnTo>
                    <a:pt x="4638271" y="5075237"/>
                  </a:lnTo>
                  <a:lnTo>
                    <a:pt x="4655066" y="5033962"/>
                  </a:lnTo>
                  <a:lnTo>
                    <a:pt x="4670183" y="4987925"/>
                  </a:lnTo>
                  <a:lnTo>
                    <a:pt x="4681941" y="4935537"/>
                  </a:lnTo>
                  <a:lnTo>
                    <a:pt x="4690338" y="4875212"/>
                  </a:lnTo>
                  <a:lnTo>
                    <a:pt x="4693697" y="4806950"/>
                  </a:lnTo>
                  <a:lnTo>
                    <a:pt x="4690338" y="4738687"/>
                  </a:lnTo>
                  <a:lnTo>
                    <a:pt x="4681941" y="4678362"/>
                  </a:lnTo>
                  <a:lnTo>
                    <a:pt x="4670183" y="4625975"/>
                  </a:lnTo>
                  <a:lnTo>
                    <a:pt x="4655066" y="4579937"/>
                  </a:lnTo>
                  <a:lnTo>
                    <a:pt x="4638271" y="4537075"/>
                  </a:lnTo>
                  <a:lnTo>
                    <a:pt x="4618116" y="4498975"/>
                  </a:lnTo>
                  <a:lnTo>
                    <a:pt x="4577806" y="4424362"/>
                  </a:lnTo>
                  <a:lnTo>
                    <a:pt x="4559330" y="4386262"/>
                  </a:lnTo>
                  <a:lnTo>
                    <a:pt x="4540853" y="4343400"/>
                  </a:lnTo>
                  <a:lnTo>
                    <a:pt x="4525738" y="4297362"/>
                  </a:lnTo>
                  <a:lnTo>
                    <a:pt x="4515660" y="4244975"/>
                  </a:lnTo>
                  <a:lnTo>
                    <a:pt x="4505582" y="4186237"/>
                  </a:lnTo>
                  <a:lnTo>
                    <a:pt x="4503902" y="4116387"/>
                  </a:lnTo>
                  <a:lnTo>
                    <a:pt x="4505582" y="4048125"/>
                  </a:lnTo>
                  <a:lnTo>
                    <a:pt x="4515660" y="3987800"/>
                  </a:lnTo>
                  <a:lnTo>
                    <a:pt x="4525738" y="3935412"/>
                  </a:lnTo>
                  <a:lnTo>
                    <a:pt x="4540853" y="3890962"/>
                  </a:lnTo>
                  <a:lnTo>
                    <a:pt x="4559330" y="3848100"/>
                  </a:lnTo>
                  <a:lnTo>
                    <a:pt x="4577806" y="3811587"/>
                  </a:lnTo>
                  <a:lnTo>
                    <a:pt x="4618116" y="3736975"/>
                  </a:lnTo>
                  <a:lnTo>
                    <a:pt x="4638271" y="3697287"/>
                  </a:lnTo>
                  <a:lnTo>
                    <a:pt x="4655066" y="3656012"/>
                  </a:lnTo>
                  <a:lnTo>
                    <a:pt x="4670183" y="3609975"/>
                  </a:lnTo>
                  <a:lnTo>
                    <a:pt x="4681941" y="3557587"/>
                  </a:lnTo>
                  <a:lnTo>
                    <a:pt x="4690338" y="3497262"/>
                  </a:lnTo>
                  <a:lnTo>
                    <a:pt x="4693697" y="3427412"/>
                  </a:lnTo>
                  <a:lnTo>
                    <a:pt x="4690338" y="3360737"/>
                  </a:lnTo>
                  <a:lnTo>
                    <a:pt x="4681941" y="3300412"/>
                  </a:lnTo>
                  <a:lnTo>
                    <a:pt x="4670183" y="3248025"/>
                  </a:lnTo>
                  <a:lnTo>
                    <a:pt x="4655066" y="3201987"/>
                  </a:lnTo>
                  <a:lnTo>
                    <a:pt x="4638271" y="3160712"/>
                  </a:lnTo>
                  <a:lnTo>
                    <a:pt x="4618116" y="3121025"/>
                  </a:lnTo>
                  <a:lnTo>
                    <a:pt x="4597961" y="3084512"/>
                  </a:lnTo>
                  <a:lnTo>
                    <a:pt x="4577806" y="3046412"/>
                  </a:lnTo>
                  <a:lnTo>
                    <a:pt x="4559330" y="3009900"/>
                  </a:lnTo>
                  <a:lnTo>
                    <a:pt x="4540853" y="2967037"/>
                  </a:lnTo>
                  <a:lnTo>
                    <a:pt x="4525738" y="2922587"/>
                  </a:lnTo>
                  <a:lnTo>
                    <a:pt x="4515660" y="2868612"/>
                  </a:lnTo>
                  <a:lnTo>
                    <a:pt x="4505582" y="2809875"/>
                  </a:lnTo>
                  <a:lnTo>
                    <a:pt x="4503902" y="2741612"/>
                  </a:lnTo>
                  <a:lnTo>
                    <a:pt x="4505582" y="2671762"/>
                  </a:lnTo>
                  <a:lnTo>
                    <a:pt x="4515660" y="2613025"/>
                  </a:lnTo>
                  <a:lnTo>
                    <a:pt x="4525738" y="2560637"/>
                  </a:lnTo>
                  <a:lnTo>
                    <a:pt x="4540853" y="2513012"/>
                  </a:lnTo>
                  <a:lnTo>
                    <a:pt x="4559330" y="2471737"/>
                  </a:lnTo>
                  <a:lnTo>
                    <a:pt x="4577806" y="2433637"/>
                  </a:lnTo>
                  <a:lnTo>
                    <a:pt x="4597961" y="2395537"/>
                  </a:lnTo>
                  <a:lnTo>
                    <a:pt x="4618116" y="2359025"/>
                  </a:lnTo>
                  <a:lnTo>
                    <a:pt x="4638271" y="2319337"/>
                  </a:lnTo>
                  <a:lnTo>
                    <a:pt x="4655066" y="2278062"/>
                  </a:lnTo>
                  <a:lnTo>
                    <a:pt x="4670183" y="2232025"/>
                  </a:lnTo>
                  <a:lnTo>
                    <a:pt x="4681941" y="2179637"/>
                  </a:lnTo>
                  <a:lnTo>
                    <a:pt x="4690338" y="2119312"/>
                  </a:lnTo>
                  <a:lnTo>
                    <a:pt x="4693697" y="2051050"/>
                  </a:lnTo>
                  <a:lnTo>
                    <a:pt x="4690338" y="1982787"/>
                  </a:lnTo>
                  <a:lnTo>
                    <a:pt x="4681941" y="1922462"/>
                  </a:lnTo>
                  <a:lnTo>
                    <a:pt x="4670183" y="1870075"/>
                  </a:lnTo>
                  <a:lnTo>
                    <a:pt x="4655066" y="1824037"/>
                  </a:lnTo>
                  <a:lnTo>
                    <a:pt x="4638271" y="1782762"/>
                  </a:lnTo>
                  <a:lnTo>
                    <a:pt x="4618116" y="1743075"/>
                  </a:lnTo>
                  <a:lnTo>
                    <a:pt x="4597961" y="1708150"/>
                  </a:lnTo>
                  <a:lnTo>
                    <a:pt x="4577806" y="1671637"/>
                  </a:lnTo>
                  <a:lnTo>
                    <a:pt x="4559330" y="1631950"/>
                  </a:lnTo>
                  <a:lnTo>
                    <a:pt x="4540853" y="1589087"/>
                  </a:lnTo>
                  <a:lnTo>
                    <a:pt x="4525738" y="1544637"/>
                  </a:lnTo>
                  <a:lnTo>
                    <a:pt x="4515660" y="1492250"/>
                  </a:lnTo>
                  <a:lnTo>
                    <a:pt x="4505582" y="1431925"/>
                  </a:lnTo>
                  <a:lnTo>
                    <a:pt x="4503902" y="1363662"/>
                  </a:lnTo>
                  <a:lnTo>
                    <a:pt x="4505582" y="1295400"/>
                  </a:lnTo>
                  <a:lnTo>
                    <a:pt x="4515660" y="1235075"/>
                  </a:lnTo>
                  <a:lnTo>
                    <a:pt x="4525738" y="1182687"/>
                  </a:lnTo>
                  <a:lnTo>
                    <a:pt x="4540853" y="1136650"/>
                  </a:lnTo>
                  <a:lnTo>
                    <a:pt x="4559330" y="1095375"/>
                  </a:lnTo>
                  <a:lnTo>
                    <a:pt x="4577806" y="1055687"/>
                  </a:lnTo>
                  <a:lnTo>
                    <a:pt x="4597961" y="1017587"/>
                  </a:lnTo>
                  <a:lnTo>
                    <a:pt x="4618116" y="981075"/>
                  </a:lnTo>
                  <a:lnTo>
                    <a:pt x="4638271" y="942975"/>
                  </a:lnTo>
                  <a:lnTo>
                    <a:pt x="4655066" y="901700"/>
                  </a:lnTo>
                  <a:lnTo>
                    <a:pt x="4670183" y="854075"/>
                  </a:lnTo>
                  <a:lnTo>
                    <a:pt x="4681941" y="801687"/>
                  </a:lnTo>
                  <a:lnTo>
                    <a:pt x="4690338" y="744537"/>
                  </a:lnTo>
                  <a:lnTo>
                    <a:pt x="4693697" y="673100"/>
                  </a:lnTo>
                  <a:lnTo>
                    <a:pt x="4690338" y="606425"/>
                  </a:lnTo>
                  <a:lnTo>
                    <a:pt x="4681941" y="546100"/>
                  </a:lnTo>
                  <a:lnTo>
                    <a:pt x="4670183" y="496887"/>
                  </a:lnTo>
                  <a:lnTo>
                    <a:pt x="4655066" y="450850"/>
                  </a:lnTo>
                  <a:lnTo>
                    <a:pt x="4638271" y="409575"/>
                  </a:lnTo>
                  <a:lnTo>
                    <a:pt x="4619796" y="369887"/>
                  </a:lnTo>
                  <a:lnTo>
                    <a:pt x="4581164" y="296862"/>
                  </a:lnTo>
                  <a:lnTo>
                    <a:pt x="4561009" y="260350"/>
                  </a:lnTo>
                  <a:lnTo>
                    <a:pt x="4527417" y="174625"/>
                  </a:lnTo>
                  <a:lnTo>
                    <a:pt x="4517340" y="122237"/>
                  </a:lnTo>
                  <a:lnTo>
                    <a:pt x="4508943" y="66675"/>
                  </a:lnTo>
                  <a:lnTo>
                    <a:pt x="4503902" y="0"/>
                  </a:lnTo>
                  <a:close/>
                </a:path>
              </a:pathLst>
            </a:custGeom>
            <a:solidFill>
              <a:srgbClr val="000000"/>
            </a:solidFill>
          </p:spPr>
          <p:txBody>
            <a:bodyPr wrap="square" lIns="0" tIns="0" rIns="0" bIns="0" rtlCol="0"/>
            <a:lstStyle/>
            <a:p>
              <a:endParaRPr/>
            </a:p>
          </p:txBody>
        </p:sp>
        <p:sp>
          <p:nvSpPr>
            <p:cNvPr id="4" name="object 4"/>
            <p:cNvSpPr/>
            <p:nvPr/>
          </p:nvSpPr>
          <p:spPr>
            <a:xfrm>
              <a:off x="0" y="0"/>
              <a:ext cx="4838700" cy="6858000"/>
            </a:xfrm>
            <a:custGeom>
              <a:avLst/>
              <a:gdLst/>
              <a:ahLst/>
              <a:cxnLst/>
              <a:rect l="l" t="t" r="r" b="b"/>
              <a:pathLst>
                <a:path w="4838700" h="6858000">
                  <a:moveTo>
                    <a:pt x="4648281" y="0"/>
                  </a:moveTo>
                  <a:lnTo>
                    <a:pt x="0" y="0"/>
                  </a:lnTo>
                  <a:lnTo>
                    <a:pt x="0" y="6857999"/>
                  </a:lnTo>
                  <a:lnTo>
                    <a:pt x="4648281" y="6857999"/>
                  </a:lnTo>
                  <a:lnTo>
                    <a:pt x="4653319" y="6791324"/>
                  </a:lnTo>
                  <a:lnTo>
                    <a:pt x="4661717" y="6735761"/>
                  </a:lnTo>
                  <a:lnTo>
                    <a:pt x="4671795" y="6683374"/>
                  </a:lnTo>
                  <a:lnTo>
                    <a:pt x="4705386" y="6597649"/>
                  </a:lnTo>
                  <a:lnTo>
                    <a:pt x="4725541" y="6561136"/>
                  </a:lnTo>
                  <a:lnTo>
                    <a:pt x="4764172" y="6488111"/>
                  </a:lnTo>
                  <a:lnTo>
                    <a:pt x="4782648" y="6448424"/>
                  </a:lnTo>
                  <a:lnTo>
                    <a:pt x="4799444" y="6407149"/>
                  </a:lnTo>
                  <a:lnTo>
                    <a:pt x="4814561" y="6361111"/>
                  </a:lnTo>
                  <a:lnTo>
                    <a:pt x="4826317" y="6311899"/>
                  </a:lnTo>
                  <a:lnTo>
                    <a:pt x="4834717" y="6251574"/>
                  </a:lnTo>
                  <a:lnTo>
                    <a:pt x="4838076" y="6183311"/>
                  </a:lnTo>
                  <a:lnTo>
                    <a:pt x="4834717" y="6113461"/>
                  </a:lnTo>
                  <a:lnTo>
                    <a:pt x="4826317" y="6056311"/>
                  </a:lnTo>
                  <a:lnTo>
                    <a:pt x="4814561" y="6003924"/>
                  </a:lnTo>
                  <a:lnTo>
                    <a:pt x="4799444" y="5956299"/>
                  </a:lnTo>
                  <a:lnTo>
                    <a:pt x="4782648" y="5915024"/>
                  </a:lnTo>
                  <a:lnTo>
                    <a:pt x="4762492" y="5876924"/>
                  </a:lnTo>
                  <a:lnTo>
                    <a:pt x="4742337" y="5840411"/>
                  </a:lnTo>
                  <a:lnTo>
                    <a:pt x="4722182" y="5802311"/>
                  </a:lnTo>
                  <a:lnTo>
                    <a:pt x="4703707" y="5762624"/>
                  </a:lnTo>
                  <a:lnTo>
                    <a:pt x="4685231" y="5721349"/>
                  </a:lnTo>
                  <a:lnTo>
                    <a:pt x="4670116" y="5675311"/>
                  </a:lnTo>
                  <a:lnTo>
                    <a:pt x="4660037" y="5622924"/>
                  </a:lnTo>
                  <a:lnTo>
                    <a:pt x="4649961" y="5562600"/>
                  </a:lnTo>
                  <a:lnTo>
                    <a:pt x="4648281" y="5494336"/>
                  </a:lnTo>
                  <a:lnTo>
                    <a:pt x="4649961" y="5426075"/>
                  </a:lnTo>
                  <a:lnTo>
                    <a:pt x="4660037" y="5365750"/>
                  </a:lnTo>
                  <a:lnTo>
                    <a:pt x="4670116" y="5313361"/>
                  </a:lnTo>
                  <a:lnTo>
                    <a:pt x="4685231" y="5268911"/>
                  </a:lnTo>
                  <a:lnTo>
                    <a:pt x="4703707" y="5226050"/>
                  </a:lnTo>
                  <a:lnTo>
                    <a:pt x="4722182" y="5186361"/>
                  </a:lnTo>
                  <a:lnTo>
                    <a:pt x="4742337" y="5149850"/>
                  </a:lnTo>
                  <a:lnTo>
                    <a:pt x="4762492" y="5114925"/>
                  </a:lnTo>
                  <a:lnTo>
                    <a:pt x="4782648" y="5075237"/>
                  </a:lnTo>
                  <a:lnTo>
                    <a:pt x="4799444" y="5033962"/>
                  </a:lnTo>
                  <a:lnTo>
                    <a:pt x="4814561" y="4987925"/>
                  </a:lnTo>
                  <a:lnTo>
                    <a:pt x="4826317" y="4935537"/>
                  </a:lnTo>
                  <a:lnTo>
                    <a:pt x="4834717" y="4875212"/>
                  </a:lnTo>
                  <a:lnTo>
                    <a:pt x="4838076" y="4806950"/>
                  </a:lnTo>
                  <a:lnTo>
                    <a:pt x="4834717" y="4738687"/>
                  </a:lnTo>
                  <a:lnTo>
                    <a:pt x="4826317" y="4678362"/>
                  </a:lnTo>
                  <a:lnTo>
                    <a:pt x="4814561" y="4625975"/>
                  </a:lnTo>
                  <a:lnTo>
                    <a:pt x="4799444" y="4579937"/>
                  </a:lnTo>
                  <a:lnTo>
                    <a:pt x="4782648" y="4537075"/>
                  </a:lnTo>
                  <a:lnTo>
                    <a:pt x="4762492" y="4498975"/>
                  </a:lnTo>
                  <a:lnTo>
                    <a:pt x="4722182" y="4424362"/>
                  </a:lnTo>
                  <a:lnTo>
                    <a:pt x="4703707" y="4386262"/>
                  </a:lnTo>
                  <a:lnTo>
                    <a:pt x="4685231" y="4343400"/>
                  </a:lnTo>
                  <a:lnTo>
                    <a:pt x="4670116" y="4297362"/>
                  </a:lnTo>
                  <a:lnTo>
                    <a:pt x="4660037" y="4244975"/>
                  </a:lnTo>
                  <a:lnTo>
                    <a:pt x="4649961" y="4186237"/>
                  </a:lnTo>
                  <a:lnTo>
                    <a:pt x="4648281" y="4116387"/>
                  </a:lnTo>
                  <a:lnTo>
                    <a:pt x="4649961" y="4048125"/>
                  </a:lnTo>
                  <a:lnTo>
                    <a:pt x="4660037" y="3987800"/>
                  </a:lnTo>
                  <a:lnTo>
                    <a:pt x="4670116" y="3935412"/>
                  </a:lnTo>
                  <a:lnTo>
                    <a:pt x="4685231" y="3890962"/>
                  </a:lnTo>
                  <a:lnTo>
                    <a:pt x="4703707" y="3848100"/>
                  </a:lnTo>
                  <a:lnTo>
                    <a:pt x="4722182" y="3811587"/>
                  </a:lnTo>
                  <a:lnTo>
                    <a:pt x="4762492" y="3736975"/>
                  </a:lnTo>
                  <a:lnTo>
                    <a:pt x="4782648" y="3697287"/>
                  </a:lnTo>
                  <a:lnTo>
                    <a:pt x="4799444" y="3656012"/>
                  </a:lnTo>
                  <a:lnTo>
                    <a:pt x="4814561" y="3609975"/>
                  </a:lnTo>
                  <a:lnTo>
                    <a:pt x="4826317" y="3557587"/>
                  </a:lnTo>
                  <a:lnTo>
                    <a:pt x="4834717" y="3497262"/>
                  </a:lnTo>
                  <a:lnTo>
                    <a:pt x="4838076" y="3427412"/>
                  </a:lnTo>
                  <a:lnTo>
                    <a:pt x="4834717" y="3360737"/>
                  </a:lnTo>
                  <a:lnTo>
                    <a:pt x="4826317" y="3300412"/>
                  </a:lnTo>
                  <a:lnTo>
                    <a:pt x="4814561" y="3248025"/>
                  </a:lnTo>
                  <a:lnTo>
                    <a:pt x="4799444" y="3201987"/>
                  </a:lnTo>
                  <a:lnTo>
                    <a:pt x="4782648" y="3160712"/>
                  </a:lnTo>
                  <a:lnTo>
                    <a:pt x="4762492" y="3121025"/>
                  </a:lnTo>
                  <a:lnTo>
                    <a:pt x="4742337" y="3084512"/>
                  </a:lnTo>
                  <a:lnTo>
                    <a:pt x="4722182" y="3046412"/>
                  </a:lnTo>
                  <a:lnTo>
                    <a:pt x="4703707" y="3009900"/>
                  </a:lnTo>
                  <a:lnTo>
                    <a:pt x="4685231" y="2967037"/>
                  </a:lnTo>
                  <a:lnTo>
                    <a:pt x="4670116" y="2922587"/>
                  </a:lnTo>
                  <a:lnTo>
                    <a:pt x="4660037" y="2868612"/>
                  </a:lnTo>
                  <a:lnTo>
                    <a:pt x="4649961" y="2809875"/>
                  </a:lnTo>
                  <a:lnTo>
                    <a:pt x="4648281" y="2741612"/>
                  </a:lnTo>
                  <a:lnTo>
                    <a:pt x="4649961" y="2671762"/>
                  </a:lnTo>
                  <a:lnTo>
                    <a:pt x="4660037" y="2613025"/>
                  </a:lnTo>
                  <a:lnTo>
                    <a:pt x="4670116" y="2560637"/>
                  </a:lnTo>
                  <a:lnTo>
                    <a:pt x="4685231" y="2513012"/>
                  </a:lnTo>
                  <a:lnTo>
                    <a:pt x="4703707" y="2471737"/>
                  </a:lnTo>
                  <a:lnTo>
                    <a:pt x="4722182" y="2433637"/>
                  </a:lnTo>
                  <a:lnTo>
                    <a:pt x="4742337" y="2395537"/>
                  </a:lnTo>
                  <a:lnTo>
                    <a:pt x="4762492" y="2359025"/>
                  </a:lnTo>
                  <a:lnTo>
                    <a:pt x="4782648" y="2319337"/>
                  </a:lnTo>
                  <a:lnTo>
                    <a:pt x="4799444" y="2278062"/>
                  </a:lnTo>
                  <a:lnTo>
                    <a:pt x="4814561" y="2232025"/>
                  </a:lnTo>
                  <a:lnTo>
                    <a:pt x="4826317" y="2179637"/>
                  </a:lnTo>
                  <a:lnTo>
                    <a:pt x="4834717" y="2119312"/>
                  </a:lnTo>
                  <a:lnTo>
                    <a:pt x="4838076" y="2051050"/>
                  </a:lnTo>
                  <a:lnTo>
                    <a:pt x="4834717" y="1982787"/>
                  </a:lnTo>
                  <a:lnTo>
                    <a:pt x="4826317" y="1922462"/>
                  </a:lnTo>
                  <a:lnTo>
                    <a:pt x="4814561" y="1870075"/>
                  </a:lnTo>
                  <a:lnTo>
                    <a:pt x="4799444" y="1824037"/>
                  </a:lnTo>
                  <a:lnTo>
                    <a:pt x="4782648" y="1782762"/>
                  </a:lnTo>
                  <a:lnTo>
                    <a:pt x="4762492" y="1743075"/>
                  </a:lnTo>
                  <a:lnTo>
                    <a:pt x="4742337" y="1708150"/>
                  </a:lnTo>
                  <a:lnTo>
                    <a:pt x="4722182" y="1671637"/>
                  </a:lnTo>
                  <a:lnTo>
                    <a:pt x="4703707" y="1631950"/>
                  </a:lnTo>
                  <a:lnTo>
                    <a:pt x="4685231" y="1589087"/>
                  </a:lnTo>
                  <a:lnTo>
                    <a:pt x="4670116" y="1544637"/>
                  </a:lnTo>
                  <a:lnTo>
                    <a:pt x="4660037" y="1492250"/>
                  </a:lnTo>
                  <a:lnTo>
                    <a:pt x="4649961" y="1431925"/>
                  </a:lnTo>
                  <a:lnTo>
                    <a:pt x="4648281" y="1363662"/>
                  </a:lnTo>
                  <a:lnTo>
                    <a:pt x="4649961" y="1295400"/>
                  </a:lnTo>
                  <a:lnTo>
                    <a:pt x="4660037" y="1235075"/>
                  </a:lnTo>
                  <a:lnTo>
                    <a:pt x="4670116" y="1182687"/>
                  </a:lnTo>
                  <a:lnTo>
                    <a:pt x="4685231" y="1136650"/>
                  </a:lnTo>
                  <a:lnTo>
                    <a:pt x="4703707" y="1095375"/>
                  </a:lnTo>
                  <a:lnTo>
                    <a:pt x="4722182" y="1055687"/>
                  </a:lnTo>
                  <a:lnTo>
                    <a:pt x="4742337" y="1017587"/>
                  </a:lnTo>
                  <a:lnTo>
                    <a:pt x="4762492" y="981075"/>
                  </a:lnTo>
                  <a:lnTo>
                    <a:pt x="4782648" y="942975"/>
                  </a:lnTo>
                  <a:lnTo>
                    <a:pt x="4799444" y="901700"/>
                  </a:lnTo>
                  <a:lnTo>
                    <a:pt x="4814561" y="854075"/>
                  </a:lnTo>
                  <a:lnTo>
                    <a:pt x="4826317" y="801687"/>
                  </a:lnTo>
                  <a:lnTo>
                    <a:pt x="4834717" y="744537"/>
                  </a:lnTo>
                  <a:lnTo>
                    <a:pt x="4838076" y="673100"/>
                  </a:lnTo>
                  <a:lnTo>
                    <a:pt x="4834717" y="606425"/>
                  </a:lnTo>
                  <a:lnTo>
                    <a:pt x="4826317" y="546100"/>
                  </a:lnTo>
                  <a:lnTo>
                    <a:pt x="4814561" y="496887"/>
                  </a:lnTo>
                  <a:lnTo>
                    <a:pt x="4799444" y="450850"/>
                  </a:lnTo>
                  <a:lnTo>
                    <a:pt x="4782648" y="409575"/>
                  </a:lnTo>
                  <a:lnTo>
                    <a:pt x="4764172" y="369887"/>
                  </a:lnTo>
                  <a:lnTo>
                    <a:pt x="4725541" y="296862"/>
                  </a:lnTo>
                  <a:lnTo>
                    <a:pt x="4705386" y="260350"/>
                  </a:lnTo>
                  <a:lnTo>
                    <a:pt x="4671795" y="174625"/>
                  </a:lnTo>
                  <a:lnTo>
                    <a:pt x="4661717" y="122237"/>
                  </a:lnTo>
                  <a:lnTo>
                    <a:pt x="4653319" y="66675"/>
                  </a:lnTo>
                  <a:lnTo>
                    <a:pt x="4648281" y="0"/>
                  </a:lnTo>
                  <a:close/>
                </a:path>
              </a:pathLst>
            </a:custGeom>
            <a:solidFill>
              <a:srgbClr val="203864">
                <a:alpha val="25099"/>
              </a:srgbClr>
            </a:solidFill>
          </p:spPr>
          <p:txBody>
            <a:bodyPr wrap="square" lIns="0" tIns="0" rIns="0" bIns="0" rtlCol="0"/>
            <a:lstStyle/>
            <a:p>
              <a:endParaRPr/>
            </a:p>
          </p:txBody>
        </p:sp>
      </p:grpSp>
      <p:sp>
        <p:nvSpPr>
          <p:cNvPr id="5" name="object 5"/>
          <p:cNvSpPr txBox="1">
            <a:spLocks noGrp="1"/>
          </p:cNvSpPr>
          <p:nvPr>
            <p:ph type="title"/>
          </p:nvPr>
        </p:nvSpPr>
        <p:spPr>
          <a:xfrm>
            <a:off x="843790" y="617727"/>
            <a:ext cx="3079115" cy="1781175"/>
          </a:xfrm>
          <a:prstGeom prst="rect">
            <a:avLst/>
          </a:prstGeom>
        </p:spPr>
        <p:txBody>
          <a:bodyPr vert="horz" wrap="square" lIns="0" tIns="57150" rIns="0" bIns="0" rtlCol="0">
            <a:spAutoFit/>
          </a:bodyPr>
          <a:lstStyle/>
          <a:p>
            <a:pPr marL="12700" marR="5080">
              <a:lnSpc>
                <a:spcPct val="90500"/>
              </a:lnSpc>
              <a:spcBef>
                <a:spcPts val="450"/>
              </a:spcBef>
            </a:pPr>
            <a:r>
              <a:rPr sz="3100" dirty="0"/>
              <a:t>We</a:t>
            </a:r>
            <a:r>
              <a:rPr sz="3100" spc="-95" dirty="0"/>
              <a:t> </a:t>
            </a:r>
            <a:r>
              <a:rPr sz="3100" dirty="0"/>
              <a:t>want</a:t>
            </a:r>
            <a:r>
              <a:rPr sz="3100" spc="-105" dirty="0"/>
              <a:t> </a:t>
            </a:r>
            <a:r>
              <a:rPr sz="3100" dirty="0"/>
              <a:t>to</a:t>
            </a:r>
            <a:r>
              <a:rPr sz="3100" spc="-95" dirty="0"/>
              <a:t> </a:t>
            </a:r>
            <a:r>
              <a:rPr sz="3100" spc="-20" dirty="0"/>
              <a:t>learn </a:t>
            </a:r>
            <a:r>
              <a:rPr sz="3100" dirty="0"/>
              <a:t>how</a:t>
            </a:r>
            <a:r>
              <a:rPr sz="3100" spc="-75" dirty="0"/>
              <a:t> </a:t>
            </a:r>
            <a:r>
              <a:rPr sz="3100" dirty="0"/>
              <a:t>to</a:t>
            </a:r>
            <a:r>
              <a:rPr sz="3100" spc="-70" dirty="0"/>
              <a:t> </a:t>
            </a:r>
            <a:r>
              <a:rPr sz="3100" dirty="0"/>
              <a:t>detect</a:t>
            </a:r>
            <a:r>
              <a:rPr sz="3100" spc="-70" dirty="0"/>
              <a:t> </a:t>
            </a:r>
            <a:r>
              <a:rPr sz="3100" spc="-25" dirty="0"/>
              <a:t>AMR </a:t>
            </a:r>
            <a:r>
              <a:rPr sz="3100" dirty="0"/>
              <a:t>genes</a:t>
            </a:r>
            <a:r>
              <a:rPr sz="3100" spc="-70" dirty="0"/>
              <a:t> </a:t>
            </a:r>
            <a:r>
              <a:rPr sz="3100" dirty="0"/>
              <a:t>in</a:t>
            </a:r>
            <a:r>
              <a:rPr sz="3100" spc="-70" dirty="0"/>
              <a:t> </a:t>
            </a:r>
            <a:r>
              <a:rPr sz="3100" spc="-10" dirty="0"/>
              <a:t>bacteria genome</a:t>
            </a:r>
            <a:endParaRPr sz="3100"/>
          </a:p>
        </p:txBody>
      </p:sp>
      <p:grpSp>
        <p:nvGrpSpPr>
          <p:cNvPr id="6" name="object 6"/>
          <p:cNvGrpSpPr/>
          <p:nvPr/>
        </p:nvGrpSpPr>
        <p:grpSpPr>
          <a:xfrm>
            <a:off x="5236028" y="304801"/>
            <a:ext cx="6640830" cy="6150610"/>
            <a:chOff x="5236028" y="304801"/>
            <a:chExt cx="6640830" cy="6150610"/>
          </a:xfrm>
        </p:grpSpPr>
        <p:pic>
          <p:nvPicPr>
            <p:cNvPr id="7" name="object 7"/>
            <p:cNvPicPr/>
            <p:nvPr/>
          </p:nvPicPr>
          <p:blipFill>
            <a:blip r:embed="rId2" cstate="print"/>
            <a:stretch>
              <a:fillRect/>
            </a:stretch>
          </p:blipFill>
          <p:spPr>
            <a:xfrm>
              <a:off x="5236028" y="304801"/>
              <a:ext cx="6640285" cy="6150427"/>
            </a:xfrm>
            <a:prstGeom prst="rect">
              <a:avLst/>
            </a:prstGeom>
          </p:spPr>
        </p:pic>
        <p:sp>
          <p:nvSpPr>
            <p:cNvPr id="8" name="object 8"/>
            <p:cNvSpPr/>
            <p:nvPr/>
          </p:nvSpPr>
          <p:spPr>
            <a:xfrm>
              <a:off x="11440885" y="6143624"/>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9" name="object 9"/>
            <p:cNvSpPr/>
            <p:nvPr/>
          </p:nvSpPr>
          <p:spPr>
            <a:xfrm>
              <a:off x="11440885" y="6143624"/>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10" name="object 10"/>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8</a:t>
            </a:fld>
            <a:endParaRP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2451" y="1066800"/>
            <a:ext cx="8539161" cy="5584469"/>
          </a:xfrm>
          <a:prstGeom prst="rect">
            <a:avLst/>
          </a:prstGeom>
        </p:spPr>
      </p:pic>
      <p:sp>
        <p:nvSpPr>
          <p:cNvPr id="3" name="object 3"/>
          <p:cNvSpPr txBox="1"/>
          <p:nvPr/>
        </p:nvSpPr>
        <p:spPr>
          <a:xfrm>
            <a:off x="9509765" y="1771395"/>
            <a:ext cx="2122170" cy="3018790"/>
          </a:xfrm>
          <a:prstGeom prst="rect">
            <a:avLst/>
          </a:prstGeom>
        </p:spPr>
        <p:txBody>
          <a:bodyPr vert="horz" wrap="square" lIns="0" tIns="11430" rIns="0" bIns="0" rtlCol="0">
            <a:spAutoFit/>
          </a:bodyPr>
          <a:lstStyle/>
          <a:p>
            <a:pPr marL="12700" marR="5080">
              <a:lnSpc>
                <a:spcPct val="100200"/>
              </a:lnSpc>
              <a:spcBef>
                <a:spcPts val="90"/>
              </a:spcBef>
            </a:pPr>
            <a:r>
              <a:rPr sz="2800" dirty="0">
                <a:latin typeface="Arial MT"/>
                <a:cs typeface="Arial MT"/>
              </a:rPr>
              <a:t>Ensure</a:t>
            </a:r>
            <a:r>
              <a:rPr sz="2800" spc="-100" dirty="0">
                <a:latin typeface="Arial MT"/>
                <a:cs typeface="Arial MT"/>
              </a:rPr>
              <a:t> </a:t>
            </a:r>
            <a:r>
              <a:rPr sz="2800" spc="-25" dirty="0">
                <a:latin typeface="Arial MT"/>
                <a:cs typeface="Arial MT"/>
              </a:rPr>
              <a:t>to </a:t>
            </a:r>
            <a:r>
              <a:rPr sz="2800" dirty="0">
                <a:latin typeface="Arial MT"/>
                <a:cs typeface="Arial MT"/>
              </a:rPr>
              <a:t>check</a:t>
            </a:r>
            <a:r>
              <a:rPr sz="2800" spc="-50" dirty="0">
                <a:latin typeface="Arial MT"/>
                <a:cs typeface="Arial MT"/>
              </a:rPr>
              <a:t> </a:t>
            </a:r>
            <a:r>
              <a:rPr sz="2800" dirty="0">
                <a:latin typeface="Arial MT"/>
                <a:cs typeface="Arial MT"/>
              </a:rPr>
              <a:t>all</a:t>
            </a:r>
            <a:r>
              <a:rPr sz="2800" spc="-45" dirty="0">
                <a:latin typeface="Arial MT"/>
                <a:cs typeface="Arial MT"/>
              </a:rPr>
              <a:t> </a:t>
            </a:r>
            <a:r>
              <a:rPr sz="2800" spc="-25" dirty="0">
                <a:latin typeface="Arial MT"/>
                <a:cs typeface="Arial MT"/>
              </a:rPr>
              <a:t>the </a:t>
            </a:r>
            <a:r>
              <a:rPr sz="2800" spc="-10" dirty="0">
                <a:latin typeface="Arial MT"/>
                <a:cs typeface="Arial MT"/>
              </a:rPr>
              <a:t>important </a:t>
            </a:r>
            <a:r>
              <a:rPr sz="2800" dirty="0">
                <a:latin typeface="Arial MT"/>
                <a:cs typeface="Arial MT"/>
              </a:rPr>
              <a:t>boxes</a:t>
            </a:r>
            <a:r>
              <a:rPr sz="2800" spc="-85" dirty="0">
                <a:latin typeface="Arial MT"/>
                <a:cs typeface="Arial MT"/>
              </a:rPr>
              <a:t> </a:t>
            </a:r>
            <a:r>
              <a:rPr sz="2800" spc="-25" dirty="0">
                <a:latin typeface="Arial MT"/>
                <a:cs typeface="Arial MT"/>
              </a:rPr>
              <a:t>has </a:t>
            </a:r>
            <a:r>
              <a:rPr sz="2800" dirty="0">
                <a:latin typeface="Arial MT"/>
                <a:cs typeface="Arial MT"/>
              </a:rPr>
              <a:t>shown</a:t>
            </a:r>
            <a:r>
              <a:rPr sz="2800" spc="-55" dirty="0">
                <a:latin typeface="Arial MT"/>
                <a:cs typeface="Arial MT"/>
              </a:rPr>
              <a:t> </a:t>
            </a:r>
            <a:r>
              <a:rPr sz="2800" dirty="0">
                <a:latin typeface="Arial MT"/>
                <a:cs typeface="Arial MT"/>
              </a:rPr>
              <a:t>by</a:t>
            </a:r>
            <a:r>
              <a:rPr sz="2800" spc="-55" dirty="0">
                <a:latin typeface="Arial MT"/>
                <a:cs typeface="Arial MT"/>
              </a:rPr>
              <a:t> </a:t>
            </a:r>
            <a:r>
              <a:rPr sz="2800" spc="-25" dirty="0">
                <a:latin typeface="Arial MT"/>
                <a:cs typeface="Arial MT"/>
              </a:rPr>
              <a:t>the </a:t>
            </a:r>
            <a:r>
              <a:rPr sz="2800" dirty="0">
                <a:latin typeface="Arial MT"/>
                <a:cs typeface="Arial MT"/>
              </a:rPr>
              <a:t>green</a:t>
            </a:r>
            <a:r>
              <a:rPr sz="2800" spc="-75" dirty="0">
                <a:latin typeface="Arial MT"/>
                <a:cs typeface="Arial MT"/>
              </a:rPr>
              <a:t> </a:t>
            </a:r>
            <a:r>
              <a:rPr sz="2800" spc="-20" dirty="0">
                <a:latin typeface="Arial MT"/>
                <a:cs typeface="Arial MT"/>
              </a:rPr>
              <a:t>tick </a:t>
            </a:r>
            <a:r>
              <a:rPr sz="2800" spc="-10" dirty="0">
                <a:latin typeface="Arial MT"/>
                <a:cs typeface="Arial MT"/>
              </a:rPr>
              <a:t>marks</a:t>
            </a:r>
            <a:endParaRPr sz="28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174591" rIns="0" bIns="0" rtlCol="0">
            <a:spAutoFit/>
          </a:bodyPr>
          <a:lstStyle/>
          <a:p>
            <a:pPr marL="2813685">
              <a:lnSpc>
                <a:spcPct val="100000"/>
              </a:lnSpc>
              <a:spcBef>
                <a:spcPts val="100"/>
              </a:spcBef>
            </a:pPr>
            <a:r>
              <a:rPr sz="4000" spc="-185" dirty="0">
                <a:solidFill>
                  <a:srgbClr val="000000"/>
                </a:solidFill>
                <a:latin typeface="Calibri"/>
                <a:cs typeface="Calibri"/>
              </a:rPr>
              <a:t>To</a:t>
            </a:r>
            <a:r>
              <a:rPr sz="4000" spc="-40" dirty="0">
                <a:solidFill>
                  <a:srgbClr val="000000"/>
                </a:solidFill>
                <a:latin typeface="Calibri"/>
                <a:cs typeface="Calibri"/>
              </a:rPr>
              <a:t> </a:t>
            </a:r>
            <a:r>
              <a:rPr sz="4000" dirty="0">
                <a:solidFill>
                  <a:srgbClr val="000000"/>
                </a:solidFill>
                <a:latin typeface="Calibri"/>
                <a:cs typeface="Calibri"/>
              </a:rPr>
              <a:t>upload</a:t>
            </a:r>
            <a:r>
              <a:rPr sz="4000" spc="-90" dirty="0">
                <a:solidFill>
                  <a:srgbClr val="000000"/>
                </a:solidFill>
                <a:latin typeface="Calibri"/>
                <a:cs typeface="Calibri"/>
              </a:rPr>
              <a:t> </a:t>
            </a:r>
            <a:r>
              <a:rPr sz="4000" dirty="0">
                <a:solidFill>
                  <a:srgbClr val="000000"/>
                </a:solidFill>
                <a:latin typeface="Calibri"/>
                <a:cs typeface="Calibri"/>
              </a:rPr>
              <a:t>your</a:t>
            </a:r>
            <a:r>
              <a:rPr sz="4000" spc="-60" dirty="0">
                <a:solidFill>
                  <a:srgbClr val="000000"/>
                </a:solidFill>
                <a:latin typeface="Calibri"/>
                <a:cs typeface="Calibri"/>
              </a:rPr>
              <a:t> </a:t>
            </a:r>
            <a:r>
              <a:rPr sz="4000" dirty="0">
                <a:solidFill>
                  <a:srgbClr val="000000"/>
                </a:solidFill>
                <a:latin typeface="Calibri"/>
                <a:cs typeface="Calibri"/>
              </a:rPr>
              <a:t>sequence</a:t>
            </a:r>
            <a:r>
              <a:rPr sz="4000" spc="-65" dirty="0">
                <a:solidFill>
                  <a:srgbClr val="000000"/>
                </a:solidFill>
                <a:latin typeface="Calibri"/>
                <a:cs typeface="Calibri"/>
              </a:rPr>
              <a:t> </a:t>
            </a:r>
            <a:r>
              <a:rPr sz="4000" spc="-20" dirty="0">
                <a:solidFill>
                  <a:srgbClr val="000000"/>
                </a:solidFill>
                <a:latin typeface="Calibri"/>
                <a:cs typeface="Calibri"/>
              </a:rPr>
              <a:t>file</a:t>
            </a:r>
            <a:endParaRPr sz="4000">
              <a:latin typeface="Calibri"/>
              <a:cs typeface="Calibri"/>
            </a:endParaRPr>
          </a:p>
        </p:txBody>
      </p:sp>
      <p:grpSp>
        <p:nvGrpSpPr>
          <p:cNvPr id="5" name="object 5"/>
          <p:cNvGrpSpPr/>
          <p:nvPr/>
        </p:nvGrpSpPr>
        <p:grpSpPr>
          <a:xfrm>
            <a:off x="11434535" y="6137275"/>
            <a:ext cx="361315" cy="269875"/>
            <a:chOff x="11434535" y="6137275"/>
            <a:chExt cx="361315" cy="269875"/>
          </a:xfrm>
        </p:grpSpPr>
        <p:sp>
          <p:nvSpPr>
            <p:cNvPr id="6" name="object 6"/>
            <p:cNvSpPr/>
            <p:nvPr/>
          </p:nvSpPr>
          <p:spPr>
            <a:xfrm>
              <a:off x="11440885" y="6143625"/>
              <a:ext cx="348615" cy="257175"/>
            </a:xfrm>
            <a:custGeom>
              <a:avLst/>
              <a:gdLst/>
              <a:ahLst/>
              <a:cxnLst/>
              <a:rect l="l" t="t" r="r" b="b"/>
              <a:pathLst>
                <a:path w="348615" h="257175">
                  <a:moveTo>
                    <a:pt x="348343" y="0"/>
                  </a:moveTo>
                  <a:lnTo>
                    <a:pt x="0" y="0"/>
                  </a:lnTo>
                  <a:lnTo>
                    <a:pt x="0" y="257174"/>
                  </a:lnTo>
                  <a:lnTo>
                    <a:pt x="348343" y="257174"/>
                  </a:lnTo>
                  <a:lnTo>
                    <a:pt x="348343" y="0"/>
                  </a:lnTo>
                  <a:close/>
                </a:path>
              </a:pathLst>
            </a:custGeom>
            <a:solidFill>
              <a:srgbClr val="4472C4"/>
            </a:solidFill>
          </p:spPr>
          <p:txBody>
            <a:bodyPr wrap="square" lIns="0" tIns="0" rIns="0" bIns="0" rtlCol="0"/>
            <a:lstStyle/>
            <a:p>
              <a:endParaRPr/>
            </a:p>
          </p:txBody>
        </p:sp>
        <p:sp>
          <p:nvSpPr>
            <p:cNvPr id="7" name="object 7"/>
            <p:cNvSpPr/>
            <p:nvPr/>
          </p:nvSpPr>
          <p:spPr>
            <a:xfrm>
              <a:off x="11440885" y="6143625"/>
              <a:ext cx="348615" cy="257175"/>
            </a:xfrm>
            <a:custGeom>
              <a:avLst/>
              <a:gdLst/>
              <a:ahLst/>
              <a:cxnLst/>
              <a:rect l="l" t="t" r="r" b="b"/>
              <a:pathLst>
                <a:path w="348615" h="257175">
                  <a:moveTo>
                    <a:pt x="0" y="0"/>
                  </a:moveTo>
                  <a:lnTo>
                    <a:pt x="348343" y="0"/>
                  </a:lnTo>
                  <a:lnTo>
                    <a:pt x="348343" y="257175"/>
                  </a:lnTo>
                  <a:lnTo>
                    <a:pt x="0" y="257175"/>
                  </a:lnTo>
                  <a:lnTo>
                    <a:pt x="0" y="0"/>
                  </a:lnTo>
                  <a:close/>
                </a:path>
              </a:pathLst>
            </a:custGeom>
            <a:ln w="12700">
              <a:solidFill>
                <a:srgbClr val="2F528F"/>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270" rIns="0" bIns="0" rtlCol="0">
            <a:spAutoFit/>
          </a:bodyPr>
          <a:lstStyle/>
          <a:p>
            <a:pPr marL="182880">
              <a:lnSpc>
                <a:spcPct val="100000"/>
              </a:lnSpc>
              <a:spcBef>
                <a:spcPts val="10"/>
              </a:spcBef>
            </a:pPr>
            <a:fld id="{81D60167-4931-47E6-BA6A-407CBD079E47}" type="slidenum">
              <a:rPr spc="-50" dirty="0"/>
              <a:t>9</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699</Words>
  <Application>Microsoft Macintosh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 MT</vt:lpstr>
      <vt:lpstr>Calibri</vt:lpstr>
      <vt:lpstr>Calibri Light</vt:lpstr>
      <vt:lpstr>Courier New</vt:lpstr>
      <vt:lpstr>Verdana</vt:lpstr>
      <vt:lpstr>Wingdings</vt:lpstr>
      <vt:lpstr>Office Theme</vt:lpstr>
      <vt:lpstr>Introduction to web-based bioinformatics tools - Resfinder, Virulence Finder using CGE</vt:lpstr>
      <vt:lpstr>Learning objectives:</vt:lpstr>
      <vt:lpstr>Bioinformatics web-based tools</vt:lpstr>
      <vt:lpstr>Center for genomic epidemiology tools</vt:lpstr>
      <vt:lpstr>Accessing the CGE homepage</vt:lpstr>
      <vt:lpstr>Overview of CGE Tools</vt:lpstr>
      <vt:lpstr>ResFinder – for detecting resistance genes</vt:lpstr>
      <vt:lpstr>We want to learn how to detect AMR genes in bacteria genome</vt:lpstr>
      <vt:lpstr>To upload your sequence file</vt:lpstr>
      <vt:lpstr>Assessing your results</vt:lpstr>
      <vt:lpstr>PowerPoint Presentation</vt:lpstr>
      <vt:lpstr>Alignment length is the length between the best matching resistance gene and corresponding sequence in the genome while Gene length is the length of the best matching resistance gene in the database</vt:lpstr>
      <vt:lpstr>Other ways to access your results</vt:lpstr>
      <vt:lpstr>Click on extended output for more information</vt:lpstr>
      <vt:lpstr>To detect virulence genes</vt:lpstr>
      <vt:lpstr>PowerPoint Presentation</vt:lpstr>
      <vt:lpstr>Assessing your results</vt:lpstr>
      <vt:lpstr>The grey color indicates a warning due to a non- perfect match; Query length is shorter than template length</vt:lpstr>
      <vt:lpstr>Click on extended output for more information</vt:lpstr>
      <vt:lpstr>PowerPoint Presentation</vt:lpstr>
      <vt:lpstr>Now you should be 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Yaovi Mahuton Gildas Hounmanou</cp:lastModifiedBy>
  <cp:revision>1</cp:revision>
  <dcterms:created xsi:type="dcterms:W3CDTF">2025-07-26T15:31:02Z</dcterms:created>
  <dcterms:modified xsi:type="dcterms:W3CDTF">2025-08-08T00:28:33Z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2025-07-26T00:00:00Z</vt:filetime>
  </property>
  <property fmtid="{D5CDD505-2E9C-101B-9397-08002B2CF9AE}" pid="3" name="LastSaved">
    <vt:filetime>2025-07-26T00:00:00Z</vt:filetime>
  </property>
  <property fmtid="{D5CDD505-2E9C-101B-9397-08002B2CF9AE}" pid="4" name="Producer">
    <vt:lpwstr>3-Heights™ PDF Merge Split Shell 6.12.1.11 (http://www.pdf-tools.com)</vt:lpwstr>
  </property>
</Properties>
</file>