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</p:sldIdLst>
  <p:sldSz cx="12192000" cy="6858000"/>
  <p:notesSz cx="12192000" cy="6858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71B5-3101-2E70-83C0-224DCFD1C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D8B89-45C0-743A-517B-3C579C13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FF3A-84E3-1BC0-BF07-9B2F2F56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7198-1731-5D2A-2EFF-00CF445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29DB-5959-C6FF-FB19-1DDF33DA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39701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A52B-06B9-D12A-DB18-80266BED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3DB8-7ED4-63BD-8FB1-850CFB920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56B8-1D28-8721-070D-888ECBAC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FD92-4A85-A281-3E1A-FAF23B5C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F8CC-7832-DAE1-EC9B-C7A41C8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138487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3DB6B-B36C-D1B3-D9F1-E092FC6C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0ED7-8CA5-EC77-2028-0BFE385A7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34B3-909F-4280-88B8-CADA304D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91E8-A3CB-38C2-B57E-46B04B4F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6917D-F8CB-5346-9D1F-5C68894F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1641789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416" y="2440940"/>
            <a:ext cx="545084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5E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5656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23378" y="1664715"/>
            <a:ext cx="5116195" cy="446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5EF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0734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9620-A465-7779-D2FC-5EB49B83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9BCC-F29F-022B-2593-00A7427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F59A-1168-E1BB-7E98-D37D221E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429F-A351-F93C-4991-C6407BF4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459A-8C0E-2DA2-01A4-C2914CB0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5820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6D10-4DF9-125B-8687-434C331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F38B6-8D6B-4374-0054-2124F50E0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AFD2-5F6B-094A-7CAC-DACE4D23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91FF-AB3A-2E17-88DB-F6E9648E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5D42-06EC-4EF2-0604-F8598180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33797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AE85-0715-0508-03AC-B5143BD7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BFC0-C8DC-A0A8-E49D-7E7859AE6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7F2E2-B5DF-E49D-A344-9E19F540E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1E917-B2E2-EC6E-3491-1B86B43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EFE8-BCB3-EF96-CCBA-D2BC62F9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A29-327F-1F41-A366-C97C2179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69324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4447-41C5-BE00-7E57-68673206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25282-CAFF-515E-E702-C9BB65E3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B64C8-9AD7-B761-29BC-EA90B6A2F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49BD-0910-40DC-CFC5-202FB734F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1F837-1225-9CCB-286A-BC8D4BAFA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85FA2-932D-6ECA-7C58-32239FE5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9FC31-D515-F604-9D09-63FB5953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BB91C-51DE-0A65-10C2-D3CEED3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02383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C4C8-DB7A-A9D8-C148-2ACC09F3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1123-20A4-076A-0F39-96608CA8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757E-383C-F947-1F2E-12EFE78D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EA146-9797-4163-C6A2-E23D908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3281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EEA5F-CD58-4FDC-43A3-6A03FB13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C252B-C92A-311F-24B1-2EFD35F3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652EA-3F9F-5FBA-94D4-6B650DD9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20720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1B8E-392D-630B-F428-E27AE836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CE29-701F-7435-4DA9-31381C18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F547-A789-CC20-2EDC-C2A3D8811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66382-5139-EEE5-1B36-621E55BE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B8D02-9A75-CD0D-291B-37B304FD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9C131-0BBD-E461-AD08-34E583E1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68662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1151-6792-0131-1DB5-5F4B9909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F997A-E620-9F9C-02F1-0B23C8F3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D9F83-DF1B-E84A-617B-4B294FA0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ADE4-84A7-43F3-22EC-E672467B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D5AD7-45F7-C8B0-12B7-DA14908C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365D5-6607-BC30-0E89-C3C91D27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1010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C9B47-55B4-4113-1F8A-9916D6F8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1B701-DC0D-2725-71E5-F5315D1F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F943E-29B3-CEEE-65F1-B2416FF83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D17D-3CFE-FFB7-8488-6E5E73E1A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E040-7FFC-DD5B-6775-CA5761B4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DK" spc="-50" smtClean="0"/>
              <a:t>‹#›</a:t>
            </a:fld>
            <a:endParaRPr lang="en-DK" spc="-50" dirty="0"/>
          </a:p>
        </p:txBody>
      </p:sp>
    </p:spTree>
    <p:extLst>
      <p:ext uri="{BB962C8B-B14F-4D97-AF65-F5344CB8AC3E}">
        <p14:creationId xmlns:p14="http://schemas.microsoft.com/office/powerpoint/2010/main" val="216949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3991-08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hogen.watc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rcid.org/0000-0003-3991-0864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xfrm>
            <a:off x="645160" y="1600200"/>
            <a:ext cx="5450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/>
              <a:t>Pathogen</a:t>
            </a:r>
            <a:r>
              <a:rPr sz="6000" spc="-250" dirty="0"/>
              <a:t> </a:t>
            </a:r>
            <a:r>
              <a:rPr sz="6000" spc="-105" dirty="0"/>
              <a:t>watch</a:t>
            </a:r>
            <a:endParaRPr sz="6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B159BD-59CD-6314-88B3-CD95FFA4C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131229" y="6026050"/>
            <a:ext cx="4135971" cy="4953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9AF799-C23E-2AAD-FE7B-CE7DB1A8D6AB}"/>
              </a:ext>
            </a:extLst>
          </p:cNvPr>
          <p:cNvSpPr txBox="1"/>
          <p:nvPr/>
        </p:nvSpPr>
        <p:spPr>
          <a:xfrm>
            <a:off x="-76200" y="4408351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DNA | Definition, Discovery, Function, Bases, Facts, &amp; Structure |  Britannica">
            <a:extLst>
              <a:ext uri="{FF2B5EF4-FFF2-40B4-BE49-F238E27FC236}">
                <a16:creationId xmlns:a16="http://schemas.microsoft.com/office/drawing/2014/main" id="{1F749867-366A-E195-0209-5C7DA72B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66" y="4191000"/>
            <a:ext cx="4063334" cy="22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85" dirty="0"/>
              <a:t>Learning</a:t>
            </a:r>
            <a:r>
              <a:rPr sz="4800" spc="-165" dirty="0"/>
              <a:t> </a:t>
            </a:r>
            <a:r>
              <a:rPr sz="4800" spc="-145" dirty="0"/>
              <a:t>outcomes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459740" y="6416579"/>
            <a:ext cx="53721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637183"/>
                </a:solidFill>
                <a:latin typeface="Trebuchet MS"/>
                <a:cs typeface="Trebuchet MS"/>
              </a:rPr>
              <a:t>2/22/23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5338" y="6416579"/>
            <a:ext cx="144145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637183"/>
                </a:solidFill>
                <a:latin typeface="Trebuchet MS"/>
                <a:cs typeface="Trebuchet MS"/>
              </a:rPr>
              <a:t>PRESENTATION</a:t>
            </a:r>
            <a:r>
              <a:rPr sz="1200" spc="-60" dirty="0">
                <a:solidFill>
                  <a:srgbClr val="6371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37183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828" y="1940052"/>
            <a:ext cx="10551795" cy="321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51200"/>
              </a:lnSpc>
              <a:spcBef>
                <a:spcPts val="100"/>
              </a:spcBef>
              <a:buSzPct val="81250"/>
              <a:buFont typeface="Wingdings"/>
              <a:buChar char=""/>
              <a:tabLst>
                <a:tab pos="469265" algn="l"/>
              </a:tabLst>
            </a:pPr>
            <a:r>
              <a:rPr sz="3200" dirty="0">
                <a:latin typeface="Arial MT"/>
                <a:cs typeface="Arial MT"/>
              </a:rPr>
              <a:t>Use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Pathogen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Watch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bacterial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species,</a:t>
            </a:r>
            <a:r>
              <a:rPr sz="3200" spc="-2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AMR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ST </a:t>
            </a:r>
            <a:r>
              <a:rPr sz="3200" spc="-10" dirty="0">
                <a:latin typeface="Arial MT"/>
                <a:cs typeface="Arial MT"/>
              </a:rPr>
              <a:t>prediction</a:t>
            </a:r>
            <a:endParaRPr sz="3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2855"/>
              </a:spcBef>
              <a:buSzPct val="81250"/>
              <a:buFont typeface="Wingdings"/>
              <a:buChar char=""/>
              <a:tabLst>
                <a:tab pos="469265" algn="l"/>
              </a:tabLst>
            </a:pPr>
            <a:r>
              <a:rPr sz="3200" dirty="0">
                <a:latin typeface="Arial MT"/>
                <a:cs typeface="Arial MT"/>
              </a:rPr>
              <a:t>Retrieve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assemblies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available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Pathogen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Watch</a:t>
            </a:r>
            <a:endParaRPr sz="3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2955"/>
              </a:spcBef>
              <a:buSzPct val="81250"/>
              <a:buFont typeface="Wingdings"/>
              <a:buChar char=""/>
              <a:tabLst>
                <a:tab pos="469265" algn="l"/>
              </a:tabLst>
            </a:pPr>
            <a:r>
              <a:rPr sz="3200" dirty="0">
                <a:latin typeface="Arial MT"/>
                <a:cs typeface="Arial MT"/>
              </a:rPr>
              <a:t>Assess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collection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genome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Pathogen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Watch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231" y="843788"/>
            <a:ext cx="2080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Agenda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459740" y="6416579"/>
            <a:ext cx="53721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637183"/>
                </a:solidFill>
                <a:latin typeface="Trebuchet MS"/>
                <a:cs typeface="Trebuchet MS"/>
              </a:rPr>
              <a:t>2/22/23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5338" y="6416579"/>
            <a:ext cx="144145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637183"/>
                </a:solidFill>
                <a:latin typeface="Trebuchet MS"/>
                <a:cs typeface="Trebuchet MS"/>
              </a:rPr>
              <a:t>PRESENTATION</a:t>
            </a:r>
            <a:r>
              <a:rPr sz="1200" spc="-60" dirty="0">
                <a:solidFill>
                  <a:srgbClr val="6371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37183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828" y="1877060"/>
            <a:ext cx="5566410" cy="3134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9265" algn="l"/>
              </a:tabLst>
            </a:pPr>
            <a:r>
              <a:rPr sz="3600" dirty="0">
                <a:latin typeface="Trebuchet MS"/>
                <a:cs typeface="Trebuchet MS"/>
              </a:rPr>
              <a:t>Basic</a:t>
            </a:r>
            <a:r>
              <a:rPr sz="3600" spc="-16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concepts</a:t>
            </a:r>
            <a:endParaRPr sz="36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9265" algn="l"/>
              </a:tabLst>
            </a:pPr>
            <a:r>
              <a:rPr sz="3600" spc="-75" dirty="0">
                <a:latin typeface="Trebuchet MS"/>
                <a:cs typeface="Trebuchet MS"/>
              </a:rPr>
              <a:t>Bacterial</a:t>
            </a:r>
            <a:r>
              <a:rPr sz="3600" spc="-1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species</a:t>
            </a:r>
            <a:endParaRPr sz="36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9265" algn="l"/>
              </a:tabLst>
            </a:pPr>
            <a:r>
              <a:rPr sz="3600" spc="-80" dirty="0">
                <a:latin typeface="Trebuchet MS"/>
                <a:cs typeface="Trebuchet MS"/>
              </a:rPr>
              <a:t>Sequence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typing</a:t>
            </a:r>
            <a:r>
              <a:rPr sz="3600" spc="-19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methods</a:t>
            </a:r>
            <a:endParaRPr sz="36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9265" algn="l"/>
              </a:tabLst>
            </a:pPr>
            <a:r>
              <a:rPr sz="3600" spc="175" dirty="0">
                <a:latin typeface="Trebuchet MS"/>
                <a:cs typeface="Trebuchet MS"/>
              </a:rPr>
              <a:t>AMR</a:t>
            </a:r>
            <a:r>
              <a:rPr sz="3600" spc="-12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prediction</a:t>
            </a:r>
            <a:endParaRPr sz="36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469265" algn="l"/>
              </a:tabLst>
            </a:pPr>
            <a:r>
              <a:rPr sz="3600" spc="-90" dirty="0">
                <a:latin typeface="Trebuchet MS"/>
                <a:cs typeface="Trebuchet MS"/>
              </a:rPr>
              <a:t>Genome</a:t>
            </a:r>
            <a:r>
              <a:rPr sz="3600" spc="-16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browser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999" y="366585"/>
            <a:ext cx="10515600" cy="1325563"/>
          </a:xfrm>
          <a:prstGeom prst="rect">
            <a:avLst/>
          </a:prstGeom>
        </p:spPr>
        <p:txBody>
          <a:bodyPr vert="horz" wrap="square" lIns="0" tIns="316483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4800" spc="-125" dirty="0"/>
              <a:t>Pathogen</a:t>
            </a:r>
            <a:r>
              <a:rPr sz="4800" spc="-240" dirty="0"/>
              <a:t> </a:t>
            </a:r>
            <a:r>
              <a:rPr sz="4800" spc="-135" dirty="0"/>
              <a:t>watch</a:t>
            </a:r>
            <a:r>
              <a:rPr sz="4800" spc="-225" dirty="0"/>
              <a:t> </a:t>
            </a:r>
            <a:r>
              <a:rPr sz="4800" spc="1195" dirty="0"/>
              <a:t>–</a:t>
            </a:r>
            <a:r>
              <a:rPr sz="4800" spc="-270" dirty="0"/>
              <a:t> </a:t>
            </a:r>
            <a:r>
              <a:rPr sz="4800" spc="-10" dirty="0"/>
              <a:t>basic</a:t>
            </a:r>
            <a:r>
              <a:rPr sz="4800" spc="-235" dirty="0"/>
              <a:t> </a:t>
            </a:r>
            <a:r>
              <a:rPr sz="4800" spc="-135" dirty="0"/>
              <a:t>concepts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6409435"/>
            <a:ext cx="537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637183"/>
                </a:solidFill>
                <a:latin typeface="Trebuchet MS"/>
                <a:cs typeface="Trebuchet MS"/>
              </a:rPr>
              <a:t>2/22/23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5338" y="6409435"/>
            <a:ext cx="1441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637183"/>
                </a:solidFill>
                <a:latin typeface="Trebuchet MS"/>
                <a:cs typeface="Trebuchet MS"/>
              </a:rPr>
              <a:t>PRESENTATION</a:t>
            </a:r>
            <a:r>
              <a:rPr sz="1200" spc="-60" dirty="0">
                <a:solidFill>
                  <a:srgbClr val="6371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37183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7427" y="6409435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AE5E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879"/>
            <a:ext cx="1269999" cy="1269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9478" y="1692148"/>
            <a:ext cx="9639935" cy="48037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155" dirty="0">
                <a:latin typeface="Trebuchet MS"/>
                <a:cs typeface="Trebuchet MS"/>
              </a:rPr>
              <a:t>Free</a:t>
            </a:r>
            <a:r>
              <a:rPr sz="2800" spc="-85" dirty="0">
                <a:latin typeface="Trebuchet MS"/>
                <a:cs typeface="Trebuchet MS"/>
              </a:rPr>
              <a:t> online </a:t>
            </a:r>
            <a:r>
              <a:rPr sz="2800" dirty="0">
                <a:latin typeface="Trebuchet MS"/>
                <a:cs typeface="Trebuchet MS"/>
              </a:rPr>
              <a:t>based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platform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70" dirty="0">
                <a:latin typeface="Trebuchet MS"/>
                <a:cs typeface="Trebuchet MS"/>
              </a:rPr>
              <a:t>Oxford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Big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Data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Institute</a:t>
            </a:r>
            <a:endParaRPr sz="2800">
              <a:latin typeface="Trebuchet MS"/>
              <a:cs typeface="Trebuchet MS"/>
            </a:endParaRPr>
          </a:p>
          <a:p>
            <a:pPr marL="469265" marR="243204" indent="-457200">
              <a:lnSpc>
                <a:spcPts val="3120"/>
              </a:lnSpc>
              <a:spcBef>
                <a:spcPts val="92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10" dirty="0">
                <a:latin typeface="Trebuchet MS"/>
                <a:cs typeface="Trebuchet MS"/>
              </a:rPr>
              <a:t>Comparing</a:t>
            </a:r>
            <a:r>
              <a:rPr sz="2800" spc="-16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pathogen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genome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assemblies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from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around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</a:t>
            </a:r>
            <a:r>
              <a:rPr sz="2800" spc="-10" dirty="0">
                <a:latin typeface="Trebuchet MS"/>
                <a:cs typeface="Trebuchet MS"/>
              </a:rPr>
              <a:t>world</a:t>
            </a:r>
            <a:endParaRPr sz="2800">
              <a:latin typeface="Trebuchet MS"/>
              <a:cs typeface="Trebuchet MS"/>
            </a:endParaRPr>
          </a:p>
          <a:p>
            <a:pPr marL="926465" marR="5080" lvl="1" indent="-457200">
              <a:lnSpc>
                <a:spcPts val="2590"/>
              </a:lnSpc>
              <a:spcBef>
                <a:spcPts val="500"/>
              </a:spcBef>
              <a:buFont typeface="Wingdings"/>
              <a:buChar char=""/>
              <a:tabLst>
                <a:tab pos="926465" algn="l"/>
              </a:tabLst>
            </a:pPr>
            <a:r>
              <a:rPr sz="2400" spc="-25" dirty="0">
                <a:latin typeface="Trebuchet MS"/>
                <a:cs typeface="Trebuchet MS"/>
              </a:rPr>
              <a:t>Species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assignment</a:t>
            </a:r>
            <a:r>
              <a:rPr sz="2400" spc="-100" dirty="0">
                <a:latin typeface="Trebuchet MS"/>
                <a:cs typeface="Trebuchet MS"/>
              </a:rPr>
              <a:t> for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60,000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variants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bacteria,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viruses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54" dirty="0">
                <a:latin typeface="Trebuchet MS"/>
                <a:cs typeface="Trebuchet MS"/>
              </a:rPr>
              <a:t>&amp;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fungi </a:t>
            </a:r>
            <a:r>
              <a:rPr sz="2400" spc="565" dirty="0">
                <a:latin typeface="Trebuchet MS"/>
                <a:cs typeface="Trebuchet MS"/>
              </a:rPr>
              <a:t>–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Speciator</a:t>
            </a:r>
            <a:endParaRPr sz="24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180"/>
              </a:spcBef>
              <a:buFont typeface="Wingdings"/>
              <a:buChar char=""/>
              <a:tabLst>
                <a:tab pos="926465" algn="l"/>
              </a:tabLst>
            </a:pPr>
            <a:r>
              <a:rPr sz="2400" spc="-50" dirty="0">
                <a:latin typeface="Trebuchet MS"/>
                <a:cs typeface="Trebuchet MS"/>
              </a:rPr>
              <a:t>Sequence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typing</a:t>
            </a:r>
            <a:endParaRPr sz="24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240"/>
              </a:spcBef>
              <a:buFont typeface="Wingdings"/>
              <a:buChar char=""/>
              <a:tabLst>
                <a:tab pos="926465" algn="l"/>
              </a:tabLst>
            </a:pPr>
            <a:r>
              <a:rPr sz="2400" spc="114" dirty="0">
                <a:latin typeface="Trebuchet MS"/>
                <a:cs typeface="Trebuchet MS"/>
              </a:rPr>
              <a:t>AMR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926465" algn="l"/>
              </a:tabLst>
            </a:pPr>
            <a:r>
              <a:rPr sz="2400" dirty="0">
                <a:latin typeface="Trebuchet MS"/>
                <a:cs typeface="Trebuchet MS"/>
              </a:rPr>
              <a:t>cgMLST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clustering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SNP-</a:t>
            </a:r>
            <a:r>
              <a:rPr sz="2400" spc="-20" dirty="0">
                <a:latin typeface="Trebuchet MS"/>
                <a:cs typeface="Trebuchet MS"/>
              </a:rPr>
              <a:t>tree</a:t>
            </a:r>
            <a:endParaRPr sz="240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215"/>
              </a:spcBef>
              <a:buFont typeface="Wingdings"/>
              <a:buChar char=""/>
              <a:tabLst>
                <a:tab pos="926465" algn="l"/>
              </a:tabLst>
            </a:pPr>
            <a:r>
              <a:rPr sz="2400" dirty="0">
                <a:latin typeface="Trebuchet MS"/>
                <a:cs typeface="Trebuchet MS"/>
              </a:rPr>
              <a:t>Plasmid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prediction</a:t>
            </a:r>
            <a:endParaRPr sz="2400">
              <a:latin typeface="Trebuchet MS"/>
              <a:cs typeface="Trebuchet MS"/>
            </a:endParaRPr>
          </a:p>
          <a:p>
            <a:pPr marL="794385">
              <a:lnSpc>
                <a:spcPct val="100000"/>
              </a:lnSpc>
              <a:spcBef>
                <a:spcPts val="2325"/>
              </a:spcBef>
            </a:pPr>
            <a:r>
              <a:rPr sz="18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3"/>
              </a:rPr>
              <a:t>https://pathogen.watch/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92" y="1509654"/>
            <a:ext cx="11096373" cy="431287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48739" y="866140"/>
            <a:ext cx="7983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Pathogen</a:t>
            </a:r>
            <a:r>
              <a:rPr spc="-165" dirty="0"/>
              <a:t> </a:t>
            </a:r>
            <a:r>
              <a:rPr spc="-114" dirty="0"/>
              <a:t>watch</a:t>
            </a:r>
            <a:r>
              <a:rPr spc="-150" dirty="0"/>
              <a:t> </a:t>
            </a:r>
            <a:r>
              <a:rPr spc="985" dirty="0"/>
              <a:t>–</a:t>
            </a:r>
            <a:r>
              <a:rPr spc="-155" dirty="0"/>
              <a:t> </a:t>
            </a:r>
            <a:r>
              <a:rPr spc="-125" dirty="0"/>
              <a:t>Bacterial</a:t>
            </a:r>
            <a:r>
              <a:rPr spc="-165" dirty="0"/>
              <a:t> </a:t>
            </a:r>
            <a:r>
              <a:rPr spc="-40" dirty="0"/>
              <a:t>species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1879"/>
            <a:ext cx="1269999" cy="1269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9740" y="6416579"/>
            <a:ext cx="53721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637183"/>
                </a:solidFill>
                <a:latin typeface="Trebuchet MS"/>
                <a:cs typeface="Trebuchet MS"/>
              </a:rPr>
              <a:t>2/22/23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5338" y="6416579"/>
            <a:ext cx="144145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637183"/>
                </a:solidFill>
                <a:latin typeface="Trebuchet MS"/>
                <a:cs typeface="Trebuchet MS"/>
              </a:rPr>
              <a:t>PRESENTATION</a:t>
            </a:r>
            <a:r>
              <a:rPr sz="1200" spc="-60" dirty="0">
                <a:solidFill>
                  <a:srgbClr val="6371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37183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320" y="312895"/>
            <a:ext cx="99447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Pathogen</a:t>
            </a:r>
            <a:r>
              <a:rPr spc="-175" dirty="0"/>
              <a:t> </a:t>
            </a:r>
            <a:r>
              <a:rPr spc="-114" dirty="0"/>
              <a:t>watch</a:t>
            </a:r>
            <a:r>
              <a:rPr spc="-160" dirty="0"/>
              <a:t> </a:t>
            </a:r>
            <a:r>
              <a:rPr spc="985" dirty="0"/>
              <a:t>–</a:t>
            </a:r>
            <a:r>
              <a:rPr spc="-165" dirty="0"/>
              <a:t> </a:t>
            </a:r>
            <a:r>
              <a:rPr spc="-210" dirty="0"/>
              <a:t>Sequence</a:t>
            </a:r>
            <a:r>
              <a:rPr spc="-170" dirty="0"/>
              <a:t> </a:t>
            </a:r>
            <a:r>
              <a:rPr spc="-90" dirty="0"/>
              <a:t>typing</a:t>
            </a:r>
            <a:r>
              <a:rPr spc="-165" dirty="0"/>
              <a:t> </a:t>
            </a:r>
            <a:r>
              <a:rPr spc="-25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08541" y="1086007"/>
            <a:ext cx="5783558" cy="54529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269875" indent="-342900">
              <a:lnSpc>
                <a:spcPct val="93700"/>
              </a:lnSpc>
              <a:spcBef>
                <a:spcPts val="31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35" dirty="0">
                <a:latin typeface="Trebuchet MS"/>
                <a:cs typeface="Trebuchet MS"/>
              </a:rPr>
              <a:t>PopPunk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i="1" dirty="0">
                <a:latin typeface="Calibri"/>
                <a:cs typeface="Calibri"/>
              </a:rPr>
              <a:t>S.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pneumoniae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GPSC</a:t>
            </a:r>
            <a:r>
              <a:rPr spc="-35" dirty="0"/>
              <a:t> </a:t>
            </a:r>
            <a:r>
              <a:rPr spc="-10" dirty="0"/>
              <a:t>strain assignment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3700"/>
              </a:lnSpc>
              <a:spcBef>
                <a:spcPts val="805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25" dirty="0">
                <a:latin typeface="Trebuchet MS"/>
                <a:cs typeface="Trebuchet MS"/>
              </a:rPr>
              <a:t>Pangolin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Phylogenetic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Assignment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-25" dirty="0">
                <a:latin typeface="Trebuchet MS"/>
                <a:cs typeface="Trebuchet MS"/>
              </a:rPr>
              <a:t>of </a:t>
            </a:r>
            <a:r>
              <a:rPr dirty="0">
                <a:latin typeface="Trebuchet MS"/>
                <a:cs typeface="Trebuchet MS"/>
              </a:rPr>
              <a:t>Named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Global</a:t>
            </a:r>
            <a:r>
              <a:rPr spc="-65" dirty="0">
                <a:latin typeface="Trebuchet MS"/>
                <a:cs typeface="Trebuchet MS"/>
              </a:rPr>
              <a:t> </a:t>
            </a:r>
            <a:r>
              <a:rPr spc="-45" dirty="0">
                <a:latin typeface="Trebuchet MS"/>
                <a:cs typeface="Trebuchet MS"/>
              </a:rPr>
              <a:t>Outbreak</a:t>
            </a:r>
            <a:r>
              <a:rPr spc="-7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LINeages</a:t>
            </a:r>
            <a:endParaRPr sz="2800" dirty="0">
              <a:latin typeface="Trebuchet MS"/>
              <a:cs typeface="Trebuchet MS"/>
            </a:endParaRPr>
          </a:p>
          <a:p>
            <a:pPr marL="354965" indent="-342265">
              <a:lnSpc>
                <a:spcPts val="3229"/>
              </a:lnSpc>
              <a:spcBef>
                <a:spcPts val="590"/>
              </a:spcBef>
              <a:buFont typeface="Wingdings"/>
              <a:buChar char=""/>
              <a:tabLst>
                <a:tab pos="354965" algn="l"/>
              </a:tabLst>
            </a:pPr>
            <a:r>
              <a:rPr sz="2800" spc="70" dirty="0">
                <a:latin typeface="Trebuchet MS"/>
                <a:cs typeface="Trebuchet MS"/>
              </a:rPr>
              <a:t>NG-</a:t>
            </a:r>
            <a:r>
              <a:rPr sz="2800" spc="155" dirty="0">
                <a:latin typeface="Trebuchet MS"/>
                <a:cs typeface="Trebuchet MS"/>
              </a:rPr>
              <a:t>MAST–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200" i="1" spc="-45" dirty="0">
                <a:latin typeface="Trebuchet MS"/>
                <a:cs typeface="Trebuchet MS"/>
              </a:rPr>
              <a:t>Neisseria</a:t>
            </a:r>
            <a:r>
              <a:rPr sz="2200" i="1" spc="-10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gonorrhoeae</a:t>
            </a:r>
            <a:endParaRPr sz="2200" dirty="0">
              <a:latin typeface="Trebuchet MS"/>
              <a:cs typeface="Trebuchet MS"/>
            </a:endParaRPr>
          </a:p>
          <a:p>
            <a:pPr marL="355600">
              <a:lnSpc>
                <a:spcPts val="2510"/>
              </a:lnSpc>
            </a:pPr>
            <a:r>
              <a:rPr sz="2200" spc="-30" dirty="0">
                <a:latin typeface="Trebuchet MS"/>
                <a:cs typeface="Trebuchet MS"/>
              </a:rPr>
              <a:t>multi-</a:t>
            </a:r>
            <a:r>
              <a:rPr sz="2200" spc="-35" dirty="0">
                <a:latin typeface="Trebuchet MS"/>
                <a:cs typeface="Trebuchet MS"/>
              </a:rPr>
              <a:t>antigen</a:t>
            </a:r>
            <a:r>
              <a:rPr sz="2200" spc="-9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sequence</a:t>
            </a:r>
            <a:r>
              <a:rPr sz="2200" spc="-8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typing</a:t>
            </a:r>
            <a:endParaRPr sz="2200" dirty="0">
              <a:latin typeface="Trebuchet MS"/>
              <a:cs typeface="Trebuchet MS"/>
            </a:endParaRPr>
          </a:p>
          <a:p>
            <a:pPr marL="355600" marR="663575" indent="-342900">
              <a:lnSpc>
                <a:spcPct val="93800"/>
              </a:lnSpc>
              <a:spcBef>
                <a:spcPts val="880"/>
              </a:spcBef>
              <a:buFont typeface="Wingdings"/>
              <a:buChar char=""/>
              <a:tabLst>
                <a:tab pos="355600" algn="l"/>
              </a:tabLst>
            </a:pPr>
            <a:r>
              <a:rPr sz="2800" spc="-50" dirty="0">
                <a:latin typeface="Trebuchet MS"/>
                <a:cs typeface="Trebuchet MS"/>
              </a:rPr>
              <a:t>Klebsiella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LIN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codes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Infers </a:t>
            </a:r>
            <a:r>
              <a:rPr spc="-35" dirty="0">
                <a:latin typeface="Trebuchet MS"/>
                <a:cs typeface="Trebuchet MS"/>
              </a:rPr>
              <a:t>Klebsiella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30" dirty="0">
                <a:latin typeface="Trebuchet MS"/>
                <a:cs typeface="Trebuchet MS"/>
              </a:rPr>
              <a:t>lineage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20" dirty="0">
                <a:latin typeface="Trebuchet MS"/>
                <a:cs typeface="Trebuchet MS"/>
              </a:rPr>
              <a:t>codes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49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10" dirty="0">
                <a:latin typeface="Trebuchet MS"/>
                <a:cs typeface="Trebuchet MS"/>
              </a:rPr>
              <a:t>SeroBA</a:t>
            </a:r>
            <a:endParaRPr sz="2800" dirty="0">
              <a:latin typeface="Trebuchet MS"/>
              <a:cs typeface="Trebuchet MS"/>
            </a:endParaRPr>
          </a:p>
          <a:p>
            <a:pPr marL="469265" indent="-456565">
              <a:lnSpc>
                <a:spcPts val="3225"/>
              </a:lnSpc>
              <a:spcBef>
                <a:spcPts val="74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SISTR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400" i="1" spc="-40" dirty="0">
                <a:latin typeface="Trebuchet MS"/>
                <a:cs typeface="Trebuchet MS"/>
              </a:rPr>
              <a:t>Salmonella</a:t>
            </a:r>
            <a:r>
              <a:rPr sz="2400" i="1" spc="-85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In</a:t>
            </a:r>
            <a:r>
              <a:rPr sz="2400" i="1" spc="-85" dirty="0">
                <a:latin typeface="Trebuchet MS"/>
                <a:cs typeface="Trebuchet MS"/>
              </a:rPr>
              <a:t> </a:t>
            </a:r>
            <a:r>
              <a:rPr sz="2400" i="1" spc="-10" dirty="0">
                <a:latin typeface="Trebuchet MS"/>
                <a:cs typeface="Trebuchet MS"/>
              </a:rPr>
              <a:t>Silico</a:t>
            </a:r>
            <a:endParaRPr sz="2400" dirty="0">
              <a:latin typeface="Trebuchet MS"/>
              <a:cs typeface="Trebuchet MS"/>
            </a:endParaRPr>
          </a:p>
          <a:p>
            <a:pPr marL="469900">
              <a:lnSpc>
                <a:spcPts val="2745"/>
              </a:lnSpc>
            </a:pPr>
            <a:r>
              <a:rPr sz="2400" spc="-50" dirty="0">
                <a:latin typeface="Trebuchet MS"/>
                <a:cs typeface="Trebuchet MS"/>
              </a:rPr>
              <a:t>Typing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Resource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096000" y="1311561"/>
            <a:ext cx="6024245" cy="4234877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indent="-456565" algn="just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10" dirty="0">
                <a:latin typeface="Trebuchet MS"/>
                <a:cs typeface="Trebuchet MS"/>
              </a:rPr>
              <a:t>cgMLST</a:t>
            </a:r>
            <a:endParaRPr sz="2800" dirty="0">
              <a:latin typeface="Trebuchet MS"/>
              <a:cs typeface="Trebuchet MS"/>
            </a:endParaRPr>
          </a:p>
          <a:p>
            <a:pPr marL="469265" indent="-456565" algn="just">
              <a:lnSpc>
                <a:spcPct val="100000"/>
              </a:lnSpc>
              <a:spcBef>
                <a:spcPts val="62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-75" dirty="0">
                <a:latin typeface="Trebuchet MS"/>
                <a:cs typeface="Trebuchet MS"/>
              </a:rPr>
              <a:t>Genotyphi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S.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Typhi</a:t>
            </a:r>
            <a:endParaRPr sz="2400" dirty="0">
              <a:latin typeface="Trebuchet MS"/>
              <a:cs typeface="Trebuchet MS"/>
            </a:endParaRPr>
          </a:p>
          <a:p>
            <a:pPr marL="469900" marR="342900" indent="-457200" algn="just">
              <a:lnSpc>
                <a:spcPct val="93700"/>
              </a:lnSpc>
              <a:spcBef>
                <a:spcPts val="860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spc="-50" dirty="0">
                <a:latin typeface="Trebuchet MS"/>
                <a:cs typeface="Trebuchet MS"/>
              </a:rPr>
              <a:t>Kaptive</a:t>
            </a:r>
            <a:r>
              <a:rPr sz="2800" spc="-150" dirty="0">
                <a:latin typeface="Trebuchet MS"/>
                <a:cs typeface="Trebuchet MS"/>
              </a:rPr>
              <a:t> </a:t>
            </a:r>
            <a:r>
              <a:rPr sz="2800" spc="275" dirty="0">
                <a:latin typeface="Trebuchet MS"/>
                <a:cs typeface="Trebuchet MS"/>
              </a:rPr>
              <a:t>-</a:t>
            </a:r>
            <a:r>
              <a:rPr sz="2800" spc="-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typing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the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surface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polysaccharide </a:t>
            </a:r>
            <a:r>
              <a:rPr sz="2000" spc="-60" dirty="0">
                <a:latin typeface="Trebuchet MS"/>
                <a:cs typeface="Trebuchet MS"/>
              </a:rPr>
              <a:t>loci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of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i="1" spc="-55" dirty="0">
                <a:latin typeface="Trebuchet MS"/>
                <a:cs typeface="Trebuchet MS"/>
              </a:rPr>
              <a:t>Klebsiella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i="1" spc="-95" dirty="0">
                <a:latin typeface="Trebuchet MS"/>
                <a:cs typeface="Trebuchet MS"/>
              </a:rPr>
              <a:t>A.</a:t>
            </a:r>
            <a:r>
              <a:rPr sz="2000" i="1" spc="-75" dirty="0">
                <a:latin typeface="Trebuchet MS"/>
                <a:cs typeface="Trebuchet MS"/>
              </a:rPr>
              <a:t> </a:t>
            </a:r>
            <a:r>
              <a:rPr sz="2000" i="1" spc="-10" dirty="0">
                <a:latin typeface="Trebuchet MS"/>
                <a:cs typeface="Trebuchet MS"/>
              </a:rPr>
              <a:t>baumannii</a:t>
            </a:r>
            <a:endParaRPr sz="2000" dirty="0"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92900"/>
              </a:lnSpc>
              <a:spcBef>
                <a:spcPts val="830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dirty="0">
                <a:latin typeface="Trebuchet MS"/>
                <a:cs typeface="Trebuchet MS"/>
              </a:rPr>
              <a:t>Kleborate</a:t>
            </a:r>
            <a:r>
              <a:rPr sz="2800" spc="150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1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in-depth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species,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ST,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virulence </a:t>
            </a:r>
            <a:r>
              <a:rPr sz="2000" dirty="0">
                <a:latin typeface="Trebuchet MS"/>
                <a:cs typeface="Trebuchet MS"/>
              </a:rPr>
              <a:t>genes,</a:t>
            </a:r>
            <a:r>
              <a:rPr sz="2000" spc="290" dirty="0">
                <a:latin typeface="Trebuchet MS"/>
                <a:cs typeface="Trebuchet MS"/>
              </a:rPr>
              <a:t>   </a:t>
            </a:r>
            <a:r>
              <a:rPr sz="2000" dirty="0">
                <a:latin typeface="Trebuchet MS"/>
                <a:cs typeface="Trebuchet MS"/>
              </a:rPr>
              <a:t>capsule</a:t>
            </a:r>
            <a:r>
              <a:rPr sz="2000" spc="285" dirty="0">
                <a:latin typeface="Trebuchet MS"/>
                <a:cs typeface="Trebuchet MS"/>
              </a:rPr>
              <a:t>   </a:t>
            </a:r>
            <a:r>
              <a:rPr sz="2000" dirty="0">
                <a:latin typeface="Trebuchet MS"/>
                <a:cs typeface="Trebuchet MS"/>
              </a:rPr>
              <a:t>typing</a:t>
            </a:r>
            <a:r>
              <a:rPr sz="2000" spc="290" dirty="0">
                <a:latin typeface="Trebuchet MS"/>
                <a:cs typeface="Trebuchet MS"/>
              </a:rPr>
              <a:t>  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290" dirty="0">
                <a:latin typeface="Trebuchet MS"/>
                <a:cs typeface="Trebuchet MS"/>
              </a:rPr>
              <a:t>   </a:t>
            </a:r>
            <a:r>
              <a:rPr sz="2000" spc="-30" dirty="0">
                <a:latin typeface="Trebuchet MS"/>
                <a:cs typeface="Trebuchet MS"/>
              </a:rPr>
              <a:t>antimicrobial </a:t>
            </a:r>
            <a:r>
              <a:rPr sz="2000" spc="-40" dirty="0">
                <a:latin typeface="Trebuchet MS"/>
                <a:cs typeface="Trebuchet MS"/>
              </a:rPr>
              <a:t>resistance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prediction</a:t>
            </a:r>
            <a:r>
              <a:rPr sz="2000" spc="-80" dirty="0">
                <a:latin typeface="Trebuchet MS"/>
                <a:cs typeface="Trebuchet MS"/>
              </a:rPr>
              <a:t> for </a:t>
            </a:r>
            <a:r>
              <a:rPr sz="2000" spc="-10" dirty="0">
                <a:latin typeface="Trebuchet MS"/>
                <a:cs typeface="Trebuchet MS"/>
              </a:rPr>
              <a:t>Klebsiella</a:t>
            </a:r>
            <a:endParaRPr sz="2000" dirty="0">
              <a:latin typeface="Trebuchet MS"/>
              <a:cs typeface="Trebuchet MS"/>
            </a:endParaRPr>
          </a:p>
          <a:p>
            <a:pPr marL="469265" indent="-456565" algn="just">
              <a:lnSpc>
                <a:spcPct val="100000"/>
              </a:lnSpc>
              <a:spcBef>
                <a:spcPts val="59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40" dirty="0">
                <a:latin typeface="Trebuchet MS"/>
                <a:cs typeface="Trebuchet MS"/>
              </a:rPr>
              <a:t>MLST</a:t>
            </a:r>
            <a:endParaRPr sz="2800" dirty="0">
              <a:latin typeface="Trebuchet MS"/>
              <a:cs typeface="Trebuchet MS"/>
            </a:endParaRPr>
          </a:p>
          <a:p>
            <a:pPr marL="469900" marR="32384" indent="-457200" algn="just">
              <a:lnSpc>
                <a:spcPct val="93800"/>
              </a:lnSpc>
              <a:spcBef>
                <a:spcPts val="855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dirty="0">
                <a:latin typeface="Trebuchet MS"/>
                <a:cs typeface="Trebuchet MS"/>
              </a:rPr>
              <a:t>Vista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665" dirty="0">
                <a:latin typeface="Trebuchet MS"/>
                <a:cs typeface="Trebuchet MS"/>
              </a:rPr>
              <a:t>–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Virulence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genotype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annotation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tool </a:t>
            </a:r>
            <a:r>
              <a:rPr sz="2000" spc="-80" dirty="0">
                <a:latin typeface="Trebuchet MS"/>
                <a:cs typeface="Trebuchet MS"/>
              </a:rPr>
              <a:t>for </a:t>
            </a:r>
            <a:r>
              <a:rPr sz="2000" spc="-25" dirty="0">
                <a:latin typeface="Trebuchet MS"/>
                <a:cs typeface="Trebuchet MS"/>
              </a:rPr>
              <a:t>Vibio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cholerae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999" y="286842"/>
            <a:ext cx="10515600" cy="1325563"/>
          </a:xfrm>
          <a:prstGeom prst="rect">
            <a:avLst/>
          </a:prstGeom>
        </p:spPr>
        <p:txBody>
          <a:bodyPr vert="horz" wrap="square" lIns="0" tIns="5613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Pathogen</a:t>
            </a:r>
            <a:r>
              <a:rPr spc="-185" dirty="0"/>
              <a:t> </a:t>
            </a:r>
            <a:r>
              <a:rPr spc="-114" dirty="0"/>
              <a:t>watch</a:t>
            </a:r>
            <a:r>
              <a:rPr spc="-170" dirty="0"/>
              <a:t> </a:t>
            </a:r>
            <a:r>
              <a:rPr spc="985" dirty="0"/>
              <a:t>–</a:t>
            </a:r>
            <a:r>
              <a:rPr spc="-175" dirty="0"/>
              <a:t> </a:t>
            </a:r>
            <a:r>
              <a:rPr spc="135" dirty="0"/>
              <a:t>AMR</a:t>
            </a:r>
            <a:r>
              <a:rPr spc="-175" dirty="0"/>
              <a:t> </a:t>
            </a:r>
            <a:r>
              <a:rPr spc="-135" dirty="0"/>
              <a:t>prediction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46232" y="1876044"/>
            <a:ext cx="9619615" cy="2619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30" dirty="0">
                <a:latin typeface="Trebuchet MS"/>
                <a:cs typeface="Trebuchet MS"/>
              </a:rPr>
              <a:t>Pathogen</a:t>
            </a:r>
            <a:r>
              <a:rPr sz="3200" spc="-18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watch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AMR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ts val="3610"/>
              </a:lnSpc>
              <a:spcBef>
                <a:spcPts val="670"/>
              </a:spcBef>
              <a:buFont typeface="Wingdings"/>
              <a:buChar char=""/>
              <a:tabLst>
                <a:tab pos="469265" algn="l"/>
              </a:tabLst>
            </a:pPr>
            <a:r>
              <a:rPr sz="3200" spc="-30" dirty="0">
                <a:latin typeface="Trebuchet MS"/>
                <a:cs typeface="Trebuchet MS"/>
              </a:rPr>
              <a:t>Kleborate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760" dirty="0">
                <a:latin typeface="Trebuchet MS"/>
                <a:cs typeface="Trebuchet MS"/>
              </a:rPr>
              <a:t>–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antimicrobial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resistance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prediction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ts val="3610"/>
              </a:lnSpc>
            </a:pPr>
            <a:r>
              <a:rPr sz="3200" i="1" spc="-90" dirty="0">
                <a:latin typeface="Trebuchet MS"/>
                <a:cs typeface="Trebuchet MS"/>
              </a:rPr>
              <a:t>Klebsiella</a:t>
            </a:r>
            <a:r>
              <a:rPr sz="3200" i="1" spc="-1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genus</a:t>
            </a:r>
            <a:endParaRPr sz="3200">
              <a:latin typeface="Trebuchet MS"/>
              <a:cs typeface="Trebuchet MS"/>
            </a:endParaRPr>
          </a:p>
          <a:p>
            <a:pPr marL="469900" marR="1393190" indent="-457200">
              <a:lnSpc>
                <a:spcPts val="3500"/>
              </a:lnSpc>
              <a:spcBef>
                <a:spcPts val="1075"/>
              </a:spcBef>
              <a:buFont typeface="Wingdings"/>
              <a:buChar char=""/>
              <a:tabLst>
                <a:tab pos="469900" algn="l"/>
              </a:tabLst>
            </a:pPr>
            <a:r>
              <a:rPr sz="3200" spc="125" dirty="0">
                <a:latin typeface="Trebuchet MS"/>
                <a:cs typeface="Trebuchet MS"/>
              </a:rPr>
              <a:t>SPN-</a:t>
            </a:r>
            <a:r>
              <a:rPr sz="3200" dirty="0">
                <a:latin typeface="Trebuchet MS"/>
                <a:cs typeface="Trebuchet MS"/>
              </a:rPr>
              <a:t>PBP-</a:t>
            </a:r>
            <a:r>
              <a:rPr sz="3200" spc="160" dirty="0">
                <a:latin typeface="Trebuchet MS"/>
                <a:cs typeface="Trebuchet MS"/>
              </a:rPr>
              <a:t>AMR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: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Calibri"/>
                <a:cs typeface="Calibri"/>
              </a:rPr>
              <a:t>Analysis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Streptococcus </a:t>
            </a:r>
            <a:r>
              <a:rPr sz="3200" dirty="0">
                <a:latin typeface="Calibri"/>
                <a:cs typeface="Calibri"/>
              </a:rPr>
              <a:t>pneumoniae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PBPs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inferred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1879"/>
            <a:ext cx="1269999" cy="1269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6416579"/>
            <a:ext cx="53721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0" dirty="0">
                <a:solidFill>
                  <a:srgbClr val="637183"/>
                </a:solidFill>
                <a:latin typeface="Trebuchet MS"/>
                <a:cs typeface="Trebuchet MS"/>
              </a:rPr>
              <a:t>2/22/23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5338" y="6416579"/>
            <a:ext cx="1441450" cy="2089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637183"/>
                </a:solidFill>
                <a:latin typeface="Trebuchet MS"/>
                <a:cs typeface="Trebuchet MS"/>
              </a:rPr>
              <a:t>PRESENTATION</a:t>
            </a:r>
            <a:r>
              <a:rPr sz="1200" spc="-60" dirty="0">
                <a:solidFill>
                  <a:srgbClr val="63718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37183"/>
                </a:solidFill>
                <a:latin typeface="Trebuchet MS"/>
                <a:cs typeface="Trebuchet MS"/>
              </a:rPr>
              <a:t>TITLE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4390"/>
              </a:lnSpc>
              <a:spcBef>
                <a:spcPts val="585"/>
              </a:spcBef>
            </a:pPr>
            <a:r>
              <a:rPr spc="-110" dirty="0"/>
              <a:t>Pathogen</a:t>
            </a:r>
            <a:r>
              <a:rPr spc="-185" dirty="0"/>
              <a:t> </a:t>
            </a:r>
            <a:r>
              <a:rPr spc="-114" dirty="0"/>
              <a:t>watch</a:t>
            </a:r>
            <a:r>
              <a:rPr spc="-165" dirty="0"/>
              <a:t> </a:t>
            </a:r>
            <a:r>
              <a:rPr spc="985" dirty="0"/>
              <a:t>–</a:t>
            </a:r>
            <a:r>
              <a:rPr spc="-170" dirty="0"/>
              <a:t> </a:t>
            </a:r>
            <a:r>
              <a:rPr spc="-110" dirty="0"/>
              <a:t>Browse </a:t>
            </a:r>
            <a:r>
              <a:rPr spc="-90" dirty="0"/>
              <a:t>genomes/collections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469900" algn="l"/>
              </a:tabLst>
            </a:pPr>
            <a:r>
              <a:rPr spc="-70" dirty="0"/>
              <a:t>All</a:t>
            </a:r>
            <a:r>
              <a:rPr spc="-170" dirty="0"/>
              <a:t> </a:t>
            </a:r>
            <a:r>
              <a:rPr spc="-10" dirty="0"/>
              <a:t>assemblies</a:t>
            </a:r>
            <a:r>
              <a:rPr spc="-150" dirty="0"/>
              <a:t> </a:t>
            </a:r>
            <a:r>
              <a:rPr spc="-140" dirty="0"/>
              <a:t>currently</a:t>
            </a:r>
            <a:r>
              <a:rPr spc="-114" dirty="0"/>
              <a:t> </a:t>
            </a:r>
            <a:r>
              <a:rPr spc="-35" dirty="0"/>
              <a:t>available</a:t>
            </a:r>
            <a:r>
              <a:rPr spc="-140" dirty="0"/>
              <a:t> </a:t>
            </a:r>
            <a:r>
              <a:rPr spc="-90" dirty="0"/>
              <a:t>from</a:t>
            </a:r>
            <a:r>
              <a:rPr spc="-150" dirty="0"/>
              <a:t> </a:t>
            </a:r>
            <a:r>
              <a:rPr spc="-20" dirty="0"/>
              <a:t>pathogenwatch </a:t>
            </a:r>
            <a:r>
              <a:rPr dirty="0"/>
              <a:t>can</a:t>
            </a:r>
            <a:r>
              <a:rPr spc="-240" dirty="0"/>
              <a:t> </a:t>
            </a:r>
            <a:r>
              <a:rPr spc="-10" dirty="0"/>
              <a:t>be</a:t>
            </a:r>
            <a:r>
              <a:rPr spc="-180" dirty="0"/>
              <a:t> </a:t>
            </a:r>
            <a:r>
              <a:rPr spc="-20" dirty="0"/>
              <a:t>accessed</a:t>
            </a:r>
            <a:r>
              <a:rPr spc="-170" dirty="0"/>
              <a:t> </a:t>
            </a:r>
            <a:r>
              <a:rPr dirty="0"/>
              <a:t>via</a:t>
            </a:r>
            <a:r>
              <a:rPr spc="-180" dirty="0"/>
              <a:t> </a:t>
            </a:r>
            <a:r>
              <a:rPr spc="-130" dirty="0"/>
              <a:t>the</a:t>
            </a:r>
            <a:r>
              <a:rPr spc="-114" dirty="0"/>
              <a:t> </a:t>
            </a:r>
            <a:r>
              <a:rPr spc="-10" dirty="0"/>
              <a:t>"Genomes"</a:t>
            </a:r>
          </a:p>
          <a:p>
            <a:pPr marL="469900" marR="255270" indent="-457200">
              <a:lnSpc>
                <a:spcPct val="150000"/>
              </a:lnSpc>
              <a:spcBef>
                <a:spcPts val="1035"/>
              </a:spcBef>
              <a:buFont typeface="Wingdings"/>
              <a:buChar char=""/>
              <a:tabLst>
                <a:tab pos="469900" algn="l"/>
              </a:tabLst>
            </a:pPr>
            <a:r>
              <a:rPr spc="-50" dirty="0"/>
              <a:t>Pathogenwatch</a:t>
            </a:r>
            <a:r>
              <a:rPr spc="-114" dirty="0"/>
              <a:t> </a:t>
            </a:r>
            <a:r>
              <a:rPr spc="-45" dirty="0"/>
              <a:t>provides</a:t>
            </a:r>
            <a:r>
              <a:rPr spc="-120" dirty="0"/>
              <a:t> </a:t>
            </a:r>
            <a:r>
              <a:rPr spc="-20" dirty="0"/>
              <a:t>pre-</a:t>
            </a:r>
            <a:r>
              <a:rPr spc="-80" dirty="0"/>
              <a:t>generated</a:t>
            </a:r>
            <a:r>
              <a:rPr spc="-105" dirty="0"/>
              <a:t> </a:t>
            </a:r>
            <a:r>
              <a:rPr spc="-95" dirty="0"/>
              <a:t>collections</a:t>
            </a:r>
            <a:r>
              <a:rPr spc="-120" dirty="0"/>
              <a:t> </a:t>
            </a:r>
            <a:r>
              <a:rPr spc="-25" dirty="0"/>
              <a:t>of </a:t>
            </a:r>
            <a:r>
              <a:rPr spc="-90" dirty="0"/>
              <a:t>publicly</a:t>
            </a:r>
            <a:r>
              <a:rPr spc="-155" dirty="0"/>
              <a:t> </a:t>
            </a:r>
            <a:r>
              <a:rPr spc="-35" dirty="0"/>
              <a:t>available</a:t>
            </a:r>
            <a:r>
              <a:rPr spc="-155" dirty="0"/>
              <a:t> </a:t>
            </a:r>
            <a:r>
              <a:rPr spc="-10" dirty="0"/>
              <a:t>genomes</a:t>
            </a:r>
            <a:r>
              <a:rPr spc="-155" dirty="0"/>
              <a:t> </a:t>
            </a:r>
            <a:r>
              <a:rPr spc="-90" dirty="0"/>
              <a:t>from</a:t>
            </a:r>
            <a:r>
              <a:rPr spc="-150" dirty="0"/>
              <a:t> </a:t>
            </a:r>
            <a:r>
              <a:rPr spc="-70" dirty="0"/>
              <a:t>important</a:t>
            </a:r>
            <a:r>
              <a:rPr spc="-145" dirty="0"/>
              <a:t> </a:t>
            </a:r>
            <a:r>
              <a:rPr spc="-10" dirty="0"/>
              <a:t>papers, </a:t>
            </a:r>
            <a:r>
              <a:rPr spc="-50" dirty="0"/>
              <a:t>surveys</a:t>
            </a:r>
            <a:r>
              <a:rPr spc="-13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in-</a:t>
            </a:r>
            <a:r>
              <a:rPr spc="-30" dirty="0"/>
              <a:t>house</a:t>
            </a:r>
            <a:r>
              <a:rPr spc="-125" dirty="0"/>
              <a:t> </a:t>
            </a:r>
            <a:r>
              <a:rPr spc="-20" dirty="0"/>
              <a:t>collections.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49798"/>
            <a:ext cx="4081106" cy="320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A5142-8FDC-B9E9-85AC-A1259F6B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0" y="3912056"/>
            <a:ext cx="7520155" cy="289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74165-3521-CCDA-6D32-7DF6844C5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40105" y="6321286"/>
            <a:ext cx="4135971" cy="495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5656A-6F4B-3F96-81B2-E297F744DA7E}"/>
              </a:ext>
            </a:extLst>
          </p:cNvPr>
          <p:cNvSpPr txBox="1"/>
          <p:nvPr/>
        </p:nvSpPr>
        <p:spPr>
          <a:xfrm>
            <a:off x="0" y="4703587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364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Arial MT</vt:lpstr>
      <vt:lpstr>Calibri</vt:lpstr>
      <vt:lpstr>Trebuchet MS</vt:lpstr>
      <vt:lpstr>Verdana</vt:lpstr>
      <vt:lpstr>Wingdings</vt:lpstr>
      <vt:lpstr>Office Theme</vt:lpstr>
      <vt:lpstr>Pathogen watch</vt:lpstr>
      <vt:lpstr>Learning outcomes</vt:lpstr>
      <vt:lpstr>Agenda</vt:lpstr>
      <vt:lpstr>Pathogen watch – basic concepts</vt:lpstr>
      <vt:lpstr>Pathogen watch – Bacterial species</vt:lpstr>
      <vt:lpstr>Pathogen watch – Sequence typing methods</vt:lpstr>
      <vt:lpstr>Pathogen watch – AMR prediction</vt:lpstr>
      <vt:lpstr>Pathogen watch – Browse genomes/collections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Yaovi Mahuton Gildas Hounmanou</cp:lastModifiedBy>
  <cp:revision>1</cp:revision>
  <dcterms:created xsi:type="dcterms:W3CDTF">2025-07-26T15:31:49Z</dcterms:created>
  <dcterms:modified xsi:type="dcterms:W3CDTF">2025-08-04T22:30:18Z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