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84" r:id="rId30"/>
    <p:sldId id="386" r:id="rId31"/>
    <p:sldId id="289" r:id="rId3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7ADE4-186E-F943-B3A3-12881899FE8D}" type="datetimeFigureOut">
              <a:rPr lang="en-DK" smtClean="0"/>
              <a:t>04/08/2025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9D7EF-18A5-8E45-92A6-2DFCBC41847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94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08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36F85-577F-4A92-A47F-D540A2BCC821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48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3703" y="182956"/>
            <a:ext cx="9817735" cy="8078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97479" y="2281809"/>
            <a:ext cx="7969884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44428" y="6440988"/>
            <a:ext cx="26924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rcid.org/0000-0003-3991-086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orcid.org/0000-0003-3991-0864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3652" y="6130848"/>
            <a:ext cx="10786745" cy="544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WORKSHOP</a:t>
            </a:r>
            <a:r>
              <a:rPr sz="16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6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Trebuchet MS"/>
                <a:cs typeface="Trebuchet MS"/>
              </a:rPr>
              <a:t>BIOINFORMATICS</a:t>
            </a:r>
            <a:r>
              <a:rPr sz="16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r>
              <a:rPr sz="16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6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GENOMICS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 SURVEILLANCE</a:t>
            </a:r>
            <a:r>
              <a:rPr sz="1600" dirty="0">
                <a:solidFill>
                  <a:srgbClr val="FFFFFF"/>
                </a:solidFill>
                <a:latin typeface="Trebuchet MS"/>
                <a:cs typeface="Trebuchet MS"/>
              </a:rPr>
              <a:t> OF</a:t>
            </a:r>
            <a:r>
              <a:rPr sz="16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BACTERIAL</a:t>
            </a:r>
            <a:r>
              <a:rPr sz="16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rebuchet MS"/>
                <a:cs typeface="Trebuchet MS"/>
              </a:rPr>
              <a:t>ANTIMICROBIAL RESISTANCE</a:t>
            </a: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22-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24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February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2023,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Yaoundé,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Cameroon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1143000"/>
            <a:ext cx="12192000" cy="2368550"/>
          </a:xfrm>
          <a:custGeom>
            <a:avLst/>
            <a:gdLst/>
            <a:ahLst/>
            <a:cxnLst/>
            <a:rect l="l" t="t" r="r" b="b"/>
            <a:pathLst>
              <a:path w="12192000" h="2368550">
                <a:moveTo>
                  <a:pt x="12192000" y="0"/>
                </a:moveTo>
                <a:lnTo>
                  <a:pt x="0" y="0"/>
                </a:lnTo>
                <a:lnTo>
                  <a:pt x="0" y="2368296"/>
                </a:lnTo>
                <a:lnTo>
                  <a:pt x="12192000" y="23682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20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89073" y="1835022"/>
            <a:ext cx="721423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sz="6000" b="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6000" b="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6000" b="0" spc="-10" dirty="0">
                <a:solidFill>
                  <a:srgbClr val="FFFFFF"/>
                </a:solidFill>
                <a:latin typeface="Trebuchet MS"/>
                <a:cs typeface="Trebuchet MS"/>
              </a:rPr>
              <a:t>Linux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92000" cy="262255"/>
          </a:xfrm>
          <a:custGeom>
            <a:avLst/>
            <a:gdLst/>
            <a:ahLst/>
            <a:cxnLst/>
            <a:rect l="l" t="t" r="r" b="b"/>
            <a:pathLst>
              <a:path w="12192000" h="262255">
                <a:moveTo>
                  <a:pt x="12192000" y="0"/>
                </a:moveTo>
                <a:lnTo>
                  <a:pt x="0" y="0"/>
                </a:lnTo>
                <a:lnTo>
                  <a:pt x="0" y="262127"/>
                </a:lnTo>
                <a:lnTo>
                  <a:pt x="12192000" y="2621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38572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AF9A22-604E-C5E2-EFC8-FF17E50CD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t="62172" r="45526" b="27602"/>
          <a:stretch/>
        </p:blipFill>
        <p:spPr>
          <a:xfrm>
            <a:off x="131229" y="6331225"/>
            <a:ext cx="4135971" cy="4953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57AA36-6669-0118-04A9-1CB8AA0F0799}"/>
              </a:ext>
            </a:extLst>
          </p:cNvPr>
          <p:cNvSpPr txBox="1"/>
          <p:nvPr/>
        </p:nvSpPr>
        <p:spPr>
          <a:xfrm>
            <a:off x="-76200" y="4713526"/>
            <a:ext cx="42688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Gildas</a:t>
            </a:r>
            <a:r>
              <a:rPr lang="en-US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b="1" kern="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Hounmanou</a:t>
            </a:r>
            <a:r>
              <a:rPr lang="en-US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PhD 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2D4E8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APTI-Fellow, National Institutes of Health, MD, USA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DK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Assistant-Professor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1200" kern="0" dirty="0">
                <a:solidFill>
                  <a:srgbClr val="044A9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 tooltip="https://orcid.org/0000-0003-3991-0864"/>
              </a:rPr>
              <a:t>https://orcid.org/0000-0003-3991-0864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University of Copenhagen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Faculty of Health and Medical Sciences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Section for Food Safety and Zoonoses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Department of Veterinary and Animal Sciences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DNA | Definition, Discovery, Function, Bases, Facts, &amp; Structure |  Britannica">
            <a:extLst>
              <a:ext uri="{FF2B5EF4-FFF2-40B4-BE49-F238E27FC236}">
                <a16:creationId xmlns:a16="http://schemas.microsoft.com/office/drawing/2014/main" id="{CFBDAE19-C19F-1875-ADBB-FB1FED672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66" y="4496175"/>
            <a:ext cx="4063334" cy="228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363" y="5903467"/>
            <a:ext cx="16865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libri"/>
                <a:cs typeface="Calibri"/>
              </a:rPr>
              <a:t>The full path</a:t>
            </a:r>
            <a:r>
              <a:rPr sz="1050" spc="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to </a:t>
            </a:r>
            <a:r>
              <a:rPr sz="1050" spc="-10" dirty="0">
                <a:latin typeface="Calibri"/>
                <a:cs typeface="Calibri"/>
              </a:rPr>
              <a:t>test_file.pdf</a:t>
            </a:r>
            <a:r>
              <a:rPr sz="1050" dirty="0">
                <a:latin typeface="Calibri"/>
                <a:cs typeface="Calibri"/>
              </a:rPr>
              <a:t> </a:t>
            </a:r>
            <a:r>
              <a:rPr sz="1050" spc="-25" dirty="0">
                <a:latin typeface="Calibri"/>
                <a:cs typeface="Calibri"/>
              </a:rPr>
              <a:t>is: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0179" y="6217107"/>
            <a:ext cx="4965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9BBB59"/>
                </a:solidFill>
                <a:latin typeface="Calibri"/>
                <a:cs typeface="Calibri"/>
              </a:rPr>
              <a:t>/home/manager/CBE_course/practical/Test_file.pdf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14116" y="1917192"/>
            <a:ext cx="593090" cy="325120"/>
          </a:xfrm>
          <a:prstGeom prst="rect">
            <a:avLst/>
          </a:prstGeom>
          <a:solidFill>
            <a:srgbClr val="9BBB59"/>
          </a:solidFill>
          <a:ln w="6096">
            <a:solidFill>
              <a:srgbClr val="4472C4"/>
            </a:solidFill>
          </a:ln>
        </p:spPr>
        <p:txBody>
          <a:bodyPr vert="horz" wrap="square" lIns="0" tIns="101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80"/>
              </a:spcBef>
            </a:pPr>
            <a:r>
              <a:rPr sz="1800" b="1" spc="-5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851" y="2542032"/>
            <a:ext cx="1565275" cy="269875"/>
          </a:xfrm>
          <a:prstGeom prst="rect">
            <a:avLst/>
          </a:prstGeom>
          <a:solidFill>
            <a:srgbClr val="9BBB59"/>
          </a:solidFill>
          <a:ln w="6096">
            <a:solidFill>
              <a:srgbClr val="4472C4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R="55244" algn="ctr">
              <a:lnSpc>
                <a:spcPct val="100000"/>
              </a:lnSpc>
              <a:spcBef>
                <a:spcPts val="30"/>
              </a:spcBef>
            </a:pPr>
            <a:r>
              <a:rPr sz="1500" b="1" spc="-20" dirty="0">
                <a:latin typeface="Calibri"/>
                <a:cs typeface="Calibri"/>
              </a:rPr>
              <a:t>home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7707" y="2241804"/>
            <a:ext cx="432434" cy="270510"/>
          </a:xfrm>
          <a:custGeom>
            <a:avLst/>
            <a:gdLst/>
            <a:ahLst/>
            <a:cxnLst/>
            <a:rect l="l" t="t" r="r" b="b"/>
            <a:pathLst>
              <a:path w="432435" h="270510">
                <a:moveTo>
                  <a:pt x="432054" y="0"/>
                </a:moveTo>
                <a:lnTo>
                  <a:pt x="0" y="270001"/>
                </a:lnTo>
              </a:path>
            </a:pathLst>
          </a:custGeom>
          <a:ln w="12192">
            <a:solidFill>
              <a:srgbClr val="9BBB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31036" y="3105911"/>
            <a:ext cx="1350645" cy="431800"/>
          </a:xfrm>
          <a:prstGeom prst="rect">
            <a:avLst/>
          </a:prstGeom>
          <a:solidFill>
            <a:srgbClr val="9BBB59"/>
          </a:solidFill>
          <a:ln w="6096">
            <a:solidFill>
              <a:srgbClr val="4472C4"/>
            </a:solidFill>
          </a:ln>
        </p:spPr>
        <p:txBody>
          <a:bodyPr vert="horz" wrap="square" lIns="0" tIns="10096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795"/>
              </a:spcBef>
            </a:pPr>
            <a:r>
              <a:rPr sz="1500" b="1" spc="-10" dirty="0">
                <a:latin typeface="Calibri"/>
                <a:cs typeface="Calibri"/>
              </a:rPr>
              <a:t>manager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03348" y="2811779"/>
            <a:ext cx="243204" cy="294005"/>
          </a:xfrm>
          <a:custGeom>
            <a:avLst/>
            <a:gdLst/>
            <a:ahLst/>
            <a:cxnLst/>
            <a:rect l="l" t="t" r="r" b="b"/>
            <a:pathLst>
              <a:path w="243205" h="294005">
                <a:moveTo>
                  <a:pt x="243077" y="0"/>
                </a:moveTo>
                <a:lnTo>
                  <a:pt x="0" y="294005"/>
                </a:lnTo>
              </a:path>
            </a:pathLst>
          </a:custGeom>
          <a:ln w="12192">
            <a:solidFill>
              <a:srgbClr val="9BBB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20269" y="3530853"/>
            <a:ext cx="2992120" cy="828040"/>
            <a:chOff x="120269" y="3530853"/>
            <a:chExt cx="2992120" cy="828040"/>
          </a:xfrm>
        </p:grpSpPr>
        <p:sp>
          <p:nvSpPr>
            <p:cNvPr id="10" name="object 10"/>
            <p:cNvSpPr/>
            <p:nvPr/>
          </p:nvSpPr>
          <p:spPr>
            <a:xfrm>
              <a:off x="123444" y="3916679"/>
              <a:ext cx="2577465" cy="439420"/>
            </a:xfrm>
            <a:custGeom>
              <a:avLst/>
              <a:gdLst/>
              <a:ahLst/>
              <a:cxnLst/>
              <a:rect l="l" t="t" r="r" b="b"/>
              <a:pathLst>
                <a:path w="2577465" h="439420">
                  <a:moveTo>
                    <a:pt x="1281684" y="438912"/>
                  </a:moveTo>
                  <a:lnTo>
                    <a:pt x="2577084" y="438912"/>
                  </a:lnTo>
                  <a:lnTo>
                    <a:pt x="2577084" y="6096"/>
                  </a:lnTo>
                  <a:lnTo>
                    <a:pt x="1281684" y="6096"/>
                  </a:lnTo>
                  <a:lnTo>
                    <a:pt x="1281684" y="438912"/>
                  </a:lnTo>
                  <a:close/>
                </a:path>
                <a:path w="2577465" h="439420">
                  <a:moveTo>
                    <a:pt x="0" y="431292"/>
                  </a:moveTo>
                  <a:lnTo>
                    <a:pt x="1242060" y="431292"/>
                  </a:lnTo>
                  <a:lnTo>
                    <a:pt x="1242060" y="0"/>
                  </a:lnTo>
                  <a:lnTo>
                    <a:pt x="0" y="0"/>
                  </a:lnTo>
                  <a:lnTo>
                    <a:pt x="0" y="431292"/>
                  </a:lnTo>
                  <a:close/>
                </a:path>
              </a:pathLst>
            </a:custGeom>
            <a:ln w="6096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6152" y="3537203"/>
              <a:ext cx="864235" cy="378460"/>
            </a:xfrm>
            <a:custGeom>
              <a:avLst/>
              <a:gdLst/>
              <a:ahLst/>
              <a:cxnLst/>
              <a:rect l="l" t="t" r="r" b="b"/>
              <a:pathLst>
                <a:path w="864235" h="378460">
                  <a:moveTo>
                    <a:pt x="594105" y="0"/>
                  </a:moveTo>
                  <a:lnTo>
                    <a:pt x="0" y="378079"/>
                  </a:lnTo>
                </a:path>
                <a:path w="864235" h="378460">
                  <a:moveTo>
                    <a:pt x="863727" y="0"/>
                  </a:moveTo>
                  <a:lnTo>
                    <a:pt x="647699" y="354076"/>
                  </a:lnTo>
                </a:path>
              </a:pathLst>
            </a:custGeom>
            <a:ln w="1219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41804" y="3537203"/>
              <a:ext cx="864235" cy="354330"/>
            </a:xfrm>
            <a:custGeom>
              <a:avLst/>
              <a:gdLst/>
              <a:ahLst/>
              <a:cxnLst/>
              <a:rect l="l" t="t" r="r" b="b"/>
              <a:pathLst>
                <a:path w="864235" h="354329">
                  <a:moveTo>
                    <a:pt x="864107" y="354076"/>
                  </a:moveTo>
                  <a:lnTo>
                    <a:pt x="0" y="0"/>
                  </a:lnTo>
                </a:path>
              </a:pathLst>
            </a:custGeom>
            <a:ln w="12192">
              <a:solidFill>
                <a:srgbClr val="9BBB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6492" y="3991736"/>
            <a:ext cx="12560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libri"/>
                <a:cs typeface="Calibri"/>
              </a:rPr>
              <a:t>Desktop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5127" y="3922776"/>
            <a:ext cx="1295400" cy="433070"/>
          </a:xfrm>
          <a:prstGeom prst="rect">
            <a:avLst/>
          </a:prstGeom>
          <a:solidFill>
            <a:srgbClr val="9BBB59"/>
          </a:solidFill>
        </p:spPr>
        <p:txBody>
          <a:bodyPr vert="horz" wrap="square" lIns="0" tIns="8128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640"/>
              </a:spcBef>
            </a:pPr>
            <a:r>
              <a:rPr sz="1500" b="1" spc="-10" dirty="0">
                <a:latin typeface="Calibri"/>
                <a:cs typeface="Calibri"/>
              </a:rPr>
              <a:t>CBE_course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63011" y="3947159"/>
            <a:ext cx="1161415" cy="431800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20"/>
              </a:spcBef>
            </a:pPr>
            <a:r>
              <a:rPr sz="1500" b="1" spc="-10" dirty="0">
                <a:latin typeface="Calibri"/>
                <a:cs typeface="Calibri"/>
              </a:rPr>
              <a:t>Documents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05127" y="4654296"/>
            <a:ext cx="1134110" cy="433070"/>
          </a:xfrm>
          <a:prstGeom prst="rect">
            <a:avLst/>
          </a:prstGeom>
          <a:solidFill>
            <a:srgbClr val="9BBB59"/>
          </a:solidFill>
          <a:ln w="6096">
            <a:solidFill>
              <a:srgbClr val="4472C4"/>
            </a:solidFill>
          </a:ln>
        </p:spPr>
        <p:txBody>
          <a:bodyPr vert="horz" wrap="square" lIns="0" tIns="76200" rIns="0" bIns="0" rtlCol="0">
            <a:spAutoFit/>
          </a:bodyPr>
          <a:lstStyle/>
          <a:p>
            <a:pPr marL="111760">
              <a:lnSpc>
                <a:spcPct val="100000"/>
              </a:lnSpc>
              <a:spcBef>
                <a:spcPts val="600"/>
              </a:spcBef>
            </a:pPr>
            <a:r>
              <a:rPr sz="1500" b="1" spc="-10" dirty="0">
                <a:latin typeface="Calibri"/>
                <a:cs typeface="Calibri"/>
              </a:rPr>
              <a:t>practical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3963" y="4663440"/>
            <a:ext cx="655320" cy="433070"/>
          </a:xfrm>
          <a:prstGeom prst="rect">
            <a:avLst/>
          </a:prstGeom>
          <a:ln w="6095">
            <a:solidFill>
              <a:srgbClr val="4472C4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705"/>
              </a:spcBef>
            </a:pPr>
            <a:r>
              <a:rPr sz="1500" b="1" spc="-20" dirty="0">
                <a:latin typeface="Calibri"/>
                <a:cs typeface="Calibri"/>
              </a:rPr>
              <a:t>data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53439" y="4366259"/>
            <a:ext cx="1961514" cy="279400"/>
            <a:chOff x="853439" y="4366259"/>
            <a:chExt cx="1961514" cy="279400"/>
          </a:xfrm>
        </p:grpSpPr>
        <p:sp>
          <p:nvSpPr>
            <p:cNvPr id="19" name="object 19"/>
            <p:cNvSpPr/>
            <p:nvPr/>
          </p:nvSpPr>
          <p:spPr>
            <a:xfrm>
              <a:off x="1856231" y="4390643"/>
              <a:ext cx="223520" cy="222250"/>
            </a:xfrm>
            <a:custGeom>
              <a:avLst/>
              <a:gdLst/>
              <a:ahLst/>
              <a:cxnLst/>
              <a:rect l="l" t="t" r="r" b="b"/>
              <a:pathLst>
                <a:path w="223519" h="222250">
                  <a:moveTo>
                    <a:pt x="0" y="0"/>
                  </a:moveTo>
                  <a:lnTo>
                    <a:pt x="223519" y="221741"/>
                  </a:lnTo>
                </a:path>
              </a:pathLst>
            </a:custGeom>
            <a:ln w="12191">
              <a:solidFill>
                <a:srgbClr val="9BBB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9535" y="4372355"/>
              <a:ext cx="1948814" cy="267335"/>
            </a:xfrm>
            <a:custGeom>
              <a:avLst/>
              <a:gdLst/>
              <a:ahLst/>
              <a:cxnLst/>
              <a:rect l="l" t="t" r="r" b="b"/>
              <a:pathLst>
                <a:path w="1948814" h="267335">
                  <a:moveTo>
                    <a:pt x="936878" y="9144"/>
                  </a:moveTo>
                  <a:lnTo>
                    <a:pt x="0" y="266954"/>
                  </a:lnTo>
                </a:path>
                <a:path w="1948814" h="267335">
                  <a:moveTo>
                    <a:pt x="1306068" y="0"/>
                  </a:moveTo>
                  <a:lnTo>
                    <a:pt x="1948814" y="265430"/>
                  </a:lnTo>
                </a:path>
              </a:pathLst>
            </a:custGeom>
            <a:ln w="1219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408175" y="5114544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4" h="216535">
                <a:moveTo>
                  <a:pt x="216027" y="0"/>
                </a:moveTo>
                <a:lnTo>
                  <a:pt x="0" y="216026"/>
                </a:lnTo>
              </a:path>
            </a:pathLst>
          </a:custGeom>
          <a:ln w="12192">
            <a:solidFill>
              <a:srgbClr val="9BBB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249423" y="5087111"/>
            <a:ext cx="380365" cy="160020"/>
          </a:xfrm>
          <a:custGeom>
            <a:avLst/>
            <a:gdLst/>
            <a:ahLst/>
            <a:cxnLst/>
            <a:rect l="l" t="t" r="r" b="b"/>
            <a:pathLst>
              <a:path w="380364" h="160020">
                <a:moveTo>
                  <a:pt x="0" y="0"/>
                </a:moveTo>
                <a:lnTo>
                  <a:pt x="379856" y="160019"/>
                </a:lnTo>
              </a:path>
            </a:pathLst>
          </a:custGeom>
          <a:ln w="12192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670048" y="4663440"/>
            <a:ext cx="1056640" cy="433070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390"/>
              </a:spcBef>
            </a:pPr>
            <a:r>
              <a:rPr sz="1500" b="1" spc="-10" dirty="0">
                <a:latin typeface="Calibri"/>
                <a:cs typeface="Calibri"/>
              </a:rPr>
              <a:t>lecture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65960" y="5247132"/>
            <a:ext cx="1248410" cy="431800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675"/>
              </a:spcBef>
            </a:pPr>
            <a:r>
              <a:rPr sz="1500" b="1" spc="-10" dirty="0">
                <a:latin typeface="Calibri"/>
                <a:cs typeface="Calibri"/>
              </a:rPr>
              <a:t>Notebooks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39876" y="5320029"/>
            <a:ext cx="1000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9BBB59"/>
                </a:solidFill>
                <a:latin typeface="Calibri"/>
                <a:cs typeface="Calibri"/>
              </a:rPr>
              <a:t>Test_file.pdf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80376" y="3340608"/>
            <a:ext cx="1332230" cy="433070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112395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885"/>
              </a:spcBef>
            </a:pPr>
            <a:r>
              <a:rPr sz="1500" b="1" spc="-10" dirty="0">
                <a:latin typeface="Calibri"/>
                <a:cs typeface="Calibri"/>
              </a:rPr>
              <a:t>CBE_course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27976" y="3797808"/>
            <a:ext cx="756285" cy="216535"/>
          </a:xfrm>
          <a:custGeom>
            <a:avLst/>
            <a:gdLst/>
            <a:ahLst/>
            <a:cxnLst/>
            <a:rect l="l" t="t" r="r" b="b"/>
            <a:pathLst>
              <a:path w="756284" h="216535">
                <a:moveTo>
                  <a:pt x="756030" y="0"/>
                </a:moveTo>
                <a:lnTo>
                  <a:pt x="0" y="216027"/>
                </a:lnTo>
              </a:path>
            </a:pathLst>
          </a:custGeom>
          <a:ln w="12192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8240014" y="3767073"/>
            <a:ext cx="1515745" cy="901065"/>
            <a:chOff x="8240014" y="3767073"/>
            <a:chExt cx="1515745" cy="901065"/>
          </a:xfrm>
        </p:grpSpPr>
        <p:sp>
          <p:nvSpPr>
            <p:cNvPr id="29" name="object 29"/>
            <p:cNvSpPr/>
            <p:nvPr/>
          </p:nvSpPr>
          <p:spPr>
            <a:xfrm>
              <a:off x="8508492" y="4012691"/>
              <a:ext cx="809625" cy="433070"/>
            </a:xfrm>
            <a:custGeom>
              <a:avLst/>
              <a:gdLst/>
              <a:ahLst/>
              <a:cxnLst/>
              <a:rect l="l" t="t" r="r" b="b"/>
              <a:pathLst>
                <a:path w="809625" h="433070">
                  <a:moveTo>
                    <a:pt x="809244" y="0"/>
                  </a:moveTo>
                  <a:lnTo>
                    <a:pt x="0" y="0"/>
                  </a:lnTo>
                  <a:lnTo>
                    <a:pt x="0" y="432816"/>
                  </a:lnTo>
                  <a:lnTo>
                    <a:pt x="809244" y="432816"/>
                  </a:lnTo>
                  <a:lnTo>
                    <a:pt x="80924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08492" y="4012691"/>
              <a:ext cx="809625" cy="433070"/>
            </a:xfrm>
            <a:custGeom>
              <a:avLst/>
              <a:gdLst/>
              <a:ahLst/>
              <a:cxnLst/>
              <a:rect l="l" t="t" r="r" b="b"/>
              <a:pathLst>
                <a:path w="809625" h="433070">
                  <a:moveTo>
                    <a:pt x="0" y="432816"/>
                  </a:moveTo>
                  <a:lnTo>
                    <a:pt x="809244" y="432816"/>
                  </a:lnTo>
                  <a:lnTo>
                    <a:pt x="809244" y="0"/>
                  </a:lnTo>
                  <a:lnTo>
                    <a:pt x="0" y="0"/>
                  </a:lnTo>
                  <a:lnTo>
                    <a:pt x="0" y="432816"/>
                  </a:lnTo>
                  <a:close/>
                </a:path>
              </a:pathLst>
            </a:custGeom>
            <a:ln w="6096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46364" y="3773423"/>
              <a:ext cx="666115" cy="240029"/>
            </a:xfrm>
            <a:custGeom>
              <a:avLst/>
              <a:gdLst/>
              <a:ahLst/>
              <a:cxnLst/>
              <a:rect l="l" t="t" r="r" b="b"/>
              <a:pathLst>
                <a:path w="666115" h="240029">
                  <a:moveTo>
                    <a:pt x="0" y="0"/>
                  </a:moveTo>
                  <a:lnTo>
                    <a:pt x="665987" y="240030"/>
                  </a:lnTo>
                </a:path>
              </a:pathLst>
            </a:custGeom>
            <a:ln w="1219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78240" y="4445507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4" h="216535">
                  <a:moveTo>
                    <a:pt x="216026" y="0"/>
                  </a:moveTo>
                  <a:lnTo>
                    <a:pt x="0" y="216027"/>
                  </a:lnTo>
                </a:path>
              </a:pathLst>
            </a:custGeom>
            <a:ln w="12192">
              <a:solidFill>
                <a:srgbClr val="4F81B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290304" y="4445507"/>
              <a:ext cx="459105" cy="216535"/>
            </a:xfrm>
            <a:custGeom>
              <a:avLst/>
              <a:gdLst/>
              <a:ahLst/>
              <a:cxnLst/>
              <a:rect l="l" t="t" r="r" b="b"/>
              <a:pathLst>
                <a:path w="459104" h="216535">
                  <a:moveTo>
                    <a:pt x="0" y="0"/>
                  </a:moveTo>
                  <a:lnTo>
                    <a:pt x="459104" y="216027"/>
                  </a:lnTo>
                </a:path>
              </a:pathLst>
            </a:custGeom>
            <a:ln w="1219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635495" y="4012691"/>
            <a:ext cx="1062355" cy="433070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700"/>
              </a:spcBef>
            </a:pPr>
            <a:r>
              <a:rPr sz="1500" b="1" spc="-10" dirty="0">
                <a:latin typeface="Calibri"/>
                <a:cs typeface="Calibri"/>
              </a:rPr>
              <a:t>annotation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574151" y="4089019"/>
            <a:ext cx="6953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libri"/>
                <a:cs typeface="Calibri"/>
              </a:rPr>
              <a:t>Practical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372600" y="4661915"/>
            <a:ext cx="1134110" cy="431800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695"/>
              </a:spcBef>
            </a:pPr>
            <a:r>
              <a:rPr sz="1500" b="1" spc="-10" dirty="0">
                <a:latin typeface="Calibri"/>
                <a:cs typeface="Calibri"/>
              </a:rPr>
              <a:t>Notebooks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666228" y="3303904"/>
            <a:ext cx="2735580" cy="1391285"/>
            <a:chOff x="7666228" y="3303904"/>
            <a:chExt cx="2735580" cy="1391285"/>
          </a:xfrm>
        </p:grpSpPr>
        <p:sp>
          <p:nvSpPr>
            <p:cNvPr id="38" name="object 38"/>
            <p:cNvSpPr/>
            <p:nvPr/>
          </p:nvSpPr>
          <p:spPr>
            <a:xfrm>
              <a:off x="9403080" y="4098035"/>
              <a:ext cx="995680" cy="378460"/>
            </a:xfrm>
            <a:custGeom>
              <a:avLst/>
              <a:gdLst/>
              <a:ahLst/>
              <a:cxnLst/>
              <a:rect l="l" t="t" r="r" b="b"/>
              <a:pathLst>
                <a:path w="995679" h="378460">
                  <a:moveTo>
                    <a:pt x="0" y="188975"/>
                  </a:moveTo>
                  <a:lnTo>
                    <a:pt x="5766" y="138729"/>
                  </a:lnTo>
                  <a:lnTo>
                    <a:pt x="22041" y="93584"/>
                  </a:lnTo>
                  <a:lnTo>
                    <a:pt x="47291" y="55340"/>
                  </a:lnTo>
                  <a:lnTo>
                    <a:pt x="79981" y="25795"/>
                  </a:lnTo>
                  <a:lnTo>
                    <a:pt x="118577" y="6748"/>
                  </a:lnTo>
                  <a:lnTo>
                    <a:pt x="161544" y="0"/>
                  </a:lnTo>
                  <a:lnTo>
                    <a:pt x="204510" y="6748"/>
                  </a:lnTo>
                  <a:lnTo>
                    <a:pt x="243106" y="25795"/>
                  </a:lnTo>
                  <a:lnTo>
                    <a:pt x="275796" y="55340"/>
                  </a:lnTo>
                  <a:lnTo>
                    <a:pt x="301046" y="93584"/>
                  </a:lnTo>
                  <a:lnTo>
                    <a:pt x="317321" y="138729"/>
                  </a:lnTo>
                  <a:lnTo>
                    <a:pt x="323088" y="188975"/>
                  </a:lnTo>
                  <a:lnTo>
                    <a:pt x="317321" y="239222"/>
                  </a:lnTo>
                  <a:lnTo>
                    <a:pt x="301046" y="284367"/>
                  </a:lnTo>
                  <a:lnTo>
                    <a:pt x="275796" y="322611"/>
                  </a:lnTo>
                  <a:lnTo>
                    <a:pt x="243106" y="352156"/>
                  </a:lnTo>
                  <a:lnTo>
                    <a:pt x="204510" y="371203"/>
                  </a:lnTo>
                  <a:lnTo>
                    <a:pt x="161544" y="377951"/>
                  </a:lnTo>
                  <a:lnTo>
                    <a:pt x="118577" y="371203"/>
                  </a:lnTo>
                  <a:lnTo>
                    <a:pt x="79981" y="352156"/>
                  </a:lnTo>
                  <a:lnTo>
                    <a:pt x="47291" y="322611"/>
                  </a:lnTo>
                  <a:lnTo>
                    <a:pt x="22041" y="284367"/>
                  </a:lnTo>
                  <a:lnTo>
                    <a:pt x="5766" y="239222"/>
                  </a:lnTo>
                  <a:lnTo>
                    <a:pt x="0" y="188975"/>
                  </a:lnTo>
                  <a:close/>
                </a:path>
                <a:path w="995679" h="378460">
                  <a:moveTo>
                    <a:pt x="670560" y="188975"/>
                  </a:moveTo>
                  <a:lnTo>
                    <a:pt x="676356" y="138729"/>
                  </a:lnTo>
                  <a:lnTo>
                    <a:pt x="692714" y="93584"/>
                  </a:lnTo>
                  <a:lnTo>
                    <a:pt x="718089" y="55340"/>
                  </a:lnTo>
                  <a:lnTo>
                    <a:pt x="750936" y="25795"/>
                  </a:lnTo>
                  <a:lnTo>
                    <a:pt x="789710" y="6748"/>
                  </a:lnTo>
                  <a:lnTo>
                    <a:pt x="832866" y="0"/>
                  </a:lnTo>
                  <a:lnTo>
                    <a:pt x="876021" y="6748"/>
                  </a:lnTo>
                  <a:lnTo>
                    <a:pt x="914795" y="25795"/>
                  </a:lnTo>
                  <a:lnTo>
                    <a:pt x="947642" y="55340"/>
                  </a:lnTo>
                  <a:lnTo>
                    <a:pt x="973017" y="93584"/>
                  </a:lnTo>
                  <a:lnTo>
                    <a:pt x="989375" y="138729"/>
                  </a:lnTo>
                  <a:lnTo>
                    <a:pt x="995172" y="188975"/>
                  </a:lnTo>
                  <a:lnTo>
                    <a:pt x="989375" y="239222"/>
                  </a:lnTo>
                  <a:lnTo>
                    <a:pt x="973017" y="284367"/>
                  </a:lnTo>
                  <a:lnTo>
                    <a:pt x="947642" y="322611"/>
                  </a:lnTo>
                  <a:lnTo>
                    <a:pt x="914795" y="352156"/>
                  </a:lnTo>
                  <a:lnTo>
                    <a:pt x="876021" y="371203"/>
                  </a:lnTo>
                  <a:lnTo>
                    <a:pt x="832866" y="377951"/>
                  </a:lnTo>
                  <a:lnTo>
                    <a:pt x="789710" y="371203"/>
                  </a:lnTo>
                  <a:lnTo>
                    <a:pt x="750936" y="352156"/>
                  </a:lnTo>
                  <a:lnTo>
                    <a:pt x="718089" y="322611"/>
                  </a:lnTo>
                  <a:lnTo>
                    <a:pt x="692714" y="284367"/>
                  </a:lnTo>
                  <a:lnTo>
                    <a:pt x="676356" y="239222"/>
                  </a:lnTo>
                  <a:lnTo>
                    <a:pt x="670560" y="188975"/>
                  </a:lnTo>
                  <a:close/>
                </a:path>
              </a:pathLst>
            </a:custGeom>
            <a:ln w="6096">
              <a:solidFill>
                <a:srgbClr val="931B0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078849" y="3882135"/>
              <a:ext cx="897890" cy="363220"/>
            </a:xfrm>
            <a:custGeom>
              <a:avLst/>
              <a:gdLst/>
              <a:ahLst/>
              <a:cxnLst/>
              <a:rect l="l" t="t" r="r" b="b"/>
              <a:pathLst>
                <a:path w="897890" h="363220">
                  <a:moveTo>
                    <a:pt x="752855" y="251206"/>
                  </a:moveTo>
                  <a:lnTo>
                    <a:pt x="748156" y="254126"/>
                  </a:lnTo>
                  <a:lnTo>
                    <a:pt x="659256" y="310388"/>
                  </a:lnTo>
                  <a:lnTo>
                    <a:pt x="751967" y="360171"/>
                  </a:lnTo>
                  <a:lnTo>
                    <a:pt x="756793" y="362712"/>
                  </a:lnTo>
                  <a:lnTo>
                    <a:pt x="762761" y="360933"/>
                  </a:lnTo>
                  <a:lnTo>
                    <a:pt x="765428" y="356107"/>
                  </a:lnTo>
                  <a:lnTo>
                    <a:pt x="767969" y="351281"/>
                  </a:lnTo>
                  <a:lnTo>
                    <a:pt x="766191" y="345313"/>
                  </a:lnTo>
                  <a:lnTo>
                    <a:pt x="761365" y="342645"/>
                  </a:lnTo>
                  <a:lnTo>
                    <a:pt x="718237" y="319531"/>
                  </a:lnTo>
                  <a:lnTo>
                    <a:pt x="679323" y="319531"/>
                  </a:lnTo>
                  <a:lnTo>
                    <a:pt x="678683" y="303021"/>
                  </a:lnTo>
                  <a:lnTo>
                    <a:pt x="678560" y="299846"/>
                  </a:lnTo>
                  <a:lnTo>
                    <a:pt x="700398" y="297749"/>
                  </a:lnTo>
                  <a:lnTo>
                    <a:pt x="700804" y="297749"/>
                  </a:lnTo>
                  <a:lnTo>
                    <a:pt x="718781" y="294782"/>
                  </a:lnTo>
                  <a:lnTo>
                    <a:pt x="721978" y="294171"/>
                  </a:lnTo>
                  <a:lnTo>
                    <a:pt x="763397" y="267969"/>
                  </a:lnTo>
                  <a:lnTo>
                    <a:pt x="764764" y="262000"/>
                  </a:lnTo>
                  <a:lnTo>
                    <a:pt x="764639" y="261632"/>
                  </a:lnTo>
                  <a:lnTo>
                    <a:pt x="761873" y="257301"/>
                  </a:lnTo>
                  <a:lnTo>
                    <a:pt x="759030" y="252730"/>
                  </a:lnTo>
                  <a:lnTo>
                    <a:pt x="758951" y="252602"/>
                  </a:lnTo>
                  <a:lnTo>
                    <a:pt x="752855" y="251206"/>
                  </a:lnTo>
                  <a:close/>
                </a:path>
                <a:path w="897890" h="363220">
                  <a:moveTo>
                    <a:pt x="721489" y="294487"/>
                  </a:moveTo>
                  <a:lnTo>
                    <a:pt x="720614" y="294487"/>
                  </a:lnTo>
                  <a:lnTo>
                    <a:pt x="700804" y="297749"/>
                  </a:lnTo>
                  <a:lnTo>
                    <a:pt x="700398" y="297749"/>
                  </a:lnTo>
                  <a:lnTo>
                    <a:pt x="678560" y="299846"/>
                  </a:lnTo>
                  <a:lnTo>
                    <a:pt x="679101" y="313816"/>
                  </a:lnTo>
                  <a:lnTo>
                    <a:pt x="679186" y="315995"/>
                  </a:lnTo>
                  <a:lnTo>
                    <a:pt x="679239" y="317372"/>
                  </a:lnTo>
                  <a:lnTo>
                    <a:pt x="679323" y="319531"/>
                  </a:lnTo>
                  <a:lnTo>
                    <a:pt x="681354" y="319531"/>
                  </a:lnTo>
                  <a:lnTo>
                    <a:pt x="696863" y="318007"/>
                  </a:lnTo>
                  <a:lnTo>
                    <a:pt x="684276" y="318007"/>
                  </a:lnTo>
                  <a:lnTo>
                    <a:pt x="683716" y="303021"/>
                  </a:lnTo>
                  <a:lnTo>
                    <a:pt x="683641" y="300989"/>
                  </a:lnTo>
                  <a:lnTo>
                    <a:pt x="711202" y="300989"/>
                  </a:lnTo>
                  <a:lnTo>
                    <a:pt x="721489" y="294487"/>
                  </a:lnTo>
                  <a:close/>
                </a:path>
                <a:path w="897890" h="363220">
                  <a:moveTo>
                    <a:pt x="711639" y="315995"/>
                  </a:moveTo>
                  <a:lnTo>
                    <a:pt x="703326" y="317372"/>
                  </a:lnTo>
                  <a:lnTo>
                    <a:pt x="681354" y="319531"/>
                  </a:lnTo>
                  <a:lnTo>
                    <a:pt x="718237" y="319531"/>
                  </a:lnTo>
                  <a:lnTo>
                    <a:pt x="711639" y="315995"/>
                  </a:lnTo>
                  <a:close/>
                </a:path>
                <a:path w="897890" h="363220">
                  <a:moveTo>
                    <a:pt x="683641" y="300989"/>
                  </a:moveTo>
                  <a:lnTo>
                    <a:pt x="684119" y="313816"/>
                  </a:lnTo>
                  <a:lnTo>
                    <a:pt x="684200" y="315995"/>
                  </a:lnTo>
                  <a:lnTo>
                    <a:pt x="684276" y="318007"/>
                  </a:lnTo>
                  <a:lnTo>
                    <a:pt x="698542" y="308990"/>
                  </a:lnTo>
                  <a:lnTo>
                    <a:pt x="683641" y="300989"/>
                  </a:lnTo>
                  <a:close/>
                </a:path>
                <a:path w="897890" h="363220">
                  <a:moveTo>
                    <a:pt x="698569" y="308990"/>
                  </a:moveTo>
                  <a:lnTo>
                    <a:pt x="684276" y="318007"/>
                  </a:lnTo>
                  <a:lnTo>
                    <a:pt x="696863" y="318007"/>
                  </a:lnTo>
                  <a:lnTo>
                    <a:pt x="703326" y="317372"/>
                  </a:lnTo>
                  <a:lnTo>
                    <a:pt x="711639" y="315995"/>
                  </a:lnTo>
                  <a:lnTo>
                    <a:pt x="698569" y="308990"/>
                  </a:lnTo>
                  <a:close/>
                </a:path>
                <a:path w="897890" h="363220">
                  <a:moveTo>
                    <a:pt x="761219" y="283765"/>
                  </a:moveTo>
                  <a:lnTo>
                    <a:pt x="740141" y="290020"/>
                  </a:lnTo>
                  <a:lnTo>
                    <a:pt x="721991" y="294171"/>
                  </a:lnTo>
                  <a:lnTo>
                    <a:pt x="698569" y="308990"/>
                  </a:lnTo>
                  <a:lnTo>
                    <a:pt x="711639" y="315995"/>
                  </a:lnTo>
                  <a:lnTo>
                    <a:pt x="724789" y="313816"/>
                  </a:lnTo>
                  <a:lnTo>
                    <a:pt x="745744" y="308990"/>
                  </a:lnTo>
                  <a:lnTo>
                    <a:pt x="766064" y="303021"/>
                  </a:lnTo>
                  <a:lnTo>
                    <a:pt x="785495" y="296037"/>
                  </a:lnTo>
                  <a:lnTo>
                    <a:pt x="804036" y="288036"/>
                  </a:lnTo>
                  <a:lnTo>
                    <a:pt x="811376" y="284258"/>
                  </a:lnTo>
                  <a:lnTo>
                    <a:pt x="759850" y="284258"/>
                  </a:lnTo>
                  <a:lnTo>
                    <a:pt x="761219" y="283765"/>
                  </a:lnTo>
                  <a:close/>
                </a:path>
                <a:path w="897890" h="363220">
                  <a:moveTo>
                    <a:pt x="711202" y="300989"/>
                  </a:moveTo>
                  <a:lnTo>
                    <a:pt x="683641" y="300989"/>
                  </a:lnTo>
                  <a:lnTo>
                    <a:pt x="698569" y="308990"/>
                  </a:lnTo>
                  <a:lnTo>
                    <a:pt x="711202" y="300989"/>
                  </a:lnTo>
                  <a:close/>
                </a:path>
                <a:path w="897890" h="363220">
                  <a:moveTo>
                    <a:pt x="721991" y="294171"/>
                  </a:moveTo>
                  <a:lnTo>
                    <a:pt x="718825" y="294782"/>
                  </a:lnTo>
                  <a:lnTo>
                    <a:pt x="720602" y="294487"/>
                  </a:lnTo>
                  <a:lnTo>
                    <a:pt x="721489" y="294487"/>
                  </a:lnTo>
                  <a:lnTo>
                    <a:pt x="721991" y="294171"/>
                  </a:lnTo>
                  <a:close/>
                </a:path>
                <a:path w="897890" h="363220">
                  <a:moveTo>
                    <a:pt x="871474" y="207390"/>
                  </a:moveTo>
                  <a:lnTo>
                    <a:pt x="869645" y="210438"/>
                  </a:lnTo>
                  <a:lnTo>
                    <a:pt x="868552" y="212344"/>
                  </a:lnTo>
                  <a:lnTo>
                    <a:pt x="865067" y="217169"/>
                  </a:lnTo>
                  <a:lnTo>
                    <a:pt x="861059" y="222884"/>
                  </a:lnTo>
                  <a:lnTo>
                    <a:pt x="860389" y="223646"/>
                  </a:lnTo>
                  <a:lnTo>
                    <a:pt x="860222" y="223774"/>
                  </a:lnTo>
                  <a:lnTo>
                    <a:pt x="851407" y="233171"/>
                  </a:lnTo>
                  <a:lnTo>
                    <a:pt x="811886" y="261632"/>
                  </a:lnTo>
                  <a:lnTo>
                    <a:pt x="759850" y="284258"/>
                  </a:lnTo>
                  <a:lnTo>
                    <a:pt x="811376" y="284258"/>
                  </a:lnTo>
                  <a:lnTo>
                    <a:pt x="851916" y="258952"/>
                  </a:lnTo>
                  <a:lnTo>
                    <a:pt x="884717" y="223774"/>
                  </a:lnTo>
                  <a:lnTo>
                    <a:pt x="892735" y="208280"/>
                  </a:lnTo>
                  <a:lnTo>
                    <a:pt x="871093" y="208280"/>
                  </a:lnTo>
                  <a:lnTo>
                    <a:pt x="871474" y="207390"/>
                  </a:lnTo>
                  <a:close/>
                </a:path>
                <a:path w="897890" h="363220">
                  <a:moveTo>
                    <a:pt x="897702" y="180720"/>
                  </a:moveTo>
                  <a:lnTo>
                    <a:pt x="877824" y="180720"/>
                  </a:lnTo>
                  <a:lnTo>
                    <a:pt x="877927" y="181343"/>
                  </a:lnTo>
                  <a:lnTo>
                    <a:pt x="877954" y="181501"/>
                  </a:lnTo>
                  <a:lnTo>
                    <a:pt x="878057" y="182565"/>
                  </a:lnTo>
                  <a:lnTo>
                    <a:pt x="878241" y="183115"/>
                  </a:lnTo>
                  <a:lnTo>
                    <a:pt x="878023" y="183115"/>
                  </a:lnTo>
                  <a:lnTo>
                    <a:pt x="877824" y="187070"/>
                  </a:lnTo>
                  <a:lnTo>
                    <a:pt x="876807" y="192916"/>
                  </a:lnTo>
                  <a:lnTo>
                    <a:pt x="875754" y="196850"/>
                  </a:lnTo>
                  <a:lnTo>
                    <a:pt x="875665" y="197231"/>
                  </a:lnTo>
                  <a:lnTo>
                    <a:pt x="873919" y="201953"/>
                  </a:lnTo>
                  <a:lnTo>
                    <a:pt x="871093" y="208280"/>
                  </a:lnTo>
                  <a:lnTo>
                    <a:pt x="892735" y="208280"/>
                  </a:lnTo>
                  <a:lnTo>
                    <a:pt x="894460" y="203707"/>
                  </a:lnTo>
                  <a:lnTo>
                    <a:pt x="896105" y="197364"/>
                  </a:lnTo>
                  <a:lnTo>
                    <a:pt x="896140" y="197231"/>
                  </a:lnTo>
                  <a:lnTo>
                    <a:pt x="896239" y="196850"/>
                  </a:lnTo>
                  <a:lnTo>
                    <a:pt x="897508" y="189864"/>
                  </a:lnTo>
                  <a:lnTo>
                    <a:pt x="897824" y="183769"/>
                  </a:lnTo>
                  <a:lnTo>
                    <a:pt x="897858" y="183115"/>
                  </a:lnTo>
                  <a:lnTo>
                    <a:pt x="878223" y="183115"/>
                  </a:lnTo>
                  <a:lnTo>
                    <a:pt x="878131" y="182565"/>
                  </a:lnTo>
                  <a:lnTo>
                    <a:pt x="897886" y="182565"/>
                  </a:lnTo>
                  <a:lnTo>
                    <a:pt x="897768" y="181343"/>
                  </a:lnTo>
                  <a:lnTo>
                    <a:pt x="897702" y="180720"/>
                  </a:lnTo>
                  <a:close/>
                </a:path>
                <a:path w="897890" h="363220">
                  <a:moveTo>
                    <a:pt x="877537" y="180720"/>
                  </a:moveTo>
                  <a:lnTo>
                    <a:pt x="877650" y="181343"/>
                  </a:lnTo>
                  <a:lnTo>
                    <a:pt x="877951" y="182244"/>
                  </a:lnTo>
                  <a:lnTo>
                    <a:pt x="877927" y="181343"/>
                  </a:lnTo>
                  <a:lnTo>
                    <a:pt x="877537" y="180720"/>
                  </a:lnTo>
                  <a:close/>
                </a:path>
                <a:path w="897890" h="363220">
                  <a:moveTo>
                    <a:pt x="897448" y="178307"/>
                  </a:moveTo>
                  <a:lnTo>
                    <a:pt x="876300" y="178307"/>
                  </a:lnTo>
                  <a:lnTo>
                    <a:pt x="877927" y="181343"/>
                  </a:lnTo>
                  <a:lnTo>
                    <a:pt x="877824" y="180720"/>
                  </a:lnTo>
                  <a:lnTo>
                    <a:pt x="897702" y="180720"/>
                  </a:lnTo>
                  <a:lnTo>
                    <a:pt x="897448" y="178307"/>
                  </a:lnTo>
                  <a:close/>
                </a:path>
                <a:path w="897890" h="363220">
                  <a:moveTo>
                    <a:pt x="863852" y="145375"/>
                  </a:moveTo>
                  <a:lnTo>
                    <a:pt x="808876" y="145375"/>
                  </a:lnTo>
                  <a:lnTo>
                    <a:pt x="824195" y="150368"/>
                  </a:lnTo>
                  <a:lnTo>
                    <a:pt x="825701" y="150875"/>
                  </a:lnTo>
                  <a:lnTo>
                    <a:pt x="839702" y="156288"/>
                  </a:lnTo>
                  <a:lnTo>
                    <a:pt x="849697" y="160655"/>
                  </a:lnTo>
                  <a:lnTo>
                    <a:pt x="852424" y="161797"/>
                  </a:lnTo>
                  <a:lnTo>
                    <a:pt x="862583" y="167258"/>
                  </a:lnTo>
                  <a:lnTo>
                    <a:pt x="867155" y="170180"/>
                  </a:lnTo>
                  <a:lnTo>
                    <a:pt x="867001" y="170180"/>
                  </a:lnTo>
                  <a:lnTo>
                    <a:pt x="870076" y="172338"/>
                  </a:lnTo>
                  <a:lnTo>
                    <a:pt x="873505" y="175259"/>
                  </a:lnTo>
                  <a:lnTo>
                    <a:pt x="873352" y="175259"/>
                  </a:lnTo>
                  <a:lnTo>
                    <a:pt x="874902" y="176783"/>
                  </a:lnTo>
                  <a:lnTo>
                    <a:pt x="877061" y="179705"/>
                  </a:lnTo>
                  <a:lnTo>
                    <a:pt x="876300" y="178307"/>
                  </a:lnTo>
                  <a:lnTo>
                    <a:pt x="897448" y="178307"/>
                  </a:lnTo>
                  <a:lnTo>
                    <a:pt x="897381" y="177672"/>
                  </a:lnTo>
                  <a:lnTo>
                    <a:pt x="896556" y="175259"/>
                  </a:lnTo>
                  <a:lnTo>
                    <a:pt x="873505" y="175259"/>
                  </a:lnTo>
                  <a:lnTo>
                    <a:pt x="872744" y="174625"/>
                  </a:lnTo>
                  <a:lnTo>
                    <a:pt x="896339" y="174625"/>
                  </a:lnTo>
                  <a:lnTo>
                    <a:pt x="895730" y="172846"/>
                  </a:lnTo>
                  <a:lnTo>
                    <a:pt x="894319" y="170180"/>
                  </a:lnTo>
                  <a:lnTo>
                    <a:pt x="867155" y="170180"/>
                  </a:lnTo>
                  <a:lnTo>
                    <a:pt x="866648" y="169925"/>
                  </a:lnTo>
                  <a:lnTo>
                    <a:pt x="894184" y="169925"/>
                  </a:lnTo>
                  <a:lnTo>
                    <a:pt x="893445" y="168528"/>
                  </a:lnTo>
                  <a:lnTo>
                    <a:pt x="873125" y="150368"/>
                  </a:lnTo>
                  <a:lnTo>
                    <a:pt x="863852" y="145375"/>
                  </a:lnTo>
                  <a:close/>
                </a:path>
                <a:path w="897890" h="363220">
                  <a:moveTo>
                    <a:pt x="851735" y="139905"/>
                  </a:moveTo>
                  <a:lnTo>
                    <a:pt x="789954" y="139905"/>
                  </a:lnTo>
                  <a:lnTo>
                    <a:pt x="810143" y="145788"/>
                  </a:lnTo>
                  <a:lnTo>
                    <a:pt x="808876" y="145375"/>
                  </a:lnTo>
                  <a:lnTo>
                    <a:pt x="863852" y="145375"/>
                  </a:lnTo>
                  <a:lnTo>
                    <a:pt x="861568" y="144144"/>
                  </a:lnTo>
                  <a:lnTo>
                    <a:pt x="851735" y="139905"/>
                  </a:lnTo>
                  <a:close/>
                </a:path>
                <a:path w="897890" h="363220">
                  <a:moveTo>
                    <a:pt x="838020" y="134437"/>
                  </a:moveTo>
                  <a:lnTo>
                    <a:pt x="769126" y="134437"/>
                  </a:lnTo>
                  <a:lnTo>
                    <a:pt x="792167" y="140544"/>
                  </a:lnTo>
                  <a:lnTo>
                    <a:pt x="789954" y="139905"/>
                  </a:lnTo>
                  <a:lnTo>
                    <a:pt x="851735" y="139905"/>
                  </a:lnTo>
                  <a:lnTo>
                    <a:pt x="847725" y="138175"/>
                  </a:lnTo>
                  <a:lnTo>
                    <a:pt x="838020" y="134437"/>
                  </a:lnTo>
                  <a:close/>
                </a:path>
                <a:path w="897890" h="363220">
                  <a:moveTo>
                    <a:pt x="744074" y="128618"/>
                  </a:moveTo>
                  <a:lnTo>
                    <a:pt x="771271" y="134999"/>
                  </a:lnTo>
                  <a:lnTo>
                    <a:pt x="769126" y="134437"/>
                  </a:lnTo>
                  <a:lnTo>
                    <a:pt x="838020" y="134437"/>
                  </a:lnTo>
                  <a:lnTo>
                    <a:pt x="832230" y="132206"/>
                  </a:lnTo>
                  <a:lnTo>
                    <a:pt x="823191" y="129215"/>
                  </a:lnTo>
                  <a:lnTo>
                    <a:pt x="746900" y="129215"/>
                  </a:lnTo>
                  <a:lnTo>
                    <a:pt x="744074" y="128618"/>
                  </a:lnTo>
                  <a:close/>
                </a:path>
                <a:path w="897890" h="363220">
                  <a:moveTo>
                    <a:pt x="720106" y="123548"/>
                  </a:moveTo>
                  <a:lnTo>
                    <a:pt x="746900" y="129215"/>
                  </a:lnTo>
                  <a:lnTo>
                    <a:pt x="823191" y="129215"/>
                  </a:lnTo>
                  <a:lnTo>
                    <a:pt x="814577" y="126364"/>
                  </a:lnTo>
                  <a:lnTo>
                    <a:pt x="806366" y="124003"/>
                  </a:lnTo>
                  <a:lnTo>
                    <a:pt x="722521" y="124003"/>
                  </a:lnTo>
                  <a:lnTo>
                    <a:pt x="720106" y="123548"/>
                  </a:lnTo>
                  <a:close/>
                </a:path>
                <a:path w="897890" h="363220">
                  <a:moveTo>
                    <a:pt x="56407" y="45450"/>
                  </a:moveTo>
                  <a:lnTo>
                    <a:pt x="39377" y="55194"/>
                  </a:lnTo>
                  <a:lnTo>
                    <a:pt x="56272" y="65267"/>
                  </a:lnTo>
                  <a:lnTo>
                    <a:pt x="83867" y="65538"/>
                  </a:lnTo>
                  <a:lnTo>
                    <a:pt x="83184" y="65538"/>
                  </a:lnTo>
                  <a:lnTo>
                    <a:pt x="165353" y="67690"/>
                  </a:lnTo>
                  <a:lnTo>
                    <a:pt x="246379" y="71119"/>
                  </a:lnTo>
                  <a:lnTo>
                    <a:pt x="325374" y="75818"/>
                  </a:lnTo>
                  <a:lnTo>
                    <a:pt x="363981" y="78612"/>
                  </a:lnTo>
                  <a:lnTo>
                    <a:pt x="438805" y="84825"/>
                  </a:lnTo>
                  <a:lnTo>
                    <a:pt x="510285" y="92201"/>
                  </a:lnTo>
                  <a:lnTo>
                    <a:pt x="577342" y="100330"/>
                  </a:lnTo>
                  <a:lnTo>
                    <a:pt x="639445" y="109219"/>
                  </a:lnTo>
                  <a:lnTo>
                    <a:pt x="722521" y="124003"/>
                  </a:lnTo>
                  <a:lnTo>
                    <a:pt x="806366" y="124003"/>
                  </a:lnTo>
                  <a:lnTo>
                    <a:pt x="751371" y="109981"/>
                  </a:lnTo>
                  <a:lnTo>
                    <a:pt x="699770" y="99440"/>
                  </a:lnTo>
                  <a:lnTo>
                    <a:pt x="642620" y="89662"/>
                  </a:lnTo>
                  <a:lnTo>
                    <a:pt x="546734" y="76581"/>
                  </a:lnTo>
                  <a:lnTo>
                    <a:pt x="442086" y="65267"/>
                  </a:lnTo>
                  <a:lnTo>
                    <a:pt x="442311" y="65267"/>
                  </a:lnTo>
                  <a:lnTo>
                    <a:pt x="365505" y="58800"/>
                  </a:lnTo>
                  <a:lnTo>
                    <a:pt x="247396" y="51307"/>
                  </a:lnTo>
                  <a:lnTo>
                    <a:pt x="166116" y="47878"/>
                  </a:lnTo>
                  <a:lnTo>
                    <a:pt x="83439" y="45719"/>
                  </a:lnTo>
                  <a:lnTo>
                    <a:pt x="56407" y="45450"/>
                  </a:lnTo>
                  <a:close/>
                </a:path>
                <a:path w="897890" h="363220">
                  <a:moveTo>
                    <a:pt x="96139" y="0"/>
                  </a:moveTo>
                  <a:lnTo>
                    <a:pt x="0" y="54863"/>
                  </a:lnTo>
                  <a:lnTo>
                    <a:pt x="95123" y="111506"/>
                  </a:lnTo>
                  <a:lnTo>
                    <a:pt x="101219" y="109981"/>
                  </a:lnTo>
                  <a:lnTo>
                    <a:pt x="106806" y="100583"/>
                  </a:lnTo>
                  <a:lnTo>
                    <a:pt x="105282" y="94487"/>
                  </a:lnTo>
                  <a:lnTo>
                    <a:pt x="56272" y="65267"/>
                  </a:lnTo>
                  <a:lnTo>
                    <a:pt x="19557" y="64896"/>
                  </a:lnTo>
                  <a:lnTo>
                    <a:pt x="19682" y="55194"/>
                  </a:lnTo>
                  <a:lnTo>
                    <a:pt x="19807" y="45450"/>
                  </a:lnTo>
                  <a:lnTo>
                    <a:pt x="19811" y="45084"/>
                  </a:lnTo>
                  <a:lnTo>
                    <a:pt x="57046" y="45084"/>
                  </a:lnTo>
                  <a:lnTo>
                    <a:pt x="105918" y="17144"/>
                  </a:lnTo>
                  <a:lnTo>
                    <a:pt x="107569" y="11049"/>
                  </a:lnTo>
                  <a:lnTo>
                    <a:pt x="102234" y="1650"/>
                  </a:lnTo>
                  <a:lnTo>
                    <a:pt x="96139" y="0"/>
                  </a:lnTo>
                  <a:close/>
                </a:path>
                <a:path w="897890" h="363220">
                  <a:moveTo>
                    <a:pt x="19811" y="45084"/>
                  </a:moveTo>
                  <a:lnTo>
                    <a:pt x="19807" y="45450"/>
                  </a:lnTo>
                  <a:lnTo>
                    <a:pt x="19682" y="55194"/>
                  </a:lnTo>
                  <a:lnTo>
                    <a:pt x="19557" y="64896"/>
                  </a:lnTo>
                  <a:lnTo>
                    <a:pt x="56272" y="65267"/>
                  </a:lnTo>
                  <a:lnTo>
                    <a:pt x="53521" y="63626"/>
                  </a:lnTo>
                  <a:lnTo>
                    <a:pt x="24637" y="63626"/>
                  </a:lnTo>
                  <a:lnTo>
                    <a:pt x="24754" y="47878"/>
                  </a:lnTo>
                  <a:lnTo>
                    <a:pt x="24765" y="46481"/>
                  </a:lnTo>
                  <a:lnTo>
                    <a:pt x="54604" y="46481"/>
                  </a:lnTo>
                  <a:lnTo>
                    <a:pt x="56407" y="45450"/>
                  </a:lnTo>
                  <a:lnTo>
                    <a:pt x="19811" y="45084"/>
                  </a:lnTo>
                  <a:close/>
                </a:path>
                <a:path w="897890" h="363220">
                  <a:moveTo>
                    <a:pt x="24765" y="46481"/>
                  </a:moveTo>
                  <a:lnTo>
                    <a:pt x="24754" y="47878"/>
                  </a:lnTo>
                  <a:lnTo>
                    <a:pt x="24637" y="63626"/>
                  </a:lnTo>
                  <a:lnTo>
                    <a:pt x="39377" y="55194"/>
                  </a:lnTo>
                  <a:lnTo>
                    <a:pt x="24765" y="46481"/>
                  </a:lnTo>
                  <a:close/>
                </a:path>
                <a:path w="897890" h="363220">
                  <a:moveTo>
                    <a:pt x="39377" y="55194"/>
                  </a:moveTo>
                  <a:lnTo>
                    <a:pt x="24637" y="63626"/>
                  </a:lnTo>
                  <a:lnTo>
                    <a:pt x="53521" y="63626"/>
                  </a:lnTo>
                  <a:lnTo>
                    <a:pt x="39377" y="55194"/>
                  </a:lnTo>
                  <a:close/>
                </a:path>
                <a:path w="897890" h="363220">
                  <a:moveTo>
                    <a:pt x="54604" y="46481"/>
                  </a:moveTo>
                  <a:lnTo>
                    <a:pt x="24765" y="46481"/>
                  </a:lnTo>
                  <a:lnTo>
                    <a:pt x="39377" y="55194"/>
                  </a:lnTo>
                  <a:lnTo>
                    <a:pt x="54604" y="46481"/>
                  </a:lnTo>
                  <a:close/>
                </a:path>
                <a:path w="897890" h="363220">
                  <a:moveTo>
                    <a:pt x="57046" y="45084"/>
                  </a:moveTo>
                  <a:lnTo>
                    <a:pt x="19811" y="45084"/>
                  </a:lnTo>
                  <a:lnTo>
                    <a:pt x="56407" y="45450"/>
                  </a:lnTo>
                  <a:lnTo>
                    <a:pt x="57046" y="45084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34196" y="3303904"/>
              <a:ext cx="1356360" cy="795655"/>
            </a:xfrm>
            <a:custGeom>
              <a:avLst/>
              <a:gdLst/>
              <a:ahLst/>
              <a:cxnLst/>
              <a:rect l="l" t="t" r="r" b="b"/>
              <a:pathLst>
                <a:path w="1356359" h="795654">
                  <a:moveTo>
                    <a:pt x="1255013" y="689610"/>
                  </a:moveTo>
                  <a:lnTo>
                    <a:pt x="1250442" y="692531"/>
                  </a:lnTo>
                  <a:lnTo>
                    <a:pt x="1245743" y="695452"/>
                  </a:lnTo>
                  <a:lnTo>
                    <a:pt x="1244346" y="701548"/>
                  </a:lnTo>
                  <a:lnTo>
                    <a:pt x="1247267" y="706247"/>
                  </a:lnTo>
                  <a:lnTo>
                    <a:pt x="1303401" y="795274"/>
                  </a:lnTo>
                  <a:lnTo>
                    <a:pt x="1313588" y="776351"/>
                  </a:lnTo>
                  <a:lnTo>
                    <a:pt x="1292859" y="776351"/>
                  </a:lnTo>
                  <a:lnTo>
                    <a:pt x="1291682" y="762452"/>
                  </a:lnTo>
                  <a:lnTo>
                    <a:pt x="1289372" y="744989"/>
                  </a:lnTo>
                  <a:lnTo>
                    <a:pt x="1289303" y="744468"/>
                  </a:lnTo>
                  <a:lnTo>
                    <a:pt x="1289217" y="743820"/>
                  </a:lnTo>
                  <a:lnTo>
                    <a:pt x="1286971" y="732166"/>
                  </a:lnTo>
                  <a:lnTo>
                    <a:pt x="1286925" y="731930"/>
                  </a:lnTo>
                  <a:lnTo>
                    <a:pt x="1264030" y="695706"/>
                  </a:lnTo>
                  <a:lnTo>
                    <a:pt x="1261236" y="691007"/>
                  </a:lnTo>
                  <a:lnTo>
                    <a:pt x="1255013" y="689610"/>
                  </a:lnTo>
                  <a:close/>
                </a:path>
                <a:path w="1356359" h="795654">
                  <a:moveTo>
                    <a:pt x="1287075" y="732166"/>
                  </a:moveTo>
                  <a:lnTo>
                    <a:pt x="1289000" y="742733"/>
                  </a:lnTo>
                  <a:lnTo>
                    <a:pt x="1289217" y="743820"/>
                  </a:lnTo>
                  <a:lnTo>
                    <a:pt x="1289336" y="744468"/>
                  </a:lnTo>
                  <a:lnTo>
                    <a:pt x="1289372" y="744989"/>
                  </a:lnTo>
                  <a:lnTo>
                    <a:pt x="1291540" y="761371"/>
                  </a:lnTo>
                  <a:lnTo>
                    <a:pt x="1291589" y="761743"/>
                  </a:lnTo>
                  <a:lnTo>
                    <a:pt x="1291682" y="762452"/>
                  </a:lnTo>
                  <a:lnTo>
                    <a:pt x="1292859" y="776351"/>
                  </a:lnTo>
                  <a:lnTo>
                    <a:pt x="1312545" y="774700"/>
                  </a:lnTo>
                  <a:lnTo>
                    <a:pt x="1312227" y="770890"/>
                  </a:lnTo>
                  <a:lnTo>
                    <a:pt x="1294002" y="770890"/>
                  </a:lnTo>
                  <a:lnTo>
                    <a:pt x="1302067" y="755888"/>
                  </a:lnTo>
                  <a:lnTo>
                    <a:pt x="1287075" y="732166"/>
                  </a:lnTo>
                  <a:close/>
                </a:path>
                <a:path w="1356359" h="795654">
                  <a:moveTo>
                    <a:pt x="1344422" y="686562"/>
                  </a:moveTo>
                  <a:lnTo>
                    <a:pt x="1338452" y="688340"/>
                  </a:lnTo>
                  <a:lnTo>
                    <a:pt x="1335785" y="693166"/>
                  </a:lnTo>
                  <a:lnTo>
                    <a:pt x="1309139" y="742733"/>
                  </a:lnTo>
                  <a:lnTo>
                    <a:pt x="1311275" y="759460"/>
                  </a:lnTo>
                  <a:lnTo>
                    <a:pt x="1312545" y="774700"/>
                  </a:lnTo>
                  <a:lnTo>
                    <a:pt x="1292859" y="776351"/>
                  </a:lnTo>
                  <a:lnTo>
                    <a:pt x="1313588" y="776351"/>
                  </a:lnTo>
                  <a:lnTo>
                    <a:pt x="1353311" y="702564"/>
                  </a:lnTo>
                  <a:lnTo>
                    <a:pt x="1355852" y="697738"/>
                  </a:lnTo>
                  <a:lnTo>
                    <a:pt x="1354074" y="691769"/>
                  </a:lnTo>
                  <a:lnTo>
                    <a:pt x="1349248" y="689229"/>
                  </a:lnTo>
                  <a:lnTo>
                    <a:pt x="1344422" y="686562"/>
                  </a:lnTo>
                  <a:close/>
                </a:path>
                <a:path w="1356359" h="795654">
                  <a:moveTo>
                    <a:pt x="1302067" y="755888"/>
                  </a:moveTo>
                  <a:lnTo>
                    <a:pt x="1294002" y="770890"/>
                  </a:lnTo>
                  <a:lnTo>
                    <a:pt x="1311148" y="770255"/>
                  </a:lnTo>
                  <a:lnTo>
                    <a:pt x="1302067" y="755888"/>
                  </a:lnTo>
                  <a:close/>
                </a:path>
                <a:path w="1356359" h="795654">
                  <a:moveTo>
                    <a:pt x="1309139" y="742733"/>
                  </a:moveTo>
                  <a:lnTo>
                    <a:pt x="1302067" y="755888"/>
                  </a:lnTo>
                  <a:lnTo>
                    <a:pt x="1311148" y="770255"/>
                  </a:lnTo>
                  <a:lnTo>
                    <a:pt x="1294002" y="770890"/>
                  </a:lnTo>
                  <a:lnTo>
                    <a:pt x="1312227" y="770890"/>
                  </a:lnTo>
                  <a:lnTo>
                    <a:pt x="1311275" y="759460"/>
                  </a:lnTo>
                  <a:lnTo>
                    <a:pt x="1309139" y="742733"/>
                  </a:lnTo>
                  <a:close/>
                </a:path>
                <a:path w="1356359" h="795654">
                  <a:moveTo>
                    <a:pt x="930398" y="294548"/>
                  </a:moveTo>
                  <a:lnTo>
                    <a:pt x="891644" y="294548"/>
                  </a:lnTo>
                  <a:lnTo>
                    <a:pt x="937646" y="321992"/>
                  </a:lnTo>
                  <a:lnTo>
                    <a:pt x="978113" y="348170"/>
                  </a:lnTo>
                  <a:lnTo>
                    <a:pt x="978682" y="348410"/>
                  </a:lnTo>
                  <a:lnTo>
                    <a:pt x="978489" y="348410"/>
                  </a:lnTo>
                  <a:lnTo>
                    <a:pt x="979842" y="349289"/>
                  </a:lnTo>
                  <a:lnTo>
                    <a:pt x="1019849" y="377294"/>
                  </a:lnTo>
                  <a:lnTo>
                    <a:pt x="1057802" y="406576"/>
                  </a:lnTo>
                  <a:lnTo>
                    <a:pt x="1092880" y="436102"/>
                  </a:lnTo>
                  <a:lnTo>
                    <a:pt x="1125347" y="466090"/>
                  </a:lnTo>
                  <a:lnTo>
                    <a:pt x="1155622" y="497231"/>
                  </a:lnTo>
                  <a:lnTo>
                    <a:pt x="1170281" y="513607"/>
                  </a:lnTo>
                  <a:lnTo>
                    <a:pt x="1185504" y="531653"/>
                  </a:lnTo>
                  <a:lnTo>
                    <a:pt x="1195907" y="544581"/>
                  </a:lnTo>
                  <a:lnTo>
                    <a:pt x="1207662" y="560341"/>
                  </a:lnTo>
                  <a:lnTo>
                    <a:pt x="1219887" y="577940"/>
                  </a:lnTo>
                  <a:lnTo>
                    <a:pt x="1220025" y="578271"/>
                  </a:lnTo>
                  <a:lnTo>
                    <a:pt x="1230981" y="595159"/>
                  </a:lnTo>
                  <a:lnTo>
                    <a:pt x="1257687" y="644323"/>
                  </a:lnTo>
                  <a:lnTo>
                    <a:pt x="1277271" y="694152"/>
                  </a:lnTo>
                  <a:lnTo>
                    <a:pt x="1280662" y="705993"/>
                  </a:lnTo>
                  <a:lnTo>
                    <a:pt x="1282064" y="710819"/>
                  </a:lnTo>
                  <a:lnTo>
                    <a:pt x="1286140" y="727737"/>
                  </a:lnTo>
                  <a:lnTo>
                    <a:pt x="1286255" y="728343"/>
                  </a:lnTo>
                  <a:lnTo>
                    <a:pt x="1286650" y="729854"/>
                  </a:lnTo>
                  <a:lnTo>
                    <a:pt x="1286925" y="731930"/>
                  </a:lnTo>
                  <a:lnTo>
                    <a:pt x="1302067" y="755888"/>
                  </a:lnTo>
                  <a:lnTo>
                    <a:pt x="1309139" y="742733"/>
                  </a:lnTo>
                  <a:lnTo>
                    <a:pt x="1296199" y="688340"/>
                  </a:lnTo>
                  <a:lnTo>
                    <a:pt x="1275460" y="635762"/>
                  </a:lnTo>
                  <a:lnTo>
                    <a:pt x="1257553" y="601091"/>
                  </a:lnTo>
                  <a:lnTo>
                    <a:pt x="1236472" y="567055"/>
                  </a:lnTo>
                  <a:lnTo>
                    <a:pt x="1212214" y="533400"/>
                  </a:lnTo>
                  <a:lnTo>
                    <a:pt x="1185163" y="500507"/>
                  </a:lnTo>
                  <a:lnTo>
                    <a:pt x="1155192" y="467995"/>
                  </a:lnTo>
                  <a:lnTo>
                    <a:pt x="1122679" y="436372"/>
                  </a:lnTo>
                  <a:lnTo>
                    <a:pt x="1087501" y="405384"/>
                  </a:lnTo>
                  <a:lnTo>
                    <a:pt x="1049908" y="375285"/>
                  </a:lnTo>
                  <a:lnTo>
                    <a:pt x="989329" y="331724"/>
                  </a:lnTo>
                  <a:lnTo>
                    <a:pt x="946150" y="303911"/>
                  </a:lnTo>
                  <a:lnTo>
                    <a:pt x="930398" y="294548"/>
                  </a:lnTo>
                  <a:close/>
                </a:path>
                <a:path w="1356359" h="795654">
                  <a:moveTo>
                    <a:pt x="978113" y="348170"/>
                  </a:moveTo>
                  <a:lnTo>
                    <a:pt x="978457" y="348410"/>
                  </a:lnTo>
                  <a:lnTo>
                    <a:pt x="979842" y="349289"/>
                  </a:lnTo>
                  <a:lnTo>
                    <a:pt x="978587" y="348410"/>
                  </a:lnTo>
                  <a:lnTo>
                    <a:pt x="978118" y="348170"/>
                  </a:lnTo>
                  <a:close/>
                </a:path>
                <a:path w="1356359" h="795654">
                  <a:moveTo>
                    <a:pt x="936063" y="320969"/>
                  </a:moveTo>
                  <a:lnTo>
                    <a:pt x="935903" y="320969"/>
                  </a:lnTo>
                  <a:lnTo>
                    <a:pt x="937646" y="321992"/>
                  </a:lnTo>
                  <a:lnTo>
                    <a:pt x="936063" y="320969"/>
                  </a:lnTo>
                  <a:close/>
                </a:path>
                <a:path w="1356359" h="795654">
                  <a:moveTo>
                    <a:pt x="548085" y="127400"/>
                  </a:moveTo>
                  <a:lnTo>
                    <a:pt x="476515" y="127400"/>
                  </a:lnTo>
                  <a:lnTo>
                    <a:pt x="532969" y="143328"/>
                  </a:lnTo>
                  <a:lnTo>
                    <a:pt x="588338" y="160861"/>
                  </a:lnTo>
                  <a:lnTo>
                    <a:pt x="643253" y="180143"/>
                  </a:lnTo>
                  <a:lnTo>
                    <a:pt x="695791" y="200331"/>
                  </a:lnTo>
                  <a:lnTo>
                    <a:pt x="747079" y="222131"/>
                  </a:lnTo>
                  <a:lnTo>
                    <a:pt x="796669" y="244856"/>
                  </a:lnTo>
                  <a:lnTo>
                    <a:pt x="844909" y="269113"/>
                  </a:lnTo>
                  <a:lnTo>
                    <a:pt x="893446" y="295623"/>
                  </a:lnTo>
                  <a:lnTo>
                    <a:pt x="891644" y="294548"/>
                  </a:lnTo>
                  <a:lnTo>
                    <a:pt x="930398" y="294548"/>
                  </a:lnTo>
                  <a:lnTo>
                    <a:pt x="901064" y="277114"/>
                  </a:lnTo>
                  <a:lnTo>
                    <a:pt x="853948" y="251460"/>
                  </a:lnTo>
                  <a:lnTo>
                    <a:pt x="805179" y="226949"/>
                  </a:lnTo>
                  <a:lnTo>
                    <a:pt x="754633" y="203708"/>
                  </a:lnTo>
                  <a:lnTo>
                    <a:pt x="702563" y="181737"/>
                  </a:lnTo>
                  <a:lnTo>
                    <a:pt x="649097" y="161162"/>
                  </a:lnTo>
                  <a:lnTo>
                    <a:pt x="594359" y="141986"/>
                  </a:lnTo>
                  <a:lnTo>
                    <a:pt x="548085" y="127400"/>
                  </a:lnTo>
                  <a:close/>
                </a:path>
                <a:path w="1356359" h="795654">
                  <a:moveTo>
                    <a:pt x="585568" y="159972"/>
                  </a:moveTo>
                  <a:lnTo>
                    <a:pt x="588109" y="160861"/>
                  </a:lnTo>
                  <a:lnTo>
                    <a:pt x="588362" y="160861"/>
                  </a:lnTo>
                  <a:lnTo>
                    <a:pt x="585568" y="159972"/>
                  </a:lnTo>
                  <a:close/>
                </a:path>
                <a:path w="1356359" h="795654">
                  <a:moveTo>
                    <a:pt x="530441" y="142601"/>
                  </a:moveTo>
                  <a:lnTo>
                    <a:pt x="532742" y="143328"/>
                  </a:lnTo>
                  <a:lnTo>
                    <a:pt x="532994" y="143328"/>
                  </a:lnTo>
                  <a:lnTo>
                    <a:pt x="530441" y="142601"/>
                  </a:lnTo>
                  <a:close/>
                </a:path>
                <a:path w="1356359" h="795654">
                  <a:moveTo>
                    <a:pt x="450205" y="100471"/>
                  </a:moveTo>
                  <a:lnTo>
                    <a:pt x="360951" y="100471"/>
                  </a:lnTo>
                  <a:lnTo>
                    <a:pt x="419052" y="113089"/>
                  </a:lnTo>
                  <a:lnTo>
                    <a:pt x="477988" y="127813"/>
                  </a:lnTo>
                  <a:lnTo>
                    <a:pt x="476515" y="127400"/>
                  </a:lnTo>
                  <a:lnTo>
                    <a:pt x="548085" y="127400"/>
                  </a:lnTo>
                  <a:lnTo>
                    <a:pt x="538352" y="124333"/>
                  </a:lnTo>
                  <a:lnTo>
                    <a:pt x="481202" y="108204"/>
                  </a:lnTo>
                  <a:lnTo>
                    <a:pt x="450205" y="100471"/>
                  </a:lnTo>
                  <a:close/>
                </a:path>
                <a:path w="1356359" h="795654">
                  <a:moveTo>
                    <a:pt x="416961" y="112621"/>
                  </a:moveTo>
                  <a:lnTo>
                    <a:pt x="418831" y="113089"/>
                  </a:lnTo>
                  <a:lnTo>
                    <a:pt x="419084" y="113089"/>
                  </a:lnTo>
                  <a:lnTo>
                    <a:pt x="416961" y="112621"/>
                  </a:lnTo>
                  <a:close/>
                </a:path>
                <a:path w="1356359" h="795654">
                  <a:moveTo>
                    <a:pt x="96647" y="0"/>
                  </a:moveTo>
                  <a:lnTo>
                    <a:pt x="0" y="53975"/>
                  </a:lnTo>
                  <a:lnTo>
                    <a:pt x="89915" y="108585"/>
                  </a:lnTo>
                  <a:lnTo>
                    <a:pt x="94614" y="111506"/>
                  </a:lnTo>
                  <a:lnTo>
                    <a:pt x="100583" y="109982"/>
                  </a:lnTo>
                  <a:lnTo>
                    <a:pt x="103504" y="105283"/>
                  </a:lnTo>
                  <a:lnTo>
                    <a:pt x="106197" y="100876"/>
                  </a:lnTo>
                  <a:lnTo>
                    <a:pt x="106244" y="100471"/>
                  </a:lnTo>
                  <a:lnTo>
                    <a:pt x="104901" y="94615"/>
                  </a:lnTo>
                  <a:lnTo>
                    <a:pt x="100202" y="91694"/>
                  </a:lnTo>
                  <a:lnTo>
                    <a:pt x="56350" y="65043"/>
                  </a:lnTo>
                  <a:lnTo>
                    <a:pt x="61086" y="65043"/>
                  </a:lnTo>
                  <a:lnTo>
                    <a:pt x="19430" y="64262"/>
                  </a:lnTo>
                  <a:lnTo>
                    <a:pt x="19496" y="60833"/>
                  </a:lnTo>
                  <a:lnTo>
                    <a:pt x="19614" y="54700"/>
                  </a:lnTo>
                  <a:lnTo>
                    <a:pt x="19736" y="48387"/>
                  </a:lnTo>
                  <a:lnTo>
                    <a:pt x="19811" y="44450"/>
                  </a:lnTo>
                  <a:lnTo>
                    <a:pt x="57656" y="44450"/>
                  </a:lnTo>
                  <a:lnTo>
                    <a:pt x="106299" y="17272"/>
                  </a:lnTo>
                  <a:lnTo>
                    <a:pt x="107950" y="11175"/>
                  </a:lnTo>
                  <a:lnTo>
                    <a:pt x="105282" y="6477"/>
                  </a:lnTo>
                  <a:lnTo>
                    <a:pt x="102615" y="1650"/>
                  </a:lnTo>
                  <a:lnTo>
                    <a:pt x="96647" y="0"/>
                  </a:lnTo>
                  <a:close/>
                </a:path>
                <a:path w="1356359" h="795654">
                  <a:moveTo>
                    <a:pt x="61595" y="45212"/>
                  </a:moveTo>
                  <a:lnTo>
                    <a:pt x="56294" y="45212"/>
                  </a:lnTo>
                  <a:lnTo>
                    <a:pt x="39332" y="54700"/>
                  </a:lnTo>
                  <a:lnTo>
                    <a:pt x="56350" y="65043"/>
                  </a:lnTo>
                  <a:lnTo>
                    <a:pt x="61086" y="65043"/>
                  </a:lnTo>
                  <a:lnTo>
                    <a:pt x="122316" y="68104"/>
                  </a:lnTo>
                  <a:lnTo>
                    <a:pt x="121883" y="68104"/>
                  </a:lnTo>
                  <a:lnTo>
                    <a:pt x="182513" y="73323"/>
                  </a:lnTo>
                  <a:lnTo>
                    <a:pt x="182256" y="73323"/>
                  </a:lnTo>
                  <a:lnTo>
                    <a:pt x="242257" y="80555"/>
                  </a:lnTo>
                  <a:lnTo>
                    <a:pt x="301823" y="89580"/>
                  </a:lnTo>
                  <a:lnTo>
                    <a:pt x="362829" y="100876"/>
                  </a:lnTo>
                  <a:lnTo>
                    <a:pt x="360951" y="100471"/>
                  </a:lnTo>
                  <a:lnTo>
                    <a:pt x="450205" y="100471"/>
                  </a:lnTo>
                  <a:lnTo>
                    <a:pt x="423163" y="93725"/>
                  </a:lnTo>
                  <a:lnTo>
                    <a:pt x="364362" y="81025"/>
                  </a:lnTo>
                  <a:lnTo>
                    <a:pt x="304800" y="69977"/>
                  </a:lnTo>
                  <a:lnTo>
                    <a:pt x="244601" y="60833"/>
                  </a:lnTo>
                  <a:lnTo>
                    <a:pt x="183896" y="53594"/>
                  </a:lnTo>
                  <a:lnTo>
                    <a:pt x="122808" y="48387"/>
                  </a:lnTo>
                  <a:lnTo>
                    <a:pt x="61595" y="45212"/>
                  </a:lnTo>
                  <a:close/>
                </a:path>
                <a:path w="1356359" h="795654">
                  <a:moveTo>
                    <a:pt x="300238" y="89325"/>
                  </a:moveTo>
                  <a:lnTo>
                    <a:pt x="301616" y="89580"/>
                  </a:lnTo>
                  <a:lnTo>
                    <a:pt x="301869" y="89580"/>
                  </a:lnTo>
                  <a:lnTo>
                    <a:pt x="300238" y="89325"/>
                  </a:lnTo>
                  <a:close/>
                </a:path>
                <a:path w="1356359" h="795654">
                  <a:moveTo>
                    <a:pt x="19811" y="44450"/>
                  </a:moveTo>
                  <a:lnTo>
                    <a:pt x="19736" y="48387"/>
                  </a:lnTo>
                  <a:lnTo>
                    <a:pt x="19614" y="54700"/>
                  </a:lnTo>
                  <a:lnTo>
                    <a:pt x="19496" y="60833"/>
                  </a:lnTo>
                  <a:lnTo>
                    <a:pt x="19430" y="64262"/>
                  </a:lnTo>
                  <a:lnTo>
                    <a:pt x="61086" y="65043"/>
                  </a:lnTo>
                  <a:lnTo>
                    <a:pt x="56350" y="65043"/>
                  </a:lnTo>
                  <a:lnTo>
                    <a:pt x="52975" y="62992"/>
                  </a:lnTo>
                  <a:lnTo>
                    <a:pt x="24510" y="62992"/>
                  </a:lnTo>
                  <a:lnTo>
                    <a:pt x="24633" y="54700"/>
                  </a:lnTo>
                  <a:lnTo>
                    <a:pt x="24727" y="48387"/>
                  </a:lnTo>
                  <a:lnTo>
                    <a:pt x="24764" y="45847"/>
                  </a:lnTo>
                  <a:lnTo>
                    <a:pt x="55159" y="45847"/>
                  </a:lnTo>
                  <a:lnTo>
                    <a:pt x="56294" y="45212"/>
                  </a:lnTo>
                  <a:lnTo>
                    <a:pt x="61595" y="45212"/>
                  </a:lnTo>
                  <a:lnTo>
                    <a:pt x="19811" y="44450"/>
                  </a:lnTo>
                  <a:close/>
                </a:path>
                <a:path w="1356359" h="795654">
                  <a:moveTo>
                    <a:pt x="24764" y="45847"/>
                  </a:moveTo>
                  <a:lnTo>
                    <a:pt x="24727" y="48387"/>
                  </a:lnTo>
                  <a:lnTo>
                    <a:pt x="24633" y="54700"/>
                  </a:lnTo>
                  <a:lnTo>
                    <a:pt x="24510" y="62992"/>
                  </a:lnTo>
                  <a:lnTo>
                    <a:pt x="39332" y="54700"/>
                  </a:lnTo>
                  <a:lnTo>
                    <a:pt x="24764" y="45847"/>
                  </a:lnTo>
                  <a:close/>
                </a:path>
                <a:path w="1356359" h="795654">
                  <a:moveTo>
                    <a:pt x="39332" y="54700"/>
                  </a:moveTo>
                  <a:lnTo>
                    <a:pt x="24510" y="62992"/>
                  </a:lnTo>
                  <a:lnTo>
                    <a:pt x="52975" y="62992"/>
                  </a:lnTo>
                  <a:lnTo>
                    <a:pt x="39332" y="54700"/>
                  </a:lnTo>
                  <a:close/>
                </a:path>
                <a:path w="1356359" h="795654">
                  <a:moveTo>
                    <a:pt x="55159" y="45847"/>
                  </a:moveTo>
                  <a:lnTo>
                    <a:pt x="24764" y="45847"/>
                  </a:lnTo>
                  <a:lnTo>
                    <a:pt x="39332" y="54700"/>
                  </a:lnTo>
                  <a:lnTo>
                    <a:pt x="55159" y="45847"/>
                  </a:lnTo>
                  <a:close/>
                </a:path>
                <a:path w="1356359" h="795654">
                  <a:moveTo>
                    <a:pt x="57656" y="44450"/>
                  </a:moveTo>
                  <a:lnTo>
                    <a:pt x="19811" y="44450"/>
                  </a:lnTo>
                  <a:lnTo>
                    <a:pt x="61595" y="45212"/>
                  </a:lnTo>
                  <a:lnTo>
                    <a:pt x="56294" y="45212"/>
                  </a:lnTo>
                  <a:lnTo>
                    <a:pt x="57656" y="4445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66228" y="4184776"/>
              <a:ext cx="828040" cy="509905"/>
            </a:xfrm>
            <a:custGeom>
              <a:avLst/>
              <a:gdLst/>
              <a:ahLst/>
              <a:cxnLst/>
              <a:rect l="l" t="t" r="r" b="b"/>
              <a:pathLst>
                <a:path w="828040" h="509904">
                  <a:moveTo>
                    <a:pt x="697548" y="76894"/>
                  </a:moveTo>
                  <a:lnTo>
                    <a:pt x="622064" y="77256"/>
                  </a:lnTo>
                  <a:lnTo>
                    <a:pt x="0" y="444246"/>
                  </a:lnTo>
                  <a:lnTo>
                    <a:pt x="38607" y="509905"/>
                  </a:lnTo>
                  <a:lnTo>
                    <a:pt x="660761" y="142757"/>
                  </a:lnTo>
                  <a:lnTo>
                    <a:pt x="697548" y="76894"/>
                  </a:lnTo>
                  <a:close/>
                </a:path>
                <a:path w="828040" h="509904">
                  <a:moveTo>
                    <a:pt x="824590" y="5715"/>
                  </a:moveTo>
                  <a:lnTo>
                    <a:pt x="743330" y="5715"/>
                  </a:lnTo>
                  <a:lnTo>
                    <a:pt x="781939" y="71247"/>
                  </a:lnTo>
                  <a:lnTo>
                    <a:pt x="660761" y="142757"/>
                  </a:lnTo>
                  <a:lnTo>
                    <a:pt x="600328" y="250952"/>
                  </a:lnTo>
                  <a:lnTo>
                    <a:pt x="595681" y="265316"/>
                  </a:lnTo>
                  <a:lnTo>
                    <a:pt x="596868" y="279860"/>
                  </a:lnTo>
                  <a:lnTo>
                    <a:pt x="603436" y="292903"/>
                  </a:lnTo>
                  <a:lnTo>
                    <a:pt x="614933" y="302768"/>
                  </a:lnTo>
                  <a:lnTo>
                    <a:pt x="629352" y="307395"/>
                  </a:lnTo>
                  <a:lnTo>
                    <a:pt x="643890" y="306165"/>
                  </a:lnTo>
                  <a:lnTo>
                    <a:pt x="656903" y="299553"/>
                  </a:lnTo>
                  <a:lnTo>
                    <a:pt x="666750" y="288036"/>
                  </a:lnTo>
                  <a:lnTo>
                    <a:pt x="824590" y="5715"/>
                  </a:lnTo>
                  <a:close/>
                </a:path>
                <a:path w="828040" h="509904">
                  <a:moveTo>
                    <a:pt x="751711" y="19939"/>
                  </a:moveTo>
                  <a:lnTo>
                    <a:pt x="729361" y="19939"/>
                  </a:lnTo>
                  <a:lnTo>
                    <a:pt x="762889" y="76581"/>
                  </a:lnTo>
                  <a:lnTo>
                    <a:pt x="697548" y="76894"/>
                  </a:lnTo>
                  <a:lnTo>
                    <a:pt x="660761" y="142757"/>
                  </a:lnTo>
                  <a:lnTo>
                    <a:pt x="781939" y="71247"/>
                  </a:lnTo>
                  <a:lnTo>
                    <a:pt x="751711" y="19939"/>
                  </a:lnTo>
                  <a:close/>
                </a:path>
                <a:path w="828040" h="509904">
                  <a:moveTo>
                    <a:pt x="827786" y="0"/>
                  </a:moveTo>
                  <a:lnTo>
                    <a:pt x="497840" y="1650"/>
                  </a:lnTo>
                  <a:lnTo>
                    <a:pt x="462782" y="25136"/>
                  </a:lnTo>
                  <a:lnTo>
                    <a:pt x="459867" y="40005"/>
                  </a:lnTo>
                  <a:lnTo>
                    <a:pt x="462948" y="54830"/>
                  </a:lnTo>
                  <a:lnTo>
                    <a:pt x="471185" y="66881"/>
                  </a:lnTo>
                  <a:lnTo>
                    <a:pt x="483352" y="74955"/>
                  </a:lnTo>
                  <a:lnTo>
                    <a:pt x="498221" y="77850"/>
                  </a:lnTo>
                  <a:lnTo>
                    <a:pt x="622064" y="77256"/>
                  </a:lnTo>
                  <a:lnTo>
                    <a:pt x="743330" y="5715"/>
                  </a:lnTo>
                  <a:lnTo>
                    <a:pt x="824590" y="5715"/>
                  </a:lnTo>
                  <a:lnTo>
                    <a:pt x="827786" y="0"/>
                  </a:lnTo>
                  <a:close/>
                </a:path>
                <a:path w="828040" h="509904">
                  <a:moveTo>
                    <a:pt x="743330" y="5715"/>
                  </a:moveTo>
                  <a:lnTo>
                    <a:pt x="622064" y="77256"/>
                  </a:lnTo>
                  <a:lnTo>
                    <a:pt x="697548" y="76894"/>
                  </a:lnTo>
                  <a:lnTo>
                    <a:pt x="729361" y="19939"/>
                  </a:lnTo>
                  <a:lnTo>
                    <a:pt x="751711" y="19939"/>
                  </a:lnTo>
                  <a:lnTo>
                    <a:pt x="743330" y="5715"/>
                  </a:lnTo>
                  <a:close/>
                </a:path>
                <a:path w="828040" h="509904">
                  <a:moveTo>
                    <a:pt x="729361" y="19939"/>
                  </a:moveTo>
                  <a:lnTo>
                    <a:pt x="697548" y="76894"/>
                  </a:lnTo>
                  <a:lnTo>
                    <a:pt x="762889" y="76581"/>
                  </a:lnTo>
                  <a:lnTo>
                    <a:pt x="729361" y="19939"/>
                  </a:lnTo>
                  <a:close/>
                </a:path>
              </a:pathLst>
            </a:custGeom>
            <a:solidFill>
              <a:srgbClr val="931B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499352" y="4658105"/>
            <a:ext cx="13068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800000"/>
                </a:solidFill>
                <a:latin typeface="Calibri"/>
                <a:cs typeface="Calibri"/>
              </a:rPr>
              <a:t>Current</a:t>
            </a:r>
            <a:r>
              <a:rPr sz="1500" b="1" spc="-20" dirty="0">
                <a:solidFill>
                  <a:srgbClr val="800000"/>
                </a:solidFill>
                <a:latin typeface="Calibri"/>
                <a:cs typeface="Calibri"/>
              </a:rPr>
              <a:t> </a:t>
            </a:r>
            <a:r>
              <a:rPr sz="1500" b="1" spc="-10" dirty="0">
                <a:solidFill>
                  <a:srgbClr val="800000"/>
                </a:solidFill>
                <a:latin typeface="Calibri"/>
                <a:cs typeface="Calibri"/>
              </a:rPr>
              <a:t>working directory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43" name="object 43"/>
          <p:cNvSpPr txBox="1"/>
          <p:nvPr/>
        </p:nvSpPr>
        <p:spPr>
          <a:xfrm>
            <a:off x="9540367" y="4084777"/>
            <a:ext cx="781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6430" algn="l"/>
              </a:tabLst>
            </a:pPr>
            <a:r>
              <a:rPr sz="2700" b="1" spc="-75" baseline="3086" dirty="0">
                <a:latin typeface="Calibri"/>
                <a:cs typeface="Calibri"/>
              </a:rPr>
              <a:t>.</a:t>
            </a:r>
            <a:r>
              <a:rPr sz="2700" b="1" baseline="3086" dirty="0">
                <a:latin typeface="Calibri"/>
                <a:cs typeface="Calibri"/>
              </a:rPr>
              <a:t>	</a:t>
            </a:r>
            <a:r>
              <a:rPr sz="1800" b="1" spc="-25" dirty="0">
                <a:latin typeface="Calibri"/>
                <a:cs typeface="Calibri"/>
              </a:rPr>
              <a:t>..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49843" y="4714494"/>
            <a:ext cx="1000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9BBB59"/>
                </a:solidFill>
                <a:latin typeface="Calibri"/>
                <a:cs typeface="Calibri"/>
              </a:rPr>
              <a:t>Test_file.pdf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2630">
              <a:lnSpc>
                <a:spcPct val="100000"/>
              </a:lnSpc>
              <a:spcBef>
                <a:spcPts val="95"/>
              </a:spcBef>
            </a:pPr>
            <a:r>
              <a:rPr dirty="0"/>
              <a:t>Understanding</a:t>
            </a:r>
            <a:r>
              <a:rPr spc="-45" dirty="0"/>
              <a:t> </a:t>
            </a:r>
            <a:r>
              <a:rPr dirty="0"/>
              <a:t>path</a:t>
            </a:r>
            <a:r>
              <a:rPr spc="-65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-10" dirty="0"/>
              <a:t>pathname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77164" y="1043685"/>
            <a:ext cx="3568700" cy="66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472C4"/>
                </a:solidFill>
                <a:latin typeface="Arial"/>
                <a:cs typeface="Arial"/>
              </a:rPr>
              <a:t>Absolute</a:t>
            </a:r>
            <a:r>
              <a:rPr sz="2400" b="1" spc="-7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4472C4"/>
                </a:solidFill>
                <a:latin typeface="Arial"/>
                <a:cs typeface="Arial"/>
              </a:rPr>
              <a:t>path: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hierarchy starting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root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340602" y="1034541"/>
            <a:ext cx="5675630" cy="184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472C4"/>
                </a:solidFill>
                <a:latin typeface="Arial"/>
                <a:cs typeface="Arial"/>
              </a:rPr>
              <a:t>Relative</a:t>
            </a:r>
            <a:r>
              <a:rPr sz="2400" b="1" spc="-8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4472C4"/>
                </a:solidFill>
                <a:latin typeface="Arial"/>
                <a:cs typeface="Arial"/>
              </a:rPr>
              <a:t>path: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hierarchy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starting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current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working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directory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800">
              <a:latin typeface="Arial MT"/>
              <a:cs typeface="Arial MT"/>
            </a:endParaRPr>
          </a:p>
          <a:p>
            <a:pPr marL="408940" indent="-286385">
              <a:lnSpc>
                <a:spcPct val="100000"/>
              </a:lnSpc>
              <a:buFont typeface="Wingdings"/>
              <a:buChar char=""/>
              <a:tabLst>
                <a:tab pos="408940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(dot):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current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directory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"/>
            </a:pPr>
            <a:endParaRPr sz="1800">
              <a:latin typeface="Arial MT"/>
              <a:cs typeface="Arial MT"/>
            </a:endParaRPr>
          </a:p>
          <a:p>
            <a:pPr marL="408940" indent="-286385">
              <a:lnSpc>
                <a:spcPct val="100000"/>
              </a:lnSpc>
              <a:buFont typeface="Wingdings"/>
              <a:buChar char=""/>
              <a:tabLst>
                <a:tab pos="408940" algn="l"/>
              </a:tabLst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..</a:t>
            </a:r>
            <a:r>
              <a:rPr sz="1800" b="1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(dot-</a:t>
            </a:r>
            <a:r>
              <a:rPr sz="1800" dirty="0">
                <a:latin typeface="Arial MT"/>
                <a:cs typeface="Arial MT"/>
              </a:rPr>
              <a:t>dot):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directory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709664" y="5865977"/>
            <a:ext cx="19240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libri"/>
                <a:cs typeface="Calibri"/>
              </a:rPr>
              <a:t>The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relative</a:t>
            </a:r>
            <a:r>
              <a:rPr sz="1050" spc="-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path</a:t>
            </a:r>
            <a:r>
              <a:rPr sz="1050" spc="-2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to</a:t>
            </a:r>
            <a:r>
              <a:rPr sz="1050" spc="-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test_file.pdf</a:t>
            </a:r>
            <a:r>
              <a:rPr sz="1050" spc="-20" dirty="0">
                <a:latin typeface="Calibri"/>
                <a:cs typeface="Calibri"/>
              </a:rPr>
              <a:t> </a:t>
            </a:r>
            <a:r>
              <a:rPr sz="1050" spc="-25" dirty="0">
                <a:latin typeface="Calibri"/>
                <a:cs typeface="Calibri"/>
              </a:rPr>
              <a:t>is: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761480" y="6180226"/>
            <a:ext cx="1352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9BBB59"/>
                </a:solidFill>
                <a:latin typeface="Calibri"/>
                <a:cs typeface="Calibri"/>
              </a:rPr>
              <a:t>./Test_file.pdf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1210" y="2145283"/>
            <a:ext cx="806958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4205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70C0"/>
                </a:solidFill>
              </a:rPr>
              <a:t>Part </a:t>
            </a:r>
            <a:r>
              <a:rPr sz="4400" spc="-25" dirty="0">
                <a:solidFill>
                  <a:srgbClr val="0070C0"/>
                </a:solidFill>
              </a:rPr>
              <a:t>II:</a:t>
            </a:r>
            <a:endParaRPr sz="4400"/>
          </a:p>
          <a:p>
            <a:pPr marL="12700" marR="5080" indent="310515">
              <a:lnSpc>
                <a:spcPct val="100000"/>
              </a:lnSpc>
            </a:pPr>
            <a:r>
              <a:rPr sz="4400" dirty="0">
                <a:solidFill>
                  <a:srgbClr val="0070C0"/>
                </a:solidFill>
              </a:rPr>
              <a:t>Manipulating</a:t>
            </a:r>
            <a:r>
              <a:rPr sz="4400" spc="-35" dirty="0">
                <a:solidFill>
                  <a:srgbClr val="0070C0"/>
                </a:solidFill>
              </a:rPr>
              <a:t> </a:t>
            </a:r>
            <a:r>
              <a:rPr sz="4400" dirty="0">
                <a:solidFill>
                  <a:srgbClr val="0070C0"/>
                </a:solidFill>
              </a:rPr>
              <a:t>and</a:t>
            </a:r>
            <a:r>
              <a:rPr sz="4400" spc="-5" dirty="0">
                <a:solidFill>
                  <a:srgbClr val="0070C0"/>
                </a:solidFill>
              </a:rPr>
              <a:t> </a:t>
            </a:r>
            <a:r>
              <a:rPr sz="4400" spc="-10" dirty="0">
                <a:solidFill>
                  <a:srgbClr val="0070C0"/>
                </a:solidFill>
              </a:rPr>
              <a:t>extracting </a:t>
            </a:r>
            <a:r>
              <a:rPr sz="4400" dirty="0">
                <a:solidFill>
                  <a:srgbClr val="0070C0"/>
                </a:solidFill>
              </a:rPr>
              <a:t>information</a:t>
            </a:r>
            <a:r>
              <a:rPr sz="4400" spc="-15" dirty="0">
                <a:solidFill>
                  <a:srgbClr val="0070C0"/>
                </a:solidFill>
              </a:rPr>
              <a:t> </a:t>
            </a:r>
            <a:r>
              <a:rPr sz="4400" dirty="0">
                <a:solidFill>
                  <a:srgbClr val="0070C0"/>
                </a:solidFill>
              </a:rPr>
              <a:t>from</a:t>
            </a:r>
            <a:r>
              <a:rPr sz="4400" spc="-35" dirty="0">
                <a:solidFill>
                  <a:srgbClr val="0070C0"/>
                </a:solidFill>
              </a:rPr>
              <a:t> </a:t>
            </a:r>
            <a:r>
              <a:rPr sz="4400" dirty="0">
                <a:solidFill>
                  <a:srgbClr val="0070C0"/>
                </a:solidFill>
              </a:rPr>
              <a:t>files</a:t>
            </a:r>
            <a:r>
              <a:rPr sz="4400" spc="-15" dirty="0">
                <a:solidFill>
                  <a:srgbClr val="0070C0"/>
                </a:solidFill>
              </a:rPr>
              <a:t> </a:t>
            </a:r>
            <a:r>
              <a:rPr sz="4400" dirty="0">
                <a:solidFill>
                  <a:srgbClr val="0070C0"/>
                </a:solidFill>
              </a:rPr>
              <a:t>in</a:t>
            </a:r>
            <a:r>
              <a:rPr sz="4400" spc="-10" dirty="0">
                <a:solidFill>
                  <a:srgbClr val="0070C0"/>
                </a:solidFill>
              </a:rPr>
              <a:t> Linux</a:t>
            </a:r>
            <a:endParaRPr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5760">
              <a:lnSpc>
                <a:spcPct val="100000"/>
              </a:lnSpc>
              <a:spcBef>
                <a:spcPts val="95"/>
              </a:spcBef>
            </a:pPr>
            <a:r>
              <a:rPr dirty="0"/>
              <a:t>Commands</a:t>
            </a:r>
            <a:r>
              <a:rPr spc="-114" dirty="0"/>
              <a:t> </a:t>
            </a:r>
            <a:r>
              <a:rPr dirty="0"/>
              <a:t>basic</a:t>
            </a:r>
            <a:r>
              <a:rPr spc="-12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129" y="1677670"/>
            <a:ext cx="3425825" cy="1453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2965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0000"/>
                </a:solidFill>
                <a:latin typeface="Arial MT"/>
                <a:cs typeface="Arial MT"/>
              </a:rPr>
              <a:t>Command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13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command</a:t>
            </a:r>
            <a:r>
              <a:rPr sz="2000" b="1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program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that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running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5273" y="1677670"/>
            <a:ext cx="3298190" cy="1819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373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4F81BD"/>
                </a:solidFill>
                <a:latin typeface="Arial MT"/>
                <a:cs typeface="Arial MT"/>
              </a:rPr>
              <a:t>[–options]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120000"/>
              </a:lnSpc>
              <a:spcBef>
                <a:spcPts val="1635"/>
              </a:spcBef>
            </a:pPr>
            <a:r>
              <a:rPr sz="2000" b="1" dirty="0">
                <a:solidFill>
                  <a:srgbClr val="4472C4"/>
                </a:solidFill>
                <a:latin typeface="Arial"/>
                <a:cs typeface="Arial"/>
              </a:rPr>
              <a:t>Option</a:t>
            </a:r>
            <a:r>
              <a:rPr sz="2000" b="1" spc="-3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tells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command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how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operate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starts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a </a:t>
            </a:r>
            <a:r>
              <a:rPr sz="2000" spc="-20" dirty="0">
                <a:latin typeface="Arial MT"/>
                <a:cs typeface="Arial MT"/>
              </a:rPr>
              <a:t>dash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66226" y="1677670"/>
            <a:ext cx="3202940" cy="1453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114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00B050"/>
                </a:solidFill>
                <a:latin typeface="Arial MT"/>
                <a:cs typeface="Arial MT"/>
              </a:rPr>
              <a:t>[arguments]</a:t>
            </a:r>
            <a:endParaRPr sz="3200">
              <a:latin typeface="Arial MT"/>
              <a:cs typeface="Arial MT"/>
            </a:endParaRPr>
          </a:p>
          <a:p>
            <a:pPr marL="12700" marR="5080">
              <a:lnSpc>
                <a:spcPct val="120000"/>
              </a:lnSpc>
              <a:spcBef>
                <a:spcPts val="1635"/>
              </a:spcBef>
            </a:pP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The</a:t>
            </a:r>
            <a:r>
              <a:rPr sz="2000" b="1" spc="-1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B050"/>
                </a:solidFill>
                <a:latin typeface="Arial"/>
                <a:cs typeface="Arial"/>
              </a:rPr>
              <a:t>argument</a:t>
            </a:r>
            <a:r>
              <a:rPr sz="2000" b="1" spc="-25" dirty="0">
                <a:solidFill>
                  <a:srgbClr val="00B05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tells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where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operate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command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19555" y="3471896"/>
            <a:ext cx="535305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95"/>
              </a:spcBef>
            </a:pP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ls 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grep tail 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rm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0054" y="3471519"/>
            <a:ext cx="973455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4472C4"/>
                </a:solidFill>
                <a:latin typeface="Arial MT"/>
                <a:cs typeface="Arial MT"/>
              </a:rPr>
              <a:t>-</a:t>
            </a:r>
            <a:r>
              <a:rPr sz="2000" spc="-25" dirty="0">
                <a:solidFill>
                  <a:srgbClr val="4472C4"/>
                </a:solidFill>
                <a:latin typeface="Arial MT"/>
                <a:cs typeface="Arial MT"/>
              </a:rPr>
              <a:t>lh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4472C4"/>
                </a:solidFill>
                <a:latin typeface="Arial MT"/>
                <a:cs typeface="Arial MT"/>
              </a:rPr>
              <a:t>-i</a:t>
            </a:r>
            <a:r>
              <a:rPr sz="2000" spc="-15" dirty="0">
                <a:solidFill>
                  <a:srgbClr val="4472C4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4472C4"/>
                </a:solidFill>
                <a:latin typeface="Arial MT"/>
                <a:cs typeface="Arial MT"/>
              </a:rPr>
              <a:t>“gene”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4472C4"/>
                </a:solidFill>
                <a:latin typeface="Arial MT"/>
                <a:cs typeface="Arial MT"/>
              </a:rPr>
              <a:t>-</a:t>
            </a:r>
            <a:r>
              <a:rPr sz="2000" spc="-50" dirty="0">
                <a:solidFill>
                  <a:srgbClr val="4472C4"/>
                </a:solidFill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4472C4"/>
                </a:solidFill>
                <a:latin typeface="Arial MT"/>
                <a:cs typeface="Arial MT"/>
              </a:rPr>
              <a:t>-</a:t>
            </a:r>
            <a:r>
              <a:rPr sz="2000" spc="-50" dirty="0">
                <a:solidFill>
                  <a:srgbClr val="4472C4"/>
                </a:solidFill>
                <a:latin typeface="Arial MT"/>
                <a:cs typeface="Arial MT"/>
              </a:rPr>
              <a:t>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25039" y="3718559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10">
                <a:moveTo>
                  <a:pt x="0" y="0"/>
                </a:moveTo>
                <a:lnTo>
                  <a:pt x="3165856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25039" y="4085844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10">
                <a:moveTo>
                  <a:pt x="0" y="0"/>
                </a:moveTo>
                <a:lnTo>
                  <a:pt x="3165856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25039" y="4462271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10">
                <a:moveTo>
                  <a:pt x="0" y="0"/>
                </a:moveTo>
                <a:lnTo>
                  <a:pt x="3165856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225039" y="4812791"/>
            <a:ext cx="3166110" cy="0"/>
          </a:xfrm>
          <a:custGeom>
            <a:avLst/>
            <a:gdLst/>
            <a:ahLst/>
            <a:cxnLst/>
            <a:rect l="l" t="t" r="r" b="b"/>
            <a:pathLst>
              <a:path w="3166110">
                <a:moveTo>
                  <a:pt x="0" y="0"/>
                </a:moveTo>
                <a:lnTo>
                  <a:pt x="3165856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66226" y="3437144"/>
            <a:ext cx="3400425" cy="16497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600" spc="-10" dirty="0">
                <a:solidFill>
                  <a:srgbClr val="00B050"/>
                </a:solidFill>
                <a:latin typeface="Arial MT"/>
                <a:cs typeface="Arial MT"/>
              </a:rPr>
              <a:t>/home/manager/CBE_course/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1400" spc="-10" dirty="0">
                <a:solidFill>
                  <a:srgbClr val="00B050"/>
                </a:solidFill>
                <a:latin typeface="Arial MT"/>
                <a:cs typeface="Arial MT"/>
              </a:rPr>
              <a:t>/home/manager/CBE_course/practical/Test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B050"/>
                </a:solidFill>
                <a:latin typeface="Arial MT"/>
                <a:cs typeface="Arial MT"/>
              </a:rPr>
              <a:t>_file.pdf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10" dirty="0">
                <a:solidFill>
                  <a:srgbClr val="00B050"/>
                </a:solidFill>
                <a:latin typeface="Arial MT"/>
                <a:cs typeface="Arial MT"/>
              </a:rPr>
              <a:t>/home/manager/CBE_course/practical/Test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00B050"/>
                </a:solidFill>
                <a:latin typeface="Arial MT"/>
                <a:cs typeface="Arial MT"/>
              </a:rPr>
              <a:t>_file.pdf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400" spc="-10" dirty="0">
                <a:solidFill>
                  <a:srgbClr val="00B050"/>
                </a:solidFill>
                <a:latin typeface="Arial MT"/>
                <a:cs typeface="Arial MT"/>
              </a:rPr>
              <a:t>/home/manager/CBE_course/practical/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73011" y="3703320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4">
                <a:moveTo>
                  <a:pt x="0" y="0"/>
                </a:moveTo>
                <a:lnTo>
                  <a:pt x="1932305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573011" y="4085844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4">
                <a:moveTo>
                  <a:pt x="0" y="0"/>
                </a:moveTo>
                <a:lnTo>
                  <a:pt x="1932305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573011" y="4462271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4">
                <a:moveTo>
                  <a:pt x="0" y="0"/>
                </a:moveTo>
                <a:lnTo>
                  <a:pt x="1932305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573011" y="4812791"/>
            <a:ext cx="1932305" cy="0"/>
          </a:xfrm>
          <a:custGeom>
            <a:avLst/>
            <a:gdLst/>
            <a:ahLst/>
            <a:cxnLst/>
            <a:rect l="l" t="t" r="r" b="b"/>
            <a:pathLst>
              <a:path w="1932304">
                <a:moveTo>
                  <a:pt x="0" y="0"/>
                </a:moveTo>
                <a:lnTo>
                  <a:pt x="1932305" y="0"/>
                </a:lnTo>
              </a:path>
            </a:pathLst>
          </a:custGeom>
          <a:ln w="9144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17295" y="5341061"/>
            <a:ext cx="621855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ls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–lh</a:t>
            </a:r>
            <a:r>
              <a:rPr sz="1800" spc="-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B050"/>
                </a:solidFill>
                <a:latin typeface="Calibri"/>
                <a:cs typeface="Calibri"/>
              </a:rPr>
              <a:t>/home/manager/CBE_course/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grep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–i</a:t>
            </a:r>
            <a:r>
              <a:rPr sz="1800" spc="-4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libri"/>
                <a:cs typeface="Calibri"/>
              </a:rPr>
              <a:t>“gene”</a:t>
            </a:r>
            <a:r>
              <a:rPr sz="1800" spc="-5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B050"/>
                </a:solidFill>
                <a:latin typeface="Calibri"/>
                <a:cs typeface="Calibri"/>
              </a:rPr>
              <a:t>/home/manager/CBE_course/practical/Test_file.pdf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tail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dirty="0">
                <a:solidFill>
                  <a:srgbClr val="0070C0"/>
                </a:solidFill>
                <a:latin typeface="Calibri"/>
                <a:cs typeface="Calibri"/>
              </a:rPr>
              <a:t>5</a:t>
            </a:r>
            <a:r>
              <a:rPr sz="1800" spc="-2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B050"/>
                </a:solidFill>
                <a:latin typeface="Calibri"/>
                <a:cs typeface="Calibri"/>
              </a:rPr>
              <a:t>/home/manager/CBE_course/practical/Test_file.pdf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003" y="182956"/>
            <a:ext cx="9590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Key</a:t>
            </a:r>
            <a:r>
              <a:rPr spc="-100" dirty="0"/>
              <a:t> </a:t>
            </a:r>
            <a:r>
              <a:rPr dirty="0"/>
              <a:t>commands</a:t>
            </a:r>
            <a:r>
              <a:rPr spc="-60" dirty="0"/>
              <a:t> </a:t>
            </a:r>
            <a:r>
              <a:rPr dirty="0"/>
              <a:t>for</a:t>
            </a:r>
            <a:r>
              <a:rPr spc="-85" dirty="0"/>
              <a:t> </a:t>
            </a:r>
            <a:r>
              <a:rPr dirty="0"/>
              <a:t>handling</a:t>
            </a:r>
            <a:r>
              <a:rPr spc="-110" dirty="0"/>
              <a:t> </a:t>
            </a:r>
            <a:r>
              <a:rPr spc="-10" dirty="0"/>
              <a:t>directories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6435" y="1513586"/>
            <a:ext cx="11352530" cy="439420"/>
            <a:chOff x="336435" y="1513586"/>
            <a:chExt cx="11352530" cy="439420"/>
          </a:xfrm>
        </p:grpSpPr>
        <p:sp>
          <p:nvSpPr>
            <p:cNvPr id="4" name="object 4"/>
            <p:cNvSpPr/>
            <p:nvPr/>
          </p:nvSpPr>
          <p:spPr>
            <a:xfrm>
              <a:off x="336435" y="1519961"/>
              <a:ext cx="11352530" cy="433070"/>
            </a:xfrm>
            <a:custGeom>
              <a:avLst/>
              <a:gdLst/>
              <a:ahLst/>
              <a:cxnLst/>
              <a:rect l="l" t="t" r="r" b="b"/>
              <a:pathLst>
                <a:path w="11352530" h="433069">
                  <a:moveTo>
                    <a:pt x="11352390" y="0"/>
                  </a:moveTo>
                  <a:lnTo>
                    <a:pt x="2781935" y="0"/>
                  </a:lnTo>
                  <a:lnTo>
                    <a:pt x="0" y="0"/>
                  </a:lnTo>
                  <a:lnTo>
                    <a:pt x="0" y="433044"/>
                  </a:lnTo>
                  <a:lnTo>
                    <a:pt x="2781922" y="433044"/>
                  </a:lnTo>
                  <a:lnTo>
                    <a:pt x="11352390" y="433044"/>
                  </a:lnTo>
                  <a:lnTo>
                    <a:pt x="11352390" y="0"/>
                  </a:lnTo>
                  <a:close/>
                </a:path>
              </a:pathLst>
            </a:custGeom>
            <a:solidFill>
              <a:srgbClr val="4472C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435" y="1519936"/>
              <a:ext cx="11352530" cy="0"/>
            </a:xfrm>
            <a:custGeom>
              <a:avLst/>
              <a:gdLst/>
              <a:ahLst/>
              <a:cxnLst/>
              <a:rect l="l" t="t" r="r" b="b"/>
              <a:pathLst>
                <a:path w="11352530">
                  <a:moveTo>
                    <a:pt x="0" y="0"/>
                  </a:moveTo>
                  <a:lnTo>
                    <a:pt x="11352390" y="0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36435" y="1086866"/>
            <a:ext cx="11352530" cy="0"/>
          </a:xfrm>
          <a:custGeom>
            <a:avLst/>
            <a:gdLst/>
            <a:ahLst/>
            <a:cxnLst/>
            <a:rect l="l" t="t" r="r" b="b"/>
            <a:pathLst>
              <a:path w="11352530">
                <a:moveTo>
                  <a:pt x="0" y="0"/>
                </a:moveTo>
                <a:lnTo>
                  <a:pt x="1135239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435" y="6452552"/>
            <a:ext cx="11352530" cy="0"/>
          </a:xfrm>
          <a:custGeom>
            <a:avLst/>
            <a:gdLst/>
            <a:ahLst/>
            <a:cxnLst/>
            <a:rect l="l" t="t" r="r" b="b"/>
            <a:pathLst>
              <a:path w="11352530">
                <a:moveTo>
                  <a:pt x="0" y="0"/>
                </a:moveTo>
                <a:lnTo>
                  <a:pt x="1135239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5239" y="955421"/>
            <a:ext cx="9062720" cy="131572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  <a:tabLst>
                <a:tab pos="6360160" algn="l"/>
              </a:tabLst>
            </a:pPr>
            <a:r>
              <a:rPr sz="1800" b="1" spc="-10" dirty="0">
                <a:latin typeface="Arial"/>
                <a:cs typeface="Arial"/>
              </a:rPr>
              <a:t>Command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2794635" algn="l"/>
              </a:tabLst>
            </a:pPr>
            <a:r>
              <a:rPr sz="1800" spc="-25" dirty="0">
                <a:latin typeface="Arial MT"/>
                <a:cs typeface="Arial MT"/>
              </a:rPr>
              <a:t>pwd</a:t>
            </a:r>
            <a:r>
              <a:rPr sz="1800" dirty="0">
                <a:latin typeface="Arial MT"/>
                <a:cs typeface="Arial MT"/>
              </a:rPr>
              <a:t>	Prints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displays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absolute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path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Current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Working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Directory</a:t>
            </a:r>
            <a:endParaRPr sz="1800">
              <a:latin typeface="Arial MT"/>
              <a:cs typeface="Arial MT"/>
            </a:endParaRPr>
          </a:p>
          <a:p>
            <a:pPr marL="2794635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Calibri Light"/>
                <a:cs typeface="Calibri Light"/>
              </a:rPr>
              <a:t>Command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structure: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libri Light"/>
                <a:cs typeface="Calibri Light"/>
              </a:rPr>
              <a:t>pwd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69828" y="6515054"/>
            <a:ext cx="20574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b="1" spc="-25" dirty="0">
                <a:latin typeface="Trebuchet MS"/>
                <a:cs typeface="Trebuchet MS"/>
              </a:rPr>
              <a:t>13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435" y="2386101"/>
            <a:ext cx="11352530" cy="433070"/>
          </a:xfrm>
          <a:prstGeom prst="rect">
            <a:avLst/>
          </a:prstGeom>
          <a:solidFill>
            <a:srgbClr val="4472C4">
              <a:alpha val="19999"/>
            </a:srgbClr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  <a:tabLst>
                <a:tab pos="2873375" algn="l"/>
              </a:tabLst>
            </a:pPr>
            <a:r>
              <a:rPr sz="1800" spc="-25" dirty="0">
                <a:latin typeface="Arial MT"/>
                <a:cs typeface="Arial MT"/>
              </a:rPr>
              <a:t>cd</a:t>
            </a:r>
            <a:r>
              <a:rPr sz="1800" dirty="0">
                <a:latin typeface="Arial MT"/>
                <a:cs typeface="Arial MT"/>
              </a:rPr>
              <a:t>	Change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directory: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allows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moving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directory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another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7479" y="2837129"/>
            <a:ext cx="7011034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 Light"/>
                <a:cs typeface="Calibri Light"/>
              </a:rPr>
              <a:t>Command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structure: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cd</a:t>
            </a:r>
            <a:r>
              <a:rPr sz="1800" spc="-5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00B050"/>
                </a:solidFill>
                <a:latin typeface="Calibri Light"/>
                <a:cs typeface="Calibri Light"/>
              </a:rPr>
              <a:t>&lt;path&gt;</a:t>
            </a:r>
            <a:endParaRPr sz="1800">
              <a:latin typeface="Calibri Light"/>
              <a:cs typeface="Calibri Light"/>
            </a:endParaRPr>
          </a:p>
          <a:p>
            <a:pPr marL="12700" marR="35496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path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name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of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directory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you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want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to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move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to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should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be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specified </a:t>
            </a:r>
            <a:r>
              <a:rPr sz="1800" spc="-20" dirty="0">
                <a:latin typeface="Calibri Light"/>
                <a:cs typeface="Calibri Light"/>
              </a:rPr>
              <a:t>You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can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specify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either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absolute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path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or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relative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path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 Light"/>
                <a:cs typeface="Calibri Light"/>
              </a:rPr>
              <a:t>Useful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tips: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cd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without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specifying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any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path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move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back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to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home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directory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435" y="4007891"/>
            <a:ext cx="11352530" cy="433070"/>
          </a:xfrm>
          <a:prstGeom prst="rect">
            <a:avLst/>
          </a:prstGeom>
          <a:solidFill>
            <a:srgbClr val="4472C4">
              <a:alpha val="19999"/>
            </a:srgbClr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  <a:tabLst>
                <a:tab pos="2873375" algn="l"/>
              </a:tabLst>
            </a:pPr>
            <a:r>
              <a:rPr sz="1800" spc="-25" dirty="0">
                <a:latin typeface="Arial MT"/>
                <a:cs typeface="Arial MT"/>
              </a:rPr>
              <a:t>ls</a:t>
            </a:r>
            <a:r>
              <a:rPr sz="1800" dirty="0">
                <a:latin typeface="Arial MT"/>
                <a:cs typeface="Arial MT"/>
              </a:rPr>
              <a:t>	Lists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directory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content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97479" y="4459300"/>
            <a:ext cx="792797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 Light"/>
                <a:cs typeface="Calibri Light"/>
              </a:rPr>
              <a:t>Command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structure: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ls</a:t>
            </a:r>
            <a:r>
              <a:rPr sz="1800" spc="-4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400" dirty="0">
                <a:solidFill>
                  <a:srgbClr val="4472C4"/>
                </a:solidFill>
                <a:latin typeface="Calibri Light"/>
                <a:cs typeface="Calibri Light"/>
              </a:rPr>
              <a:t>[OPTION]</a:t>
            </a:r>
            <a:r>
              <a:rPr sz="1400" spc="-75" dirty="0">
                <a:solidFill>
                  <a:srgbClr val="4472C4"/>
                </a:solidFill>
                <a:latin typeface="Calibri Light"/>
                <a:cs typeface="Calibri Light"/>
              </a:rPr>
              <a:t> </a:t>
            </a:r>
            <a:r>
              <a:rPr sz="1400" spc="-10" dirty="0">
                <a:solidFill>
                  <a:srgbClr val="00B050"/>
                </a:solidFill>
                <a:latin typeface="Calibri Light"/>
                <a:cs typeface="Calibri Light"/>
              </a:rPr>
              <a:t>[dirname]</a:t>
            </a:r>
            <a:endParaRPr sz="1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 Light"/>
                <a:cs typeface="Calibri Light"/>
              </a:rPr>
              <a:t>Some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useful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options:</a:t>
            </a:r>
            <a:endParaRPr sz="1800">
              <a:latin typeface="Calibri Light"/>
              <a:cs typeface="Calibri Light"/>
            </a:endParaRPr>
          </a:p>
          <a:p>
            <a:pPr marL="547370" marR="5080" indent="-285750">
              <a:lnSpc>
                <a:spcPct val="100000"/>
              </a:lnSpc>
              <a:buFont typeface="Arial MT"/>
              <a:buChar char="•"/>
              <a:tabLst>
                <a:tab pos="547370" algn="l"/>
              </a:tabLst>
            </a:pPr>
            <a:r>
              <a:rPr sz="1800" dirty="0">
                <a:solidFill>
                  <a:srgbClr val="4472C4"/>
                </a:solidFill>
                <a:latin typeface="Calibri Light"/>
                <a:cs typeface="Calibri Light"/>
              </a:rPr>
              <a:t>-l</a:t>
            </a:r>
            <a:r>
              <a:rPr sz="1800" dirty="0">
                <a:latin typeface="Calibri Light"/>
                <a:cs typeface="Calibri Light"/>
              </a:rPr>
              <a:t>: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shows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sizes,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modified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date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and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time,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file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or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folder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name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and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owner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of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file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spc="-25" dirty="0">
                <a:latin typeface="Calibri Light"/>
                <a:cs typeface="Calibri Light"/>
              </a:rPr>
              <a:t>and </a:t>
            </a:r>
            <a:r>
              <a:rPr sz="1800" spc="-10" dirty="0">
                <a:latin typeface="Calibri Light"/>
                <a:cs typeface="Calibri Light"/>
              </a:rPr>
              <a:t>permissions</a:t>
            </a:r>
            <a:endParaRPr sz="1800">
              <a:latin typeface="Calibri Light"/>
              <a:cs typeface="Calibri Light"/>
            </a:endParaRPr>
          </a:p>
          <a:p>
            <a:pPr marL="547370" indent="-285115">
              <a:lnSpc>
                <a:spcPct val="100000"/>
              </a:lnSpc>
              <a:buFont typeface="Arial MT"/>
              <a:buChar char="•"/>
              <a:tabLst>
                <a:tab pos="547370" algn="l"/>
              </a:tabLst>
            </a:pPr>
            <a:r>
              <a:rPr sz="1800" dirty="0">
                <a:solidFill>
                  <a:srgbClr val="4472C4"/>
                </a:solidFill>
                <a:latin typeface="Calibri Light"/>
                <a:cs typeface="Calibri Light"/>
              </a:rPr>
              <a:t>-a</a:t>
            </a:r>
            <a:r>
              <a:rPr sz="1800" dirty="0">
                <a:latin typeface="Calibri Light"/>
                <a:cs typeface="Calibri Light"/>
              </a:rPr>
              <a:t>: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List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all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files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including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hidden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file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starting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with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spc="-25" dirty="0">
                <a:latin typeface="Calibri Light"/>
                <a:cs typeface="Calibri Light"/>
              </a:rPr>
              <a:t>‘.’</a:t>
            </a:r>
            <a:endParaRPr sz="1800">
              <a:latin typeface="Calibri Light"/>
              <a:cs typeface="Calibri Light"/>
            </a:endParaRPr>
          </a:p>
          <a:p>
            <a:pPr marL="547370" indent="-285115">
              <a:lnSpc>
                <a:spcPct val="100000"/>
              </a:lnSpc>
              <a:buFont typeface="Arial MT"/>
              <a:buChar char="•"/>
              <a:tabLst>
                <a:tab pos="547370" algn="l"/>
              </a:tabLst>
            </a:pPr>
            <a:r>
              <a:rPr sz="1800" dirty="0">
                <a:solidFill>
                  <a:srgbClr val="4472C4"/>
                </a:solidFill>
                <a:latin typeface="Calibri Light"/>
                <a:cs typeface="Calibri Light"/>
              </a:rPr>
              <a:t>-lh</a:t>
            </a:r>
            <a:r>
              <a:rPr sz="1800" dirty="0">
                <a:latin typeface="Calibri Light"/>
                <a:cs typeface="Calibri Light"/>
              </a:rPr>
              <a:t>: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shows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sizes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in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easier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readable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format</a:t>
            </a:r>
            <a:endParaRPr sz="1800">
              <a:latin typeface="Calibri Light"/>
              <a:cs typeface="Calibri Light"/>
            </a:endParaRPr>
          </a:p>
          <a:p>
            <a:pPr marL="547370" indent="-285115">
              <a:lnSpc>
                <a:spcPct val="100000"/>
              </a:lnSpc>
              <a:buFont typeface="Arial MT"/>
              <a:buChar char="•"/>
              <a:tabLst>
                <a:tab pos="547370" algn="l"/>
              </a:tabLst>
            </a:pPr>
            <a:r>
              <a:rPr sz="1800" dirty="0">
                <a:solidFill>
                  <a:srgbClr val="4472C4"/>
                </a:solidFill>
                <a:latin typeface="Calibri Light"/>
                <a:cs typeface="Calibri Light"/>
              </a:rPr>
              <a:t>-lS</a:t>
            </a:r>
            <a:r>
              <a:rPr sz="1800" dirty="0">
                <a:latin typeface="Calibri Light"/>
                <a:cs typeface="Calibri Light"/>
              </a:rPr>
              <a:t>: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sorting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by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file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sizes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003" y="182956"/>
            <a:ext cx="9590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Key</a:t>
            </a:r>
            <a:r>
              <a:rPr spc="-100" dirty="0"/>
              <a:t> </a:t>
            </a:r>
            <a:r>
              <a:rPr dirty="0"/>
              <a:t>commands</a:t>
            </a:r>
            <a:r>
              <a:rPr spc="-60" dirty="0"/>
              <a:t> </a:t>
            </a:r>
            <a:r>
              <a:rPr dirty="0"/>
              <a:t>for</a:t>
            </a:r>
            <a:r>
              <a:rPr spc="-85" dirty="0"/>
              <a:t> </a:t>
            </a:r>
            <a:r>
              <a:rPr dirty="0"/>
              <a:t>handling</a:t>
            </a:r>
            <a:r>
              <a:rPr spc="-110" dirty="0"/>
              <a:t> </a:t>
            </a:r>
            <a:r>
              <a:rPr spc="-10" dirty="0"/>
              <a:t>directories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6435" y="1513586"/>
            <a:ext cx="11352530" cy="439420"/>
            <a:chOff x="336435" y="1513586"/>
            <a:chExt cx="11352530" cy="439420"/>
          </a:xfrm>
        </p:grpSpPr>
        <p:sp>
          <p:nvSpPr>
            <p:cNvPr id="4" name="object 4"/>
            <p:cNvSpPr/>
            <p:nvPr/>
          </p:nvSpPr>
          <p:spPr>
            <a:xfrm>
              <a:off x="336435" y="1519961"/>
              <a:ext cx="11352530" cy="433070"/>
            </a:xfrm>
            <a:custGeom>
              <a:avLst/>
              <a:gdLst/>
              <a:ahLst/>
              <a:cxnLst/>
              <a:rect l="l" t="t" r="r" b="b"/>
              <a:pathLst>
                <a:path w="11352530" h="433069">
                  <a:moveTo>
                    <a:pt x="11352390" y="0"/>
                  </a:moveTo>
                  <a:lnTo>
                    <a:pt x="2781935" y="0"/>
                  </a:lnTo>
                  <a:lnTo>
                    <a:pt x="0" y="0"/>
                  </a:lnTo>
                  <a:lnTo>
                    <a:pt x="0" y="433044"/>
                  </a:lnTo>
                  <a:lnTo>
                    <a:pt x="2781922" y="433044"/>
                  </a:lnTo>
                  <a:lnTo>
                    <a:pt x="11352390" y="433044"/>
                  </a:lnTo>
                  <a:lnTo>
                    <a:pt x="11352390" y="0"/>
                  </a:lnTo>
                  <a:close/>
                </a:path>
              </a:pathLst>
            </a:custGeom>
            <a:solidFill>
              <a:srgbClr val="4472C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435" y="1519936"/>
              <a:ext cx="11352530" cy="0"/>
            </a:xfrm>
            <a:custGeom>
              <a:avLst/>
              <a:gdLst/>
              <a:ahLst/>
              <a:cxnLst/>
              <a:rect l="l" t="t" r="r" b="b"/>
              <a:pathLst>
                <a:path w="11352530">
                  <a:moveTo>
                    <a:pt x="0" y="0"/>
                  </a:moveTo>
                  <a:lnTo>
                    <a:pt x="11352390" y="0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36435" y="1086866"/>
            <a:ext cx="11352530" cy="0"/>
          </a:xfrm>
          <a:custGeom>
            <a:avLst/>
            <a:gdLst/>
            <a:ahLst/>
            <a:cxnLst/>
            <a:rect l="l" t="t" r="r" b="b"/>
            <a:pathLst>
              <a:path w="11352530">
                <a:moveTo>
                  <a:pt x="0" y="0"/>
                </a:moveTo>
                <a:lnTo>
                  <a:pt x="1135239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435" y="5903912"/>
            <a:ext cx="11352530" cy="0"/>
          </a:xfrm>
          <a:custGeom>
            <a:avLst/>
            <a:gdLst/>
            <a:ahLst/>
            <a:cxnLst/>
            <a:rect l="l" t="t" r="r" b="b"/>
            <a:pathLst>
              <a:path w="11352530">
                <a:moveTo>
                  <a:pt x="0" y="0"/>
                </a:moveTo>
                <a:lnTo>
                  <a:pt x="1135239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5239" y="955421"/>
            <a:ext cx="10500995" cy="213931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  <a:tabLst>
                <a:tab pos="6360160" algn="l"/>
              </a:tabLst>
            </a:pPr>
            <a:r>
              <a:rPr sz="1800" b="1" spc="-10" dirty="0">
                <a:latin typeface="Arial"/>
                <a:cs typeface="Arial"/>
              </a:rPr>
              <a:t>Command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2794635" algn="l"/>
              </a:tabLst>
            </a:pPr>
            <a:r>
              <a:rPr sz="1800" spc="-10" dirty="0">
                <a:latin typeface="Arial MT"/>
                <a:cs typeface="Arial MT"/>
              </a:rPr>
              <a:t>mkdir</a:t>
            </a:r>
            <a:r>
              <a:rPr sz="1800" dirty="0">
                <a:latin typeface="Arial MT"/>
                <a:cs typeface="Arial MT"/>
              </a:rPr>
              <a:t>	Make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directory: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directory</a:t>
            </a:r>
            <a:endParaRPr sz="1800">
              <a:latin typeface="Arial MT"/>
              <a:cs typeface="Arial MT"/>
            </a:endParaRPr>
          </a:p>
          <a:p>
            <a:pPr marL="2794635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Calibri Light"/>
                <a:cs typeface="Calibri Light"/>
              </a:rPr>
              <a:t>Command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structure: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mkdir</a:t>
            </a:r>
            <a:r>
              <a:rPr sz="1800" spc="-5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 Light"/>
                <a:cs typeface="Calibri Light"/>
              </a:rPr>
              <a:t>dirname</a:t>
            </a:r>
            <a:r>
              <a:rPr sz="1800" spc="-45" dirty="0">
                <a:solidFill>
                  <a:srgbClr val="4472C4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00B050"/>
                </a:solidFill>
                <a:latin typeface="Calibri Light"/>
                <a:cs typeface="Calibri Light"/>
              </a:rPr>
              <a:t>[path]</a:t>
            </a:r>
            <a:endParaRPr sz="1800">
              <a:latin typeface="Calibri Light"/>
              <a:cs typeface="Calibri Light"/>
            </a:endParaRPr>
          </a:p>
          <a:p>
            <a:pPr marL="279463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mkdir</a:t>
            </a:r>
            <a:r>
              <a:rPr sz="1800" spc="-5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 Light"/>
                <a:cs typeface="Calibri Light"/>
              </a:rPr>
              <a:t>dirname</a:t>
            </a:r>
            <a:r>
              <a:rPr sz="1800" dirty="0">
                <a:latin typeface="Calibri Light"/>
                <a:cs typeface="Calibri Light"/>
              </a:rPr>
              <a:t>: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would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create</a:t>
            </a:r>
            <a:r>
              <a:rPr sz="1800" spc="-6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directory</a:t>
            </a:r>
            <a:r>
              <a:rPr sz="1800" spc="-6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with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specified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4F81BD"/>
                </a:solidFill>
                <a:latin typeface="Calibri Light"/>
                <a:cs typeface="Calibri Light"/>
              </a:rPr>
              <a:t>dirname</a:t>
            </a:r>
            <a:endParaRPr sz="1800">
              <a:latin typeface="Calibri Light"/>
              <a:cs typeface="Calibri Light"/>
            </a:endParaRPr>
          </a:p>
          <a:p>
            <a:pPr marL="279463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newly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created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directory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will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be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created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in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your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current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working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directory</a:t>
            </a:r>
            <a:endParaRPr sz="1800">
              <a:latin typeface="Calibri Light"/>
              <a:cs typeface="Calibri Light"/>
            </a:endParaRPr>
          </a:p>
          <a:p>
            <a:pPr marL="2794635">
              <a:lnSpc>
                <a:spcPct val="100000"/>
              </a:lnSpc>
            </a:pPr>
            <a:r>
              <a:rPr sz="1800" dirty="0">
                <a:latin typeface="Calibri Light"/>
                <a:cs typeface="Calibri Light"/>
              </a:rPr>
              <a:t>If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you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want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to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create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it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elsewhere,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you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have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to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specify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path: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mkdir</a:t>
            </a:r>
            <a:r>
              <a:rPr sz="1800" spc="-4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 Light"/>
                <a:cs typeface="Calibri Light"/>
              </a:rPr>
              <a:t>dirname</a:t>
            </a:r>
            <a:r>
              <a:rPr sz="1800" spc="-20" dirty="0">
                <a:solidFill>
                  <a:srgbClr val="4472C4"/>
                </a:solidFill>
                <a:latin typeface="Calibri Light"/>
                <a:cs typeface="Calibri Light"/>
              </a:rPr>
              <a:t> </a:t>
            </a:r>
            <a:r>
              <a:rPr sz="1800" spc="-20" dirty="0">
                <a:solidFill>
                  <a:srgbClr val="00B050"/>
                </a:solidFill>
                <a:latin typeface="Calibri Light"/>
                <a:cs typeface="Calibri Light"/>
              </a:rPr>
              <a:t>path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69828" y="6440988"/>
            <a:ext cx="20574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b="1" spc="-25" dirty="0">
                <a:latin typeface="Trebuchet MS"/>
                <a:cs typeface="Trebuchet MS"/>
              </a:rPr>
              <a:t>14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435" y="3141751"/>
            <a:ext cx="11352530" cy="433070"/>
          </a:xfrm>
          <a:prstGeom prst="rect">
            <a:avLst/>
          </a:prstGeom>
          <a:solidFill>
            <a:srgbClr val="4472C4">
              <a:alpha val="19999"/>
            </a:srgbClr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  <a:tabLst>
                <a:tab pos="2873375" algn="l"/>
              </a:tabLst>
            </a:pPr>
            <a:r>
              <a:rPr sz="1800" dirty="0">
                <a:latin typeface="Arial MT"/>
                <a:cs typeface="Arial MT"/>
              </a:rPr>
              <a:t>rmdir/rm</a:t>
            </a:r>
            <a:r>
              <a:rPr sz="1800" spc="-8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-</a:t>
            </a:r>
            <a:r>
              <a:rPr sz="1800" spc="-50" dirty="0">
                <a:latin typeface="Arial MT"/>
                <a:cs typeface="Arial MT"/>
              </a:rPr>
              <a:t>r</a:t>
            </a:r>
            <a:r>
              <a:rPr sz="1800" dirty="0">
                <a:latin typeface="Arial MT"/>
                <a:cs typeface="Arial MT"/>
              </a:rPr>
              <a:t>	Removes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directory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97479" y="3593338"/>
            <a:ext cx="8338184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 Light"/>
                <a:cs typeface="Calibri Light"/>
              </a:rPr>
              <a:t>Command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structure: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rmdir</a:t>
            </a:r>
            <a:r>
              <a:rPr sz="1800" spc="-3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 Light"/>
                <a:cs typeface="Calibri Light"/>
              </a:rPr>
              <a:t>dirname</a:t>
            </a:r>
            <a:r>
              <a:rPr sz="1800" spc="-35" dirty="0">
                <a:solidFill>
                  <a:srgbClr val="4472C4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00B050"/>
                </a:solidFill>
                <a:latin typeface="Calibri Light"/>
                <a:cs typeface="Calibri Light"/>
              </a:rPr>
              <a:t>[path]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 Light"/>
                <a:cs typeface="Calibri Light"/>
              </a:rPr>
              <a:t>It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would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remove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4F81BD"/>
                </a:solidFill>
                <a:latin typeface="Calibri Light"/>
                <a:cs typeface="Calibri Light"/>
              </a:rPr>
              <a:t>dirname</a:t>
            </a:r>
            <a:r>
              <a:rPr sz="1800" spc="-40" dirty="0">
                <a:solidFill>
                  <a:srgbClr val="4F81BD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directory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only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if</a:t>
            </a:r>
            <a:r>
              <a:rPr sz="1800" u="sng" spc="-9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empty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 Light"/>
                <a:cs typeface="Calibri Light"/>
              </a:rPr>
              <a:t>If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directory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is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in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your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current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working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directory,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it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is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not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necessary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to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specify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path</a:t>
            </a:r>
            <a:endParaRPr sz="18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 Light"/>
                <a:cs typeface="Calibri Light"/>
              </a:rPr>
              <a:t>If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directory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is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not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empty,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you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can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use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rm</a:t>
            </a:r>
            <a:r>
              <a:rPr sz="1800" spc="-2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with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option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 Light"/>
                <a:cs typeface="Calibri Light"/>
              </a:rPr>
              <a:t>-</a:t>
            </a:r>
            <a:r>
              <a:rPr sz="1800" spc="-75" dirty="0">
                <a:solidFill>
                  <a:srgbClr val="4472C4"/>
                </a:solidFill>
                <a:latin typeface="Calibri Light"/>
                <a:cs typeface="Calibri Light"/>
              </a:rPr>
              <a:t>r</a:t>
            </a:r>
            <a:r>
              <a:rPr sz="1800" spc="-75" dirty="0">
                <a:latin typeface="Calibri Light"/>
                <a:cs typeface="Calibri Light"/>
              </a:rPr>
              <a:t>,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which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stands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for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recursive,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that </a:t>
            </a:r>
            <a:r>
              <a:rPr sz="1800" dirty="0">
                <a:latin typeface="Calibri Light"/>
                <a:cs typeface="Calibri Light"/>
              </a:rPr>
              <a:t>will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recursively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remove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directory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and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its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contents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435" y="5037861"/>
            <a:ext cx="11352530" cy="433070"/>
          </a:xfrm>
          <a:prstGeom prst="rect">
            <a:avLst/>
          </a:prstGeom>
          <a:solidFill>
            <a:srgbClr val="4472C4">
              <a:alpha val="19999"/>
            </a:srgbClr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  <a:tabLst>
                <a:tab pos="2873375" algn="l"/>
              </a:tabLst>
            </a:pPr>
            <a:r>
              <a:rPr sz="1800" spc="-10" dirty="0">
                <a:latin typeface="Arial MT"/>
                <a:cs typeface="Arial MT"/>
              </a:rPr>
              <a:t>history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1800" spc="-95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have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far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97479" y="5489549"/>
            <a:ext cx="8079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 Light"/>
                <a:cs typeface="Calibri Light"/>
              </a:rPr>
              <a:t>It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allows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you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to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see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command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you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have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typed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and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save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it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in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separate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file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if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needed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4555" y="182956"/>
            <a:ext cx="83762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Basic</a:t>
            </a:r>
            <a:r>
              <a:rPr spc="-95" dirty="0"/>
              <a:t> </a:t>
            </a:r>
            <a:r>
              <a:rPr dirty="0"/>
              <a:t>manipulating</a:t>
            </a:r>
            <a:r>
              <a:rPr spc="-100" dirty="0"/>
              <a:t> </a:t>
            </a:r>
            <a:r>
              <a:rPr dirty="0"/>
              <a:t>file</a:t>
            </a:r>
            <a:r>
              <a:rPr spc="-105" dirty="0"/>
              <a:t> </a:t>
            </a:r>
            <a:r>
              <a:rPr spc="-10" dirty="0"/>
              <a:t>commands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6435" y="1444625"/>
            <a:ext cx="11430000" cy="439420"/>
            <a:chOff x="336435" y="1444625"/>
            <a:chExt cx="11430000" cy="439420"/>
          </a:xfrm>
        </p:grpSpPr>
        <p:sp>
          <p:nvSpPr>
            <p:cNvPr id="4" name="object 4"/>
            <p:cNvSpPr/>
            <p:nvPr/>
          </p:nvSpPr>
          <p:spPr>
            <a:xfrm>
              <a:off x="336435" y="1451000"/>
              <a:ext cx="11430000" cy="433070"/>
            </a:xfrm>
            <a:custGeom>
              <a:avLst/>
              <a:gdLst/>
              <a:ahLst/>
              <a:cxnLst/>
              <a:rect l="l" t="t" r="r" b="b"/>
              <a:pathLst>
                <a:path w="11430000" h="433069">
                  <a:moveTo>
                    <a:pt x="11429987" y="0"/>
                  </a:moveTo>
                  <a:lnTo>
                    <a:pt x="2800985" y="0"/>
                  </a:lnTo>
                  <a:lnTo>
                    <a:pt x="0" y="0"/>
                  </a:lnTo>
                  <a:lnTo>
                    <a:pt x="0" y="433044"/>
                  </a:lnTo>
                  <a:lnTo>
                    <a:pt x="2800972" y="433044"/>
                  </a:lnTo>
                  <a:lnTo>
                    <a:pt x="11429987" y="433044"/>
                  </a:lnTo>
                  <a:lnTo>
                    <a:pt x="11429987" y="0"/>
                  </a:lnTo>
                  <a:close/>
                </a:path>
              </a:pathLst>
            </a:custGeom>
            <a:solidFill>
              <a:srgbClr val="4472C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435" y="1450975"/>
              <a:ext cx="11430000" cy="0"/>
            </a:xfrm>
            <a:custGeom>
              <a:avLst/>
              <a:gdLst/>
              <a:ahLst/>
              <a:cxnLst/>
              <a:rect l="l" t="t" r="r" b="b"/>
              <a:pathLst>
                <a:path w="11430000">
                  <a:moveTo>
                    <a:pt x="0" y="0"/>
                  </a:moveTo>
                  <a:lnTo>
                    <a:pt x="11429987" y="0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36435" y="1017905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87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435" y="6676847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29987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6435" y="886332"/>
            <a:ext cx="11430000" cy="159004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350"/>
              </a:spcBef>
              <a:tabLst>
                <a:tab pos="6486525" algn="l"/>
              </a:tabLst>
            </a:pPr>
            <a:r>
              <a:rPr sz="1800" b="1" spc="-10" dirty="0">
                <a:latin typeface="Arial"/>
                <a:cs typeface="Arial"/>
              </a:rPr>
              <a:t>Command</a:t>
            </a:r>
            <a:r>
              <a:rPr sz="1800" b="1" dirty="0">
                <a:latin typeface="Arial"/>
                <a:cs typeface="Arial"/>
              </a:rPr>
              <a:t>	</a:t>
            </a:r>
            <a:r>
              <a:rPr sz="1800" b="1" spc="-10" dirty="0"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1250"/>
              </a:spcBef>
              <a:tabLst>
                <a:tab pos="2892425" algn="l"/>
              </a:tabLst>
            </a:pPr>
            <a:r>
              <a:rPr sz="1800" spc="-20" dirty="0">
                <a:latin typeface="Arial MT"/>
                <a:cs typeface="Arial MT"/>
              </a:rPr>
              <a:t>nano</a:t>
            </a:r>
            <a:r>
              <a:rPr sz="1800" dirty="0">
                <a:latin typeface="Arial MT"/>
                <a:cs typeface="Arial MT"/>
              </a:rPr>
              <a:t>	It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simple and </a:t>
            </a:r>
            <a:r>
              <a:rPr sz="1800" spc="-10" dirty="0">
                <a:latin typeface="Arial MT"/>
                <a:cs typeface="Arial MT"/>
              </a:rPr>
              <a:t>easy-to-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 </a:t>
            </a:r>
            <a:r>
              <a:rPr sz="1800" spc="-10" dirty="0">
                <a:latin typeface="Arial MT"/>
                <a:cs typeface="Arial MT"/>
              </a:rPr>
              <a:t>editor</a:t>
            </a:r>
            <a:endParaRPr sz="1800">
              <a:latin typeface="Arial MT"/>
              <a:cs typeface="Arial MT"/>
            </a:endParaRPr>
          </a:p>
          <a:p>
            <a:pPr marL="2892425">
              <a:lnSpc>
                <a:spcPct val="100000"/>
              </a:lnSpc>
              <a:spcBef>
                <a:spcPts val="1180"/>
              </a:spcBef>
            </a:pPr>
            <a:r>
              <a:rPr sz="1800" dirty="0">
                <a:latin typeface="Calibri Light"/>
                <a:cs typeface="Calibri Light"/>
              </a:rPr>
              <a:t>Command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structure: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nano</a:t>
            </a:r>
            <a:r>
              <a:rPr sz="1800" spc="-5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 Light"/>
                <a:cs typeface="Calibri Light"/>
              </a:rPr>
              <a:t>filename</a:t>
            </a:r>
            <a:r>
              <a:rPr sz="1800" spc="-55" dirty="0">
                <a:solidFill>
                  <a:srgbClr val="4472C4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00B050"/>
                </a:solidFill>
                <a:latin typeface="Calibri Light"/>
                <a:cs typeface="Calibri Light"/>
              </a:rPr>
              <a:t>[path]</a:t>
            </a:r>
            <a:endParaRPr sz="1800">
              <a:latin typeface="Calibri Light"/>
              <a:cs typeface="Calibri Light"/>
            </a:endParaRPr>
          </a:p>
          <a:p>
            <a:pPr marL="2892425">
              <a:lnSpc>
                <a:spcPct val="100000"/>
              </a:lnSpc>
            </a:pPr>
            <a:r>
              <a:rPr sz="1800" spc="-10" dirty="0">
                <a:latin typeface="Calibri Light"/>
                <a:cs typeface="Calibri Light"/>
              </a:rPr>
              <a:t>Type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content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of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your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file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and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once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you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finish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typing,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hit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Ctrl+x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to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save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and</a:t>
            </a:r>
            <a:r>
              <a:rPr sz="1800" spc="-20" dirty="0">
                <a:latin typeface="Calibri Light"/>
                <a:cs typeface="Calibri Light"/>
              </a:rPr>
              <a:t> exit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6435" y="2524150"/>
            <a:ext cx="11430000" cy="433070"/>
          </a:xfrm>
          <a:prstGeom prst="rect">
            <a:avLst/>
          </a:prstGeom>
          <a:solidFill>
            <a:srgbClr val="4472C4">
              <a:alpha val="19999"/>
            </a:srgbClr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  <a:tabLst>
                <a:tab pos="2892425" algn="l"/>
              </a:tabLst>
            </a:pPr>
            <a:r>
              <a:rPr sz="1800" spc="-25" dirty="0">
                <a:latin typeface="Arial MT"/>
                <a:cs typeface="Arial MT"/>
              </a:rPr>
              <a:t>cat</a:t>
            </a:r>
            <a:r>
              <a:rPr sz="1800" dirty="0">
                <a:latin typeface="Arial MT"/>
                <a:cs typeface="Arial MT"/>
              </a:rPr>
              <a:t>	Concatenates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prints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contents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short</a:t>
            </a:r>
            <a:r>
              <a:rPr sz="1800" spc="-20" dirty="0">
                <a:latin typeface="Arial MT"/>
                <a:cs typeface="Arial MT"/>
              </a:rPr>
              <a:t> file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6655" y="2975305"/>
            <a:ext cx="37179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 Light"/>
                <a:cs typeface="Calibri Light"/>
              </a:rPr>
              <a:t>Command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structure: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cat</a:t>
            </a:r>
            <a:r>
              <a:rPr sz="1800" spc="-7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 Light"/>
                <a:cs typeface="Calibri Light"/>
              </a:rPr>
              <a:t>filename</a:t>
            </a:r>
            <a:r>
              <a:rPr sz="1800" spc="-40" dirty="0">
                <a:solidFill>
                  <a:srgbClr val="4472C4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00B050"/>
                </a:solidFill>
                <a:latin typeface="Calibri Light"/>
                <a:cs typeface="Calibri Light"/>
              </a:rPr>
              <a:t>[path]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435" y="3390163"/>
            <a:ext cx="11430000" cy="433070"/>
          </a:xfrm>
          <a:prstGeom prst="rect">
            <a:avLst/>
          </a:prstGeom>
          <a:solidFill>
            <a:srgbClr val="4472C4">
              <a:alpha val="19999"/>
            </a:srgbClr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  <a:tabLst>
                <a:tab pos="2892425" algn="l"/>
              </a:tabLst>
            </a:pPr>
            <a:r>
              <a:rPr sz="1800" spc="-20" dirty="0">
                <a:latin typeface="Arial MT"/>
                <a:cs typeface="Arial MT"/>
              </a:rPr>
              <a:t>more</a:t>
            </a:r>
            <a:r>
              <a:rPr sz="1800" dirty="0">
                <a:latin typeface="Arial MT"/>
                <a:cs typeface="Arial MT"/>
              </a:rPr>
              <a:t>	View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navigate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through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6655" y="3841445"/>
            <a:ext cx="3931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 Light"/>
                <a:cs typeface="Calibri Light"/>
              </a:rPr>
              <a:t>Command</a:t>
            </a:r>
            <a:r>
              <a:rPr sz="1800" spc="-6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structure: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more</a:t>
            </a:r>
            <a:r>
              <a:rPr sz="1800" spc="-6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 Light"/>
                <a:cs typeface="Calibri Light"/>
              </a:rPr>
              <a:t>filename</a:t>
            </a:r>
            <a:r>
              <a:rPr sz="1800" spc="-50" dirty="0">
                <a:solidFill>
                  <a:srgbClr val="4472C4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00B050"/>
                </a:solidFill>
                <a:latin typeface="Calibri Light"/>
                <a:cs typeface="Calibri Light"/>
              </a:rPr>
              <a:t>[path]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435" y="4256303"/>
            <a:ext cx="11430000" cy="433070"/>
          </a:xfrm>
          <a:prstGeom prst="rect">
            <a:avLst/>
          </a:prstGeom>
          <a:solidFill>
            <a:srgbClr val="4472C4">
              <a:alpha val="19999"/>
            </a:srgbClr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  <a:tabLst>
                <a:tab pos="2892425" algn="l"/>
              </a:tabLst>
            </a:pPr>
            <a:r>
              <a:rPr sz="1800" spc="-20" dirty="0">
                <a:latin typeface="Arial MT"/>
                <a:cs typeface="Arial MT"/>
              </a:rPr>
              <a:t>less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2700" baseline="1543" dirty="0">
                <a:latin typeface="Arial MT"/>
                <a:cs typeface="Arial MT"/>
              </a:rPr>
              <a:t>View</a:t>
            </a:r>
            <a:r>
              <a:rPr sz="2700" spc="-22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the</a:t>
            </a:r>
            <a:r>
              <a:rPr sz="2700" spc="-37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content</a:t>
            </a:r>
            <a:r>
              <a:rPr sz="2700" spc="-15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of</a:t>
            </a:r>
            <a:r>
              <a:rPr sz="2700" spc="-22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a</a:t>
            </a:r>
            <a:r>
              <a:rPr sz="2700" spc="-22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long</a:t>
            </a:r>
            <a:r>
              <a:rPr sz="2700" spc="-22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file,</a:t>
            </a:r>
            <a:r>
              <a:rPr sz="2700" spc="-15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by</a:t>
            </a:r>
            <a:r>
              <a:rPr sz="2700" spc="-30" baseline="1543" dirty="0">
                <a:latin typeface="Arial MT"/>
                <a:cs typeface="Arial MT"/>
              </a:rPr>
              <a:t> </a:t>
            </a:r>
            <a:r>
              <a:rPr sz="2700" spc="-15" baseline="1543" dirty="0">
                <a:latin typeface="Arial MT"/>
                <a:cs typeface="Arial MT"/>
              </a:rPr>
              <a:t>portions</a:t>
            </a:r>
            <a:endParaRPr sz="2700" baseline="1543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16655" y="4708397"/>
            <a:ext cx="563181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 Light"/>
                <a:cs typeface="Calibri Light"/>
              </a:rPr>
              <a:t>Command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structure: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less</a:t>
            </a:r>
            <a:r>
              <a:rPr sz="1800" spc="-3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 Light"/>
                <a:cs typeface="Calibri Light"/>
              </a:rPr>
              <a:t>filename</a:t>
            </a:r>
            <a:r>
              <a:rPr sz="1800" spc="-50" dirty="0">
                <a:solidFill>
                  <a:srgbClr val="4472C4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00B050"/>
                </a:solidFill>
                <a:latin typeface="Calibri Light"/>
                <a:cs typeface="Calibri Light"/>
              </a:rPr>
              <a:t>[path]</a:t>
            </a:r>
            <a:endParaRPr sz="18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 Light"/>
                <a:cs typeface="Calibri Light"/>
              </a:rPr>
              <a:t>Move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page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down: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either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use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page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down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key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or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Calibri Light"/>
                <a:cs typeface="Calibri Light"/>
              </a:rPr>
              <a:t>space</a:t>
            </a:r>
            <a:r>
              <a:rPr sz="1800" spc="500" dirty="0">
                <a:solidFill>
                  <a:srgbClr val="4472C4"/>
                </a:solidFill>
                <a:latin typeface="Calibri Light"/>
                <a:cs typeface="Calibri Light"/>
              </a:rPr>
              <a:t> </a:t>
            </a:r>
            <a:r>
              <a:rPr sz="1800" spc="-65" dirty="0">
                <a:latin typeface="Calibri Light"/>
                <a:cs typeface="Calibri Light"/>
              </a:rPr>
              <a:t>To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 Light"/>
                <a:cs typeface="Calibri Light"/>
              </a:rPr>
              <a:t>exit</a:t>
            </a:r>
            <a:r>
              <a:rPr sz="1800" spc="-25" dirty="0">
                <a:solidFill>
                  <a:srgbClr val="4472C4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less,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type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q</a:t>
            </a:r>
            <a:r>
              <a:rPr sz="1800" spc="38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and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type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g</a:t>
            </a:r>
            <a:r>
              <a:rPr sz="1800" spc="-1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to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go to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end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of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text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20" dirty="0">
                <a:latin typeface="Calibri Light"/>
                <a:cs typeface="Calibri Light"/>
              </a:rPr>
              <a:t>file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6435" y="5603722"/>
            <a:ext cx="11430000" cy="433070"/>
          </a:xfrm>
          <a:prstGeom prst="rect">
            <a:avLst/>
          </a:prstGeom>
          <a:solidFill>
            <a:srgbClr val="4472C4">
              <a:alpha val="19999"/>
            </a:srgbClr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  <a:tabLst>
                <a:tab pos="2892425" algn="l"/>
              </a:tabLst>
            </a:pPr>
            <a:r>
              <a:rPr sz="1800" spc="-10" dirty="0">
                <a:latin typeface="Arial MT"/>
                <a:cs typeface="Arial MT"/>
              </a:rPr>
              <a:t>head/tail</a:t>
            </a:r>
            <a:r>
              <a:rPr sz="1800" dirty="0">
                <a:latin typeface="Arial MT"/>
                <a:cs typeface="Arial MT"/>
              </a:rPr>
              <a:t>	</a:t>
            </a:r>
            <a:r>
              <a:rPr sz="2700" baseline="1543" dirty="0">
                <a:latin typeface="Arial MT"/>
                <a:cs typeface="Arial MT"/>
              </a:rPr>
              <a:t>View</a:t>
            </a:r>
            <a:r>
              <a:rPr sz="2700" spc="-15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the</a:t>
            </a:r>
            <a:r>
              <a:rPr sz="2700" spc="-30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first</a:t>
            </a:r>
            <a:r>
              <a:rPr sz="2700" spc="-30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or</a:t>
            </a:r>
            <a:r>
              <a:rPr sz="2700" spc="-15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the</a:t>
            </a:r>
            <a:r>
              <a:rPr sz="2700" spc="-37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last</a:t>
            </a:r>
            <a:r>
              <a:rPr sz="2700" spc="-15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lines</a:t>
            </a:r>
            <a:r>
              <a:rPr sz="2700" spc="-7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of</a:t>
            </a:r>
            <a:r>
              <a:rPr sz="2700" spc="-15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a</a:t>
            </a:r>
            <a:r>
              <a:rPr sz="2700" spc="-22" baseline="1543" dirty="0">
                <a:latin typeface="Arial MT"/>
                <a:cs typeface="Arial MT"/>
              </a:rPr>
              <a:t> </a:t>
            </a:r>
            <a:r>
              <a:rPr sz="2700" baseline="1543" dirty="0">
                <a:latin typeface="Arial MT"/>
                <a:cs typeface="Arial MT"/>
              </a:rPr>
              <a:t>long</a:t>
            </a:r>
            <a:r>
              <a:rPr sz="2700" spc="-7" baseline="1543" dirty="0">
                <a:latin typeface="Arial MT"/>
                <a:cs typeface="Arial MT"/>
              </a:rPr>
              <a:t> </a:t>
            </a:r>
            <a:r>
              <a:rPr sz="2700" spc="-30" baseline="1543" dirty="0">
                <a:latin typeface="Arial MT"/>
                <a:cs typeface="Arial MT"/>
              </a:rPr>
              <a:t>file</a:t>
            </a:r>
            <a:endParaRPr sz="2700" baseline="1543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6655" y="6055563"/>
            <a:ext cx="84315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 Light"/>
                <a:cs typeface="Calibri Light"/>
              </a:rPr>
              <a:t>Command</a:t>
            </a:r>
            <a:r>
              <a:rPr sz="1800" spc="-7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structure:</a:t>
            </a:r>
            <a:r>
              <a:rPr sz="1800" spc="-65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head</a:t>
            </a:r>
            <a:r>
              <a:rPr sz="1800" spc="-6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 Light"/>
                <a:cs typeface="Calibri Light"/>
              </a:rPr>
              <a:t>&lt;option&gt;</a:t>
            </a:r>
            <a:r>
              <a:rPr sz="1800" spc="-65" dirty="0">
                <a:solidFill>
                  <a:srgbClr val="4472C4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Calibri Light"/>
                <a:cs typeface="Calibri Light"/>
              </a:rPr>
              <a:t>&lt;filename&gt;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 Light"/>
                <a:cs typeface="Calibri Light"/>
              </a:rPr>
              <a:t>By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default: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10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last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lines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at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time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(use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–n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to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change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number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of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lines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you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want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to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display)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781281" y="6440830"/>
            <a:ext cx="205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Trebuchet MS"/>
                <a:cs typeface="Trebuchet MS"/>
              </a:rPr>
              <a:t>15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3425">
              <a:lnSpc>
                <a:spcPct val="100000"/>
              </a:lnSpc>
              <a:spcBef>
                <a:spcPts val="95"/>
              </a:spcBef>
            </a:pPr>
            <a:r>
              <a:rPr dirty="0"/>
              <a:t>Basic</a:t>
            </a:r>
            <a:r>
              <a:rPr spc="-90" dirty="0"/>
              <a:t> </a:t>
            </a:r>
            <a:r>
              <a:rPr dirty="0"/>
              <a:t>manipulating</a:t>
            </a:r>
            <a:r>
              <a:rPr spc="-95" dirty="0"/>
              <a:t> </a:t>
            </a:r>
            <a:r>
              <a:rPr dirty="0"/>
              <a:t>file</a:t>
            </a:r>
            <a:r>
              <a:rPr spc="-90" dirty="0"/>
              <a:t> </a:t>
            </a:r>
            <a:r>
              <a:rPr spc="-10" dirty="0"/>
              <a:t>commands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6435" y="1513586"/>
            <a:ext cx="11352530" cy="439420"/>
            <a:chOff x="336435" y="1513586"/>
            <a:chExt cx="11352530" cy="439420"/>
          </a:xfrm>
        </p:grpSpPr>
        <p:sp>
          <p:nvSpPr>
            <p:cNvPr id="4" name="object 4"/>
            <p:cNvSpPr/>
            <p:nvPr/>
          </p:nvSpPr>
          <p:spPr>
            <a:xfrm>
              <a:off x="336435" y="1519961"/>
              <a:ext cx="11352530" cy="433070"/>
            </a:xfrm>
            <a:custGeom>
              <a:avLst/>
              <a:gdLst/>
              <a:ahLst/>
              <a:cxnLst/>
              <a:rect l="l" t="t" r="r" b="b"/>
              <a:pathLst>
                <a:path w="11352530" h="433069">
                  <a:moveTo>
                    <a:pt x="11352390" y="0"/>
                  </a:moveTo>
                  <a:lnTo>
                    <a:pt x="2781935" y="0"/>
                  </a:lnTo>
                  <a:lnTo>
                    <a:pt x="0" y="0"/>
                  </a:lnTo>
                  <a:lnTo>
                    <a:pt x="0" y="433044"/>
                  </a:lnTo>
                  <a:lnTo>
                    <a:pt x="2781922" y="433044"/>
                  </a:lnTo>
                  <a:lnTo>
                    <a:pt x="11352390" y="433044"/>
                  </a:lnTo>
                  <a:lnTo>
                    <a:pt x="11352390" y="0"/>
                  </a:lnTo>
                  <a:close/>
                </a:path>
              </a:pathLst>
            </a:custGeom>
            <a:solidFill>
              <a:srgbClr val="4472C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435" y="1519936"/>
              <a:ext cx="11352530" cy="0"/>
            </a:xfrm>
            <a:custGeom>
              <a:avLst/>
              <a:gdLst/>
              <a:ahLst/>
              <a:cxnLst/>
              <a:rect l="l" t="t" r="r" b="b"/>
              <a:pathLst>
                <a:path w="11352530">
                  <a:moveTo>
                    <a:pt x="0" y="0"/>
                  </a:moveTo>
                  <a:lnTo>
                    <a:pt x="11352390" y="0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36435" y="1086866"/>
            <a:ext cx="11352530" cy="0"/>
          </a:xfrm>
          <a:custGeom>
            <a:avLst/>
            <a:gdLst/>
            <a:ahLst/>
            <a:cxnLst/>
            <a:rect l="l" t="t" r="r" b="b"/>
            <a:pathLst>
              <a:path w="11352530">
                <a:moveTo>
                  <a:pt x="0" y="0"/>
                </a:moveTo>
                <a:lnTo>
                  <a:pt x="1135239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435" y="6659588"/>
            <a:ext cx="11352530" cy="0"/>
          </a:xfrm>
          <a:custGeom>
            <a:avLst/>
            <a:gdLst/>
            <a:ahLst/>
            <a:cxnLst/>
            <a:rect l="l" t="t" r="r" b="b"/>
            <a:pathLst>
              <a:path w="11352530">
                <a:moveTo>
                  <a:pt x="0" y="0"/>
                </a:moveTo>
                <a:lnTo>
                  <a:pt x="1135239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5239" y="1114171"/>
            <a:ext cx="114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3004" y="1114171"/>
            <a:ext cx="1282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435" y="1397507"/>
            <a:ext cx="11352530" cy="169672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80"/>
              </a:spcBef>
              <a:tabLst>
                <a:tab pos="2873375" algn="l"/>
              </a:tabLst>
            </a:pPr>
            <a:r>
              <a:rPr sz="1800" spc="-25" dirty="0">
                <a:latin typeface="Arial MT"/>
                <a:cs typeface="Arial MT"/>
              </a:rPr>
              <a:t>cp</a:t>
            </a:r>
            <a:r>
              <a:rPr sz="1800" dirty="0">
                <a:latin typeface="Arial MT"/>
                <a:cs typeface="Arial MT"/>
              </a:rPr>
              <a:t>	Copy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directories</a:t>
            </a:r>
            <a:endParaRPr sz="1800">
              <a:latin typeface="Arial MT"/>
              <a:cs typeface="Arial MT"/>
            </a:endParaRPr>
          </a:p>
          <a:p>
            <a:pPr marL="2873375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Calibri Light"/>
                <a:cs typeface="Calibri Light"/>
              </a:rPr>
              <a:t>Command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structure: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cp</a:t>
            </a:r>
            <a:r>
              <a:rPr sz="1800" spc="-3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Calibri Light"/>
                <a:cs typeface="Calibri Light"/>
              </a:rPr>
              <a:t>&lt;pathfrom&gt;</a:t>
            </a:r>
            <a:r>
              <a:rPr sz="1800" spc="-30" dirty="0">
                <a:solidFill>
                  <a:srgbClr val="4472C4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 Light"/>
                <a:cs typeface="Calibri Light"/>
              </a:rPr>
              <a:t>&lt;path</a:t>
            </a:r>
            <a:r>
              <a:rPr sz="1800" spc="-30" dirty="0">
                <a:solidFill>
                  <a:srgbClr val="4472C4"/>
                </a:solidFill>
                <a:latin typeface="Calibri Light"/>
                <a:cs typeface="Calibri Light"/>
              </a:rPr>
              <a:t> </a:t>
            </a:r>
            <a:r>
              <a:rPr sz="1800" spc="-25" dirty="0">
                <a:solidFill>
                  <a:srgbClr val="4472C4"/>
                </a:solidFill>
                <a:latin typeface="Calibri Light"/>
                <a:cs typeface="Calibri Light"/>
              </a:rPr>
              <a:t>to&gt;</a:t>
            </a:r>
            <a:endParaRPr sz="1800">
              <a:latin typeface="Calibri Light"/>
              <a:cs typeface="Calibri Light"/>
            </a:endParaRPr>
          </a:p>
          <a:p>
            <a:pPr marL="2873375">
              <a:lnSpc>
                <a:spcPct val="100000"/>
              </a:lnSpc>
            </a:pPr>
            <a:r>
              <a:rPr sz="1800" dirty="0">
                <a:latin typeface="Calibri Light"/>
                <a:cs typeface="Calibri Light"/>
              </a:rPr>
              <a:t>Examples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of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application:</a:t>
            </a:r>
            <a:endParaRPr sz="1800">
              <a:latin typeface="Calibri Light"/>
              <a:cs typeface="Calibri Light"/>
            </a:endParaRPr>
          </a:p>
          <a:p>
            <a:pPr marL="28733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cp</a:t>
            </a:r>
            <a:r>
              <a:rPr sz="1800" spc="-3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file1</a:t>
            </a:r>
            <a:r>
              <a:rPr sz="1800" spc="-20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file2</a:t>
            </a:r>
            <a:r>
              <a:rPr sz="1800" spc="-30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(Copy</a:t>
            </a:r>
            <a:r>
              <a:rPr sz="1600" spc="-1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the</a:t>
            </a:r>
            <a:r>
              <a:rPr sz="1600" spc="-30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contents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of</a:t>
            </a:r>
            <a:r>
              <a:rPr sz="1600" spc="-3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file1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into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file2.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If</a:t>
            </a:r>
            <a:r>
              <a:rPr sz="1600" spc="-3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file2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does not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exist,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it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is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created)</a:t>
            </a:r>
            <a:endParaRPr sz="1600">
              <a:latin typeface="Calibri Light"/>
              <a:cs typeface="Calibri Light"/>
            </a:endParaRPr>
          </a:p>
          <a:p>
            <a:pPr marL="2873375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cp</a:t>
            </a:r>
            <a:r>
              <a:rPr sz="1800" spc="-5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filename</a:t>
            </a:r>
            <a:r>
              <a:rPr sz="1800" spc="-50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dirpath</a:t>
            </a:r>
            <a:r>
              <a:rPr sz="1800" spc="-2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(Make</a:t>
            </a:r>
            <a:r>
              <a:rPr sz="1600" spc="-5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copy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of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the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file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or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directory</a:t>
            </a:r>
            <a:r>
              <a:rPr sz="1600" spc="-4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into</a:t>
            </a:r>
            <a:r>
              <a:rPr sz="1600" spc="-3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the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specified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destination</a:t>
            </a:r>
            <a:r>
              <a:rPr sz="1600" spc="-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directory)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6435" y="3141751"/>
            <a:ext cx="11352530" cy="433070"/>
          </a:xfrm>
          <a:prstGeom prst="rect">
            <a:avLst/>
          </a:prstGeom>
          <a:solidFill>
            <a:srgbClr val="4472C4">
              <a:alpha val="19999"/>
            </a:srgbClr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  <a:tabLst>
                <a:tab pos="2873375" algn="l"/>
              </a:tabLst>
            </a:pPr>
            <a:r>
              <a:rPr sz="1800" spc="-25" dirty="0">
                <a:latin typeface="Arial MT"/>
                <a:cs typeface="Arial MT"/>
              </a:rPr>
              <a:t>mv</a:t>
            </a:r>
            <a:r>
              <a:rPr sz="1800" dirty="0">
                <a:latin typeface="Arial MT"/>
                <a:cs typeface="Arial MT"/>
              </a:rPr>
              <a:t>	Moves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renames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directories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depending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used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97479" y="3593338"/>
            <a:ext cx="77406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 Light"/>
                <a:cs typeface="Calibri Light"/>
              </a:rPr>
              <a:t>Examples</a:t>
            </a:r>
            <a:r>
              <a:rPr sz="1800" spc="-5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of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applications: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mv</a:t>
            </a:r>
            <a:r>
              <a:rPr sz="1800" spc="-3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-i</a:t>
            </a:r>
            <a:r>
              <a:rPr sz="1800" spc="-2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filename1</a:t>
            </a:r>
            <a:r>
              <a:rPr sz="1800" spc="-30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filename2</a:t>
            </a:r>
            <a:r>
              <a:rPr sz="1800" spc="-20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(to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rename</a:t>
            </a:r>
            <a:r>
              <a:rPr sz="1600" spc="-3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file;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the</a:t>
            </a:r>
            <a:r>
              <a:rPr sz="1600" spc="-15" dirty="0">
                <a:latin typeface="Calibri Light"/>
                <a:cs typeface="Calibri Light"/>
              </a:rPr>
              <a:t> </a:t>
            </a:r>
            <a:r>
              <a:rPr sz="1600" dirty="0">
                <a:solidFill>
                  <a:srgbClr val="0070C0"/>
                </a:solidFill>
                <a:latin typeface="Calibri Light"/>
                <a:cs typeface="Calibri Light"/>
              </a:rPr>
              <a:t>-i</a:t>
            </a:r>
            <a:r>
              <a:rPr sz="1600" spc="-3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will</a:t>
            </a:r>
            <a:r>
              <a:rPr sz="1600" spc="-3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avoid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overwriting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file2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if</a:t>
            </a:r>
            <a:r>
              <a:rPr sz="1600" spc="-3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it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does</a:t>
            </a:r>
            <a:r>
              <a:rPr sz="1600" spc="-10" dirty="0">
                <a:latin typeface="Calibri Light"/>
                <a:cs typeface="Calibri Light"/>
              </a:rPr>
              <a:t> exist)</a:t>
            </a:r>
            <a:endParaRPr sz="1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mv</a:t>
            </a:r>
            <a:r>
              <a:rPr sz="1800" spc="-4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filename</a:t>
            </a:r>
            <a:r>
              <a:rPr sz="1800" spc="-3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dirpath</a:t>
            </a:r>
            <a:r>
              <a:rPr sz="1800" spc="-4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(to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move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file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or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directory</a:t>
            </a:r>
            <a:r>
              <a:rPr sz="1600" spc="-4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to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another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directory)</a:t>
            </a:r>
            <a:endParaRPr sz="16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mv</a:t>
            </a:r>
            <a:r>
              <a:rPr sz="1800" spc="-4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file1</a:t>
            </a:r>
            <a:r>
              <a:rPr sz="1800" spc="-2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file2</a:t>
            </a:r>
            <a:r>
              <a:rPr sz="1800" spc="-2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file3</a:t>
            </a:r>
            <a:r>
              <a:rPr sz="1800" spc="-3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dirpath</a:t>
            </a:r>
            <a:r>
              <a:rPr sz="1800" spc="-40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(to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move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different</a:t>
            </a:r>
            <a:r>
              <a:rPr sz="1600" spc="-4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files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or</a:t>
            </a:r>
            <a:r>
              <a:rPr sz="1600" spc="-25" dirty="0">
                <a:latin typeface="Calibri Light"/>
                <a:cs typeface="Calibri Light"/>
              </a:rPr>
              <a:t> </a:t>
            </a:r>
            <a:r>
              <a:rPr sz="1600" spc="-10" dirty="0">
                <a:latin typeface="Calibri Light"/>
                <a:cs typeface="Calibri Light"/>
              </a:rPr>
              <a:t>directories</a:t>
            </a:r>
            <a:r>
              <a:rPr sz="1600" spc="-30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to</a:t>
            </a:r>
            <a:r>
              <a:rPr sz="1600" spc="-35" dirty="0">
                <a:latin typeface="Calibri Light"/>
                <a:cs typeface="Calibri Light"/>
              </a:rPr>
              <a:t> </a:t>
            </a:r>
            <a:r>
              <a:rPr sz="1600" dirty="0">
                <a:latin typeface="Calibri Light"/>
                <a:cs typeface="Calibri Light"/>
              </a:rPr>
              <a:t>another</a:t>
            </a:r>
            <a:r>
              <a:rPr sz="1600" spc="-10" dirty="0">
                <a:latin typeface="Calibri Light"/>
                <a:cs typeface="Calibri Light"/>
              </a:rPr>
              <a:t> directory)</a:t>
            </a:r>
            <a:endParaRPr sz="1600">
              <a:latin typeface="Calibri Light"/>
              <a:cs typeface="Calibri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435" y="4763541"/>
            <a:ext cx="11352530" cy="433070"/>
          </a:xfrm>
          <a:prstGeom prst="rect">
            <a:avLst/>
          </a:prstGeom>
          <a:solidFill>
            <a:srgbClr val="4472C4">
              <a:alpha val="19999"/>
            </a:srgbClr>
          </a:solidFill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  <a:tabLst>
                <a:tab pos="2873375" algn="l"/>
              </a:tabLst>
            </a:pPr>
            <a:r>
              <a:rPr sz="1800" spc="-25" dirty="0">
                <a:latin typeface="Arial MT"/>
                <a:cs typeface="Arial MT"/>
              </a:rPr>
              <a:t>wc</a:t>
            </a:r>
            <a:r>
              <a:rPr sz="1800" dirty="0">
                <a:latin typeface="Arial MT"/>
                <a:cs typeface="Arial MT"/>
              </a:rPr>
              <a:t>	Word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counts: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Prints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line,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word,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byte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counts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file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7479" y="5215508"/>
            <a:ext cx="41973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 Light"/>
                <a:cs typeface="Calibri Light"/>
              </a:rPr>
              <a:t>Command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structure: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wc</a:t>
            </a:r>
            <a:r>
              <a:rPr sz="1800" spc="-5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 Light"/>
                <a:cs typeface="Calibri Light"/>
              </a:rPr>
              <a:t>&lt;option&gt;</a:t>
            </a:r>
            <a:r>
              <a:rPr sz="1800" spc="-45" dirty="0">
                <a:solidFill>
                  <a:srgbClr val="4472C4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Calibri Light"/>
                <a:cs typeface="Calibri Light"/>
              </a:rPr>
              <a:t>&lt;filename&gt;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 Light"/>
                <a:cs typeface="Calibri Light"/>
              </a:rPr>
              <a:t>Some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useful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options: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-c</a:t>
            </a:r>
            <a:r>
              <a:rPr sz="1800" dirty="0">
                <a:latin typeface="Calibri Light"/>
                <a:cs typeface="Calibri Light"/>
              </a:rPr>
              <a:t>: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print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byte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counts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-m</a:t>
            </a:r>
            <a:r>
              <a:rPr sz="1800" dirty="0">
                <a:latin typeface="Calibri Light"/>
                <a:cs typeface="Calibri Light"/>
              </a:rPr>
              <a:t>: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print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character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counts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-l</a:t>
            </a:r>
            <a:r>
              <a:rPr sz="1800" dirty="0">
                <a:latin typeface="Calibri Light"/>
                <a:cs typeface="Calibri Light"/>
              </a:rPr>
              <a:t>: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print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the</a:t>
            </a:r>
            <a:r>
              <a:rPr sz="1800" spc="-4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newline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counts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734927" y="6431686"/>
            <a:ext cx="205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Trebuchet MS"/>
                <a:cs typeface="Trebuchet MS"/>
              </a:rPr>
              <a:t>16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59914">
              <a:lnSpc>
                <a:spcPct val="100000"/>
              </a:lnSpc>
              <a:spcBef>
                <a:spcPts val="95"/>
              </a:spcBef>
            </a:pPr>
            <a:r>
              <a:rPr dirty="0"/>
              <a:t>Extracting</a:t>
            </a:r>
            <a:r>
              <a:rPr spc="-130" dirty="0"/>
              <a:t> </a:t>
            </a:r>
            <a:r>
              <a:rPr dirty="0"/>
              <a:t>data</a:t>
            </a:r>
            <a:r>
              <a:rPr spc="-125" dirty="0"/>
              <a:t> </a:t>
            </a:r>
            <a:r>
              <a:rPr dirty="0"/>
              <a:t>from</a:t>
            </a:r>
            <a:r>
              <a:rPr spc="-120" dirty="0"/>
              <a:t> </a:t>
            </a:r>
            <a:r>
              <a:rPr spc="-10" dirty="0"/>
              <a:t>files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6435" y="1617091"/>
            <a:ext cx="11352530" cy="646430"/>
            <a:chOff x="336435" y="1617091"/>
            <a:chExt cx="11352530" cy="646430"/>
          </a:xfrm>
        </p:grpSpPr>
        <p:sp>
          <p:nvSpPr>
            <p:cNvPr id="4" name="object 4"/>
            <p:cNvSpPr/>
            <p:nvPr/>
          </p:nvSpPr>
          <p:spPr>
            <a:xfrm>
              <a:off x="336435" y="1623453"/>
              <a:ext cx="11352530" cy="640080"/>
            </a:xfrm>
            <a:custGeom>
              <a:avLst/>
              <a:gdLst/>
              <a:ahLst/>
              <a:cxnLst/>
              <a:rect l="l" t="t" r="r" b="b"/>
              <a:pathLst>
                <a:path w="11352530" h="640080">
                  <a:moveTo>
                    <a:pt x="11352390" y="0"/>
                  </a:moveTo>
                  <a:lnTo>
                    <a:pt x="2781935" y="0"/>
                  </a:lnTo>
                  <a:lnTo>
                    <a:pt x="0" y="0"/>
                  </a:lnTo>
                  <a:lnTo>
                    <a:pt x="0" y="640067"/>
                  </a:lnTo>
                  <a:lnTo>
                    <a:pt x="2781922" y="640067"/>
                  </a:lnTo>
                  <a:lnTo>
                    <a:pt x="11352390" y="640067"/>
                  </a:lnTo>
                  <a:lnTo>
                    <a:pt x="11352390" y="0"/>
                  </a:lnTo>
                  <a:close/>
                </a:path>
              </a:pathLst>
            </a:custGeom>
            <a:solidFill>
              <a:srgbClr val="4472C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6435" y="1623441"/>
              <a:ext cx="11352530" cy="0"/>
            </a:xfrm>
            <a:custGeom>
              <a:avLst/>
              <a:gdLst/>
              <a:ahLst/>
              <a:cxnLst/>
              <a:rect l="l" t="t" r="r" b="b"/>
              <a:pathLst>
                <a:path w="11352530">
                  <a:moveTo>
                    <a:pt x="0" y="0"/>
                  </a:moveTo>
                  <a:lnTo>
                    <a:pt x="11352390" y="0"/>
                  </a:lnTo>
                </a:path>
              </a:pathLst>
            </a:custGeom>
            <a:ln w="127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36435" y="1190497"/>
            <a:ext cx="11352530" cy="0"/>
          </a:xfrm>
          <a:custGeom>
            <a:avLst/>
            <a:gdLst/>
            <a:ahLst/>
            <a:cxnLst/>
            <a:rect l="l" t="t" r="r" b="b"/>
            <a:pathLst>
              <a:path w="11352530">
                <a:moveTo>
                  <a:pt x="0" y="0"/>
                </a:moveTo>
                <a:lnTo>
                  <a:pt x="1135239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435" y="5897016"/>
            <a:ext cx="11352530" cy="0"/>
          </a:xfrm>
          <a:custGeom>
            <a:avLst/>
            <a:gdLst/>
            <a:ahLst/>
            <a:cxnLst/>
            <a:rect l="l" t="t" r="r" b="b"/>
            <a:pathLst>
              <a:path w="11352530">
                <a:moveTo>
                  <a:pt x="0" y="0"/>
                </a:moveTo>
                <a:lnTo>
                  <a:pt x="1135239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5239" y="1217803"/>
            <a:ext cx="1142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Command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6763004" y="1217803"/>
            <a:ext cx="1282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Description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7939" y="1650872"/>
            <a:ext cx="469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 MT"/>
                <a:cs typeface="Arial MT"/>
              </a:rPr>
              <a:t>grep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10179" y="1650872"/>
            <a:ext cx="7657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1800" dirty="0">
                <a:latin typeface="Arial MT"/>
                <a:cs typeface="Arial MT"/>
              </a:rPr>
              <a:t>lobal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</a:t>
            </a:r>
            <a:r>
              <a:rPr sz="1800" dirty="0">
                <a:latin typeface="Arial MT"/>
                <a:cs typeface="Arial MT"/>
              </a:rPr>
              <a:t>egular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</a:t>
            </a:r>
            <a:r>
              <a:rPr sz="1800" dirty="0">
                <a:latin typeface="Arial MT"/>
                <a:cs typeface="Arial MT"/>
              </a:rPr>
              <a:t>xpression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1800" dirty="0">
                <a:latin typeface="Arial MT"/>
                <a:cs typeface="Arial MT"/>
              </a:rPr>
              <a:t>rofile”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search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occurrence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a </a:t>
            </a:r>
            <a:r>
              <a:rPr sz="1800" dirty="0">
                <a:latin typeface="Arial MT"/>
                <a:cs typeface="Arial MT"/>
              </a:rPr>
              <a:t>specific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pattern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(regular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expression…) in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file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239770">
              <a:lnSpc>
                <a:spcPct val="100000"/>
              </a:lnSpc>
              <a:spcBef>
                <a:spcPts val="100"/>
              </a:spcBef>
            </a:pPr>
            <a:r>
              <a:rPr dirty="0"/>
              <a:t>grep</a:t>
            </a:r>
            <a:r>
              <a:rPr spc="-30" dirty="0"/>
              <a:t> </a:t>
            </a:r>
            <a:r>
              <a:rPr dirty="0"/>
              <a:t>outputs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whole</a:t>
            </a:r>
            <a:r>
              <a:rPr spc="-30" dirty="0"/>
              <a:t> </a:t>
            </a:r>
            <a:r>
              <a:rPr dirty="0"/>
              <a:t>line</a:t>
            </a:r>
            <a:r>
              <a:rPr spc="-35" dirty="0"/>
              <a:t> </a:t>
            </a:r>
            <a:r>
              <a:rPr spc="-10" dirty="0"/>
              <a:t>containing</a:t>
            </a:r>
            <a:r>
              <a:rPr spc="-30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spc="-10" dirty="0"/>
              <a:t>pattern </a:t>
            </a:r>
            <a:r>
              <a:rPr dirty="0"/>
              <a:t>Examples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10" dirty="0"/>
              <a:t>application:</a:t>
            </a:r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grep</a:t>
            </a:r>
            <a:r>
              <a:rPr spc="-4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gene</a:t>
            </a:r>
            <a:r>
              <a:rPr spc="-4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&lt;filename&gt;</a:t>
            </a:r>
            <a:r>
              <a:rPr spc="-30" dirty="0">
                <a:solidFill>
                  <a:srgbClr val="0070C0"/>
                </a:solidFill>
              </a:rPr>
              <a:t> </a:t>
            </a:r>
            <a:r>
              <a:rPr sz="1600" dirty="0"/>
              <a:t>(Extract</a:t>
            </a:r>
            <a:r>
              <a:rPr sz="1600" spc="-50" dirty="0"/>
              <a:t> </a:t>
            </a:r>
            <a:r>
              <a:rPr sz="1600" dirty="0"/>
              <a:t>lines</a:t>
            </a:r>
            <a:r>
              <a:rPr sz="1600" spc="-30" dirty="0"/>
              <a:t> </a:t>
            </a:r>
            <a:r>
              <a:rPr sz="1600" spc="-10" dirty="0"/>
              <a:t>containing</a:t>
            </a:r>
            <a:r>
              <a:rPr sz="1600" spc="-35" dirty="0"/>
              <a:t> </a:t>
            </a:r>
            <a:r>
              <a:rPr sz="1600" dirty="0"/>
              <a:t>the</a:t>
            </a:r>
            <a:r>
              <a:rPr sz="1600" spc="-45" dirty="0"/>
              <a:t> </a:t>
            </a:r>
            <a:r>
              <a:rPr sz="1600" dirty="0"/>
              <a:t>term</a:t>
            </a:r>
            <a:r>
              <a:rPr sz="1600" spc="-45" dirty="0"/>
              <a:t> </a:t>
            </a:r>
            <a:r>
              <a:rPr sz="1600" dirty="0">
                <a:solidFill>
                  <a:srgbClr val="0070C0"/>
                </a:solidFill>
              </a:rPr>
              <a:t>gene</a:t>
            </a:r>
            <a:r>
              <a:rPr sz="1600" spc="-45" dirty="0">
                <a:solidFill>
                  <a:srgbClr val="0070C0"/>
                </a:solidFill>
              </a:rPr>
              <a:t> </a:t>
            </a:r>
            <a:r>
              <a:rPr sz="1600" dirty="0"/>
              <a:t>from</a:t>
            </a:r>
            <a:r>
              <a:rPr sz="1600" spc="-45" dirty="0"/>
              <a:t> </a:t>
            </a:r>
            <a:r>
              <a:rPr sz="1600" dirty="0"/>
              <a:t>a</a:t>
            </a:r>
            <a:r>
              <a:rPr sz="1600" spc="-45" dirty="0"/>
              <a:t> </a:t>
            </a:r>
            <a:r>
              <a:rPr sz="1600" dirty="0"/>
              <a:t>specific</a:t>
            </a:r>
            <a:r>
              <a:rPr sz="1600" spc="-45" dirty="0"/>
              <a:t> </a:t>
            </a:r>
            <a:r>
              <a:rPr sz="1600" spc="-10" dirty="0"/>
              <a:t>file)</a:t>
            </a:r>
            <a:endParaRPr sz="1600"/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grep</a:t>
            </a:r>
            <a:r>
              <a:rPr spc="-4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-v</a:t>
            </a:r>
            <a:r>
              <a:rPr spc="-5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gene</a:t>
            </a:r>
            <a:r>
              <a:rPr spc="-40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&lt;filename&gt;</a:t>
            </a:r>
            <a:r>
              <a:rPr spc="-30" dirty="0">
                <a:solidFill>
                  <a:srgbClr val="0070C0"/>
                </a:solidFill>
              </a:rPr>
              <a:t> </a:t>
            </a:r>
            <a:r>
              <a:rPr sz="1600" dirty="0"/>
              <a:t>(Extract</a:t>
            </a:r>
            <a:r>
              <a:rPr sz="1600" spc="-65" dirty="0"/>
              <a:t> </a:t>
            </a:r>
            <a:r>
              <a:rPr sz="1600" dirty="0"/>
              <a:t>lines</a:t>
            </a:r>
            <a:r>
              <a:rPr sz="1600" spc="-30" dirty="0"/>
              <a:t> </a:t>
            </a:r>
            <a:r>
              <a:rPr sz="1600" dirty="0"/>
              <a:t>that</a:t>
            </a:r>
            <a:r>
              <a:rPr sz="1600" spc="-50" dirty="0"/>
              <a:t> </a:t>
            </a:r>
            <a:r>
              <a:rPr sz="1600" dirty="0"/>
              <a:t>do</a:t>
            </a:r>
            <a:r>
              <a:rPr sz="1600" spc="-25" dirty="0"/>
              <a:t> </a:t>
            </a:r>
            <a:r>
              <a:rPr sz="1600" dirty="0"/>
              <a:t>not</a:t>
            </a:r>
            <a:r>
              <a:rPr sz="1600" spc="-25" dirty="0"/>
              <a:t> </a:t>
            </a:r>
            <a:r>
              <a:rPr sz="1600" spc="-10" dirty="0"/>
              <a:t>contain</a:t>
            </a:r>
            <a:r>
              <a:rPr sz="1600" spc="-50" dirty="0"/>
              <a:t> </a:t>
            </a:r>
            <a:r>
              <a:rPr sz="1600" dirty="0"/>
              <a:t>the</a:t>
            </a:r>
            <a:r>
              <a:rPr sz="1600" spc="-40" dirty="0"/>
              <a:t> </a:t>
            </a:r>
            <a:r>
              <a:rPr sz="1600" dirty="0"/>
              <a:t>pattern</a:t>
            </a:r>
            <a:r>
              <a:rPr sz="1600" spc="-35" dirty="0"/>
              <a:t> </a:t>
            </a:r>
            <a:r>
              <a:rPr sz="1600" dirty="0">
                <a:solidFill>
                  <a:srgbClr val="0070C0"/>
                </a:solidFill>
              </a:rPr>
              <a:t>gene</a:t>
            </a:r>
            <a:r>
              <a:rPr sz="1600" spc="-30" dirty="0">
                <a:solidFill>
                  <a:srgbClr val="0070C0"/>
                </a:solidFill>
              </a:rPr>
              <a:t> </a:t>
            </a:r>
            <a:r>
              <a:rPr sz="1600" dirty="0"/>
              <a:t>from</a:t>
            </a:r>
            <a:r>
              <a:rPr sz="1600" spc="-45" dirty="0"/>
              <a:t> </a:t>
            </a:r>
            <a:r>
              <a:rPr sz="1600" dirty="0"/>
              <a:t>a</a:t>
            </a:r>
            <a:r>
              <a:rPr sz="1600" spc="-45" dirty="0"/>
              <a:t> </a:t>
            </a:r>
            <a:r>
              <a:rPr sz="1600" dirty="0"/>
              <a:t>specific</a:t>
            </a:r>
            <a:r>
              <a:rPr sz="1600" spc="-45" dirty="0"/>
              <a:t> </a:t>
            </a:r>
            <a:r>
              <a:rPr sz="1600" spc="-10" dirty="0"/>
              <a:t>file)</a:t>
            </a:r>
            <a:endParaRPr sz="1600"/>
          </a:p>
          <a:p>
            <a:pPr marL="12700">
              <a:lnSpc>
                <a:spcPct val="100000"/>
              </a:lnSpc>
            </a:pPr>
            <a:r>
              <a:rPr dirty="0">
                <a:solidFill>
                  <a:srgbClr val="FF0000"/>
                </a:solidFill>
              </a:rPr>
              <a:t>grep</a:t>
            </a:r>
            <a:r>
              <a:rPr spc="-35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-i</a:t>
            </a:r>
            <a:r>
              <a:rPr spc="-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gene</a:t>
            </a:r>
            <a:r>
              <a:rPr spc="-35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&lt;filename&gt;</a:t>
            </a:r>
            <a:r>
              <a:rPr spc="345" dirty="0">
                <a:solidFill>
                  <a:srgbClr val="0070C0"/>
                </a:solidFill>
              </a:rPr>
              <a:t> </a:t>
            </a:r>
            <a:r>
              <a:rPr sz="1600" dirty="0"/>
              <a:t>(Ignore</a:t>
            </a:r>
            <a:r>
              <a:rPr sz="1600" spc="-25" dirty="0"/>
              <a:t> </a:t>
            </a:r>
            <a:r>
              <a:rPr sz="1600" dirty="0"/>
              <a:t>case</a:t>
            </a:r>
            <a:r>
              <a:rPr sz="1600" spc="-40" dirty="0"/>
              <a:t> </a:t>
            </a:r>
            <a:r>
              <a:rPr sz="1600" spc="-10" dirty="0"/>
              <a:t>distinctions</a:t>
            </a:r>
            <a:r>
              <a:rPr sz="1600" dirty="0"/>
              <a:t> in</a:t>
            </a:r>
            <a:r>
              <a:rPr sz="1600" spc="-35" dirty="0"/>
              <a:t> </a:t>
            </a:r>
            <a:r>
              <a:rPr sz="1600" dirty="0"/>
              <a:t>both</a:t>
            </a:r>
            <a:r>
              <a:rPr sz="1600" spc="-20" dirty="0"/>
              <a:t> </a:t>
            </a:r>
            <a:r>
              <a:rPr sz="1600" dirty="0"/>
              <a:t>the</a:t>
            </a:r>
            <a:r>
              <a:rPr sz="1600" spc="-25" dirty="0"/>
              <a:t> </a:t>
            </a:r>
            <a:r>
              <a:rPr sz="1600" spc="-35" dirty="0"/>
              <a:t>PATTERN</a:t>
            </a:r>
            <a:r>
              <a:rPr sz="1600" spc="-30" dirty="0"/>
              <a:t> </a:t>
            </a:r>
            <a:r>
              <a:rPr sz="1600" dirty="0"/>
              <a:t>and</a:t>
            </a:r>
            <a:r>
              <a:rPr sz="1600" spc="-35" dirty="0"/>
              <a:t> </a:t>
            </a:r>
            <a:r>
              <a:rPr sz="1600" dirty="0"/>
              <a:t>the</a:t>
            </a:r>
            <a:r>
              <a:rPr sz="1600" spc="-25" dirty="0"/>
              <a:t> </a:t>
            </a:r>
            <a:r>
              <a:rPr sz="1600" dirty="0"/>
              <a:t>input</a:t>
            </a:r>
            <a:r>
              <a:rPr sz="1600" spc="-20" dirty="0"/>
              <a:t> </a:t>
            </a:r>
            <a:r>
              <a:rPr sz="1600" spc="-10" dirty="0"/>
              <a:t>files)</a:t>
            </a:r>
            <a:endParaRPr sz="1600"/>
          </a:p>
        </p:txBody>
      </p:sp>
      <p:sp>
        <p:nvSpPr>
          <p:cNvPr id="13" name="object 13"/>
          <p:cNvSpPr txBox="1"/>
          <p:nvPr/>
        </p:nvSpPr>
        <p:spPr>
          <a:xfrm>
            <a:off x="336435" y="3726586"/>
            <a:ext cx="11352530" cy="433070"/>
          </a:xfrm>
          <a:prstGeom prst="rect">
            <a:avLst/>
          </a:prstGeom>
          <a:solidFill>
            <a:srgbClr val="4472C4">
              <a:alpha val="19999"/>
            </a:srgbClr>
          </a:solidFill>
        </p:spPr>
        <p:txBody>
          <a:bodyPr vert="horz" wrap="square" lIns="0" tIns="400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5"/>
              </a:spcBef>
              <a:tabLst>
                <a:tab pos="2873375" algn="l"/>
              </a:tabLst>
            </a:pPr>
            <a:r>
              <a:rPr sz="1800" spc="-25" dirty="0">
                <a:latin typeface="Arial MT"/>
                <a:cs typeface="Arial MT"/>
              </a:rPr>
              <a:t>cut</a:t>
            </a:r>
            <a:r>
              <a:rPr sz="1800" dirty="0">
                <a:latin typeface="Arial MT"/>
                <a:cs typeface="Arial MT"/>
              </a:rPr>
              <a:t>	Used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extract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specific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fields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file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97479" y="4177995"/>
            <a:ext cx="805624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 Light"/>
                <a:cs typeface="Calibri Light"/>
              </a:rPr>
              <a:t>Command</a:t>
            </a:r>
            <a:r>
              <a:rPr sz="1800" spc="-6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structure: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cut</a:t>
            </a:r>
            <a:r>
              <a:rPr sz="1800" spc="-65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4472C4"/>
                </a:solidFill>
                <a:latin typeface="Calibri Light"/>
                <a:cs typeface="Calibri Light"/>
              </a:rPr>
              <a:t>&lt;option&gt;</a:t>
            </a:r>
            <a:r>
              <a:rPr sz="1800" spc="-40" dirty="0">
                <a:solidFill>
                  <a:srgbClr val="4472C4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4472C4"/>
                </a:solidFill>
                <a:latin typeface="Calibri Light"/>
                <a:cs typeface="Calibri Light"/>
              </a:rPr>
              <a:t>&lt;filename&gt;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 Light"/>
                <a:cs typeface="Calibri Light"/>
              </a:rPr>
              <a:t>Important</a:t>
            </a:r>
            <a:r>
              <a:rPr sz="1800" spc="-9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options</a:t>
            </a:r>
            <a:r>
              <a:rPr sz="1800" spc="-55" dirty="0">
                <a:latin typeface="Calibri Light"/>
                <a:cs typeface="Calibri Light"/>
              </a:rPr>
              <a:t> </a:t>
            </a:r>
            <a:r>
              <a:rPr sz="1800" spc="-25" dirty="0">
                <a:latin typeface="Calibri Light"/>
                <a:cs typeface="Calibri Light"/>
              </a:rPr>
              <a:t>are</a:t>
            </a:r>
            <a:endParaRPr sz="1800">
              <a:latin typeface="Calibri Light"/>
              <a:cs typeface="Calibri Light"/>
            </a:endParaRPr>
          </a:p>
          <a:p>
            <a:pPr marL="193675">
              <a:lnSpc>
                <a:spcPct val="100000"/>
              </a:lnSpc>
            </a:pP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-d</a:t>
            </a:r>
            <a:r>
              <a:rPr sz="1800" spc="-2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(field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delimiter)</a:t>
            </a:r>
            <a:endParaRPr sz="1800">
              <a:latin typeface="Calibri Light"/>
              <a:cs typeface="Calibri Light"/>
            </a:endParaRPr>
          </a:p>
          <a:p>
            <a:pPr marL="64135" marR="6291580" indent="129539">
              <a:lnSpc>
                <a:spcPct val="100000"/>
              </a:lnSpc>
            </a:pP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-f</a:t>
            </a:r>
            <a:r>
              <a:rPr sz="1800" spc="-20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(field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specifier) Example:</a:t>
            </a:r>
            <a:endParaRPr sz="18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Calibri Light"/>
                <a:cs typeface="Calibri Light"/>
              </a:rPr>
              <a:t>cut</a:t>
            </a:r>
            <a:r>
              <a:rPr sz="1800" spc="-30" dirty="0">
                <a:solidFill>
                  <a:srgbClr val="FF000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-d‘</a:t>
            </a:r>
            <a:r>
              <a:rPr sz="1800" spc="-20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’</a:t>
            </a:r>
            <a:r>
              <a:rPr sz="1800" spc="-20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-f2,3</a:t>
            </a:r>
            <a:r>
              <a:rPr sz="1800" spc="-3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800" spc="-10" dirty="0">
                <a:solidFill>
                  <a:srgbClr val="0070C0"/>
                </a:solidFill>
                <a:latin typeface="Calibri Light"/>
                <a:cs typeface="Calibri Light"/>
              </a:rPr>
              <a:t>&lt;filename&gt; </a:t>
            </a:r>
            <a:r>
              <a:rPr sz="1800" dirty="0">
                <a:latin typeface="Calibri Light"/>
                <a:cs typeface="Calibri Light"/>
              </a:rPr>
              <a:t>(extract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fields 2</a:t>
            </a:r>
            <a:r>
              <a:rPr sz="1800" spc="-2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and</a:t>
            </a:r>
            <a:r>
              <a:rPr sz="1800" spc="-20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3</a:t>
            </a:r>
            <a:r>
              <a:rPr sz="1800" spc="-15" dirty="0">
                <a:solidFill>
                  <a:srgbClr val="0070C0"/>
                </a:solidFill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from</a:t>
            </a:r>
            <a:r>
              <a:rPr sz="1800" spc="-2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file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having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‘</a:t>
            </a:r>
            <a:r>
              <a:rPr sz="1800" dirty="0">
                <a:solidFill>
                  <a:srgbClr val="0070C0"/>
                </a:solidFill>
                <a:latin typeface="Calibri Light"/>
                <a:cs typeface="Calibri Light"/>
              </a:rPr>
              <a:t>space</a:t>
            </a:r>
            <a:r>
              <a:rPr sz="1800" dirty="0">
                <a:latin typeface="Calibri Light"/>
                <a:cs typeface="Calibri Light"/>
              </a:rPr>
              <a:t>’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as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a</a:t>
            </a:r>
            <a:r>
              <a:rPr sz="1800" spc="-2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separator)</a:t>
            </a:r>
            <a:endParaRPr sz="1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645" y="2145283"/>
            <a:ext cx="642683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70C0"/>
                </a:solidFill>
              </a:rPr>
              <a:t>Part </a:t>
            </a:r>
            <a:r>
              <a:rPr sz="4400" spc="-20" dirty="0">
                <a:solidFill>
                  <a:srgbClr val="0070C0"/>
                </a:solidFill>
              </a:rPr>
              <a:t>III:</a:t>
            </a:r>
            <a:endParaRPr sz="4400"/>
          </a:p>
          <a:p>
            <a:pPr algn="ctr">
              <a:lnSpc>
                <a:spcPct val="100000"/>
              </a:lnSpc>
            </a:pPr>
            <a:r>
              <a:rPr sz="4400" dirty="0">
                <a:solidFill>
                  <a:srgbClr val="0070C0"/>
                </a:solidFill>
              </a:rPr>
              <a:t>File</a:t>
            </a:r>
            <a:r>
              <a:rPr sz="4400" spc="-30" dirty="0">
                <a:solidFill>
                  <a:srgbClr val="0070C0"/>
                </a:solidFill>
              </a:rPr>
              <a:t> </a:t>
            </a:r>
            <a:r>
              <a:rPr sz="4400" dirty="0">
                <a:solidFill>
                  <a:srgbClr val="0070C0"/>
                </a:solidFill>
              </a:rPr>
              <a:t>permission</a:t>
            </a:r>
            <a:r>
              <a:rPr sz="4400" spc="-15" dirty="0">
                <a:solidFill>
                  <a:srgbClr val="0070C0"/>
                </a:solidFill>
              </a:rPr>
              <a:t> </a:t>
            </a:r>
            <a:r>
              <a:rPr sz="4400" dirty="0">
                <a:solidFill>
                  <a:srgbClr val="0070C0"/>
                </a:solidFill>
              </a:rPr>
              <a:t>in</a:t>
            </a:r>
            <a:r>
              <a:rPr sz="4400" spc="-15" dirty="0">
                <a:solidFill>
                  <a:srgbClr val="0070C0"/>
                </a:solidFill>
              </a:rPr>
              <a:t> </a:t>
            </a:r>
            <a:r>
              <a:rPr sz="4400" spc="-10" dirty="0">
                <a:solidFill>
                  <a:srgbClr val="0070C0"/>
                </a:solidFill>
              </a:rPr>
              <a:t>Linux</a:t>
            </a:r>
            <a:endParaRPr sz="4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File</a:t>
            </a:r>
            <a:r>
              <a:rPr spc="-55" dirty="0"/>
              <a:t> </a:t>
            </a:r>
            <a:r>
              <a:rPr dirty="0"/>
              <a:t>System</a:t>
            </a:r>
            <a:r>
              <a:rPr spc="-40" dirty="0"/>
              <a:t> </a:t>
            </a:r>
            <a:r>
              <a:rPr dirty="0"/>
              <a:t>Ownership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10" dirty="0"/>
              <a:t>Permissions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7755" y="1330578"/>
            <a:ext cx="10712450" cy="398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directories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individual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group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i="1" spc="-10" dirty="0">
                <a:latin typeface="Arial"/>
                <a:cs typeface="Arial"/>
              </a:rPr>
              <a:t>ownership</a:t>
            </a:r>
            <a:r>
              <a:rPr sz="2400" spc="-10" dirty="0"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299085" marR="5080" indent="-287020">
              <a:lnSpc>
                <a:spcPct val="150000"/>
              </a:lnSpc>
              <a:spcBef>
                <a:spcPts val="805"/>
              </a:spcBef>
              <a:buChar char="•"/>
              <a:tabLst>
                <a:tab pos="299085" algn="l"/>
              </a:tabLst>
            </a:pP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directories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have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read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b="1" dirty="0">
                <a:solidFill>
                  <a:srgbClr val="0070C0"/>
                </a:solidFill>
                <a:latin typeface="Arial"/>
                <a:cs typeface="Arial"/>
              </a:rPr>
              <a:t>r</a:t>
            </a:r>
            <a:r>
              <a:rPr sz="2400" dirty="0">
                <a:latin typeface="Arial MT"/>
                <a:cs typeface="Arial MT"/>
              </a:rPr>
              <a:t>),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write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b="1" dirty="0">
                <a:solidFill>
                  <a:srgbClr val="0070C0"/>
                </a:solidFill>
                <a:latin typeface="Arial"/>
                <a:cs typeface="Arial"/>
              </a:rPr>
              <a:t>w</a:t>
            </a:r>
            <a:r>
              <a:rPr sz="2400" dirty="0">
                <a:latin typeface="Arial MT"/>
                <a:cs typeface="Arial MT"/>
              </a:rPr>
              <a:t>),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execute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b="1" dirty="0">
                <a:solidFill>
                  <a:srgbClr val="0070C0"/>
                </a:solidFill>
                <a:latin typeface="Arial"/>
                <a:cs typeface="Arial"/>
              </a:rPr>
              <a:t>x</a:t>
            </a:r>
            <a:r>
              <a:rPr sz="2400" dirty="0">
                <a:latin typeface="Arial MT"/>
                <a:cs typeface="Arial MT"/>
              </a:rPr>
              <a:t>)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i="1" spc="-10" dirty="0">
                <a:latin typeface="Arial"/>
                <a:cs typeface="Arial"/>
              </a:rPr>
              <a:t>permissions </a:t>
            </a:r>
            <a:r>
              <a:rPr sz="2400" dirty="0">
                <a:latin typeface="Arial MT"/>
                <a:cs typeface="Arial MT"/>
              </a:rPr>
              <a:t>assigned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octets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individual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owner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u</a:t>
            </a:r>
            <a:r>
              <a:rPr sz="2400" dirty="0">
                <a:latin typeface="Arial MT"/>
                <a:cs typeface="Arial MT"/>
              </a:rPr>
              <a:t>),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group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g</a:t>
            </a:r>
            <a:r>
              <a:rPr sz="2400" dirty="0">
                <a:latin typeface="Arial MT"/>
                <a:cs typeface="Arial MT"/>
              </a:rPr>
              <a:t>)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owner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all </a:t>
            </a:r>
            <a:r>
              <a:rPr sz="2400" b="1" dirty="0">
                <a:latin typeface="Arial"/>
                <a:cs typeface="Arial"/>
              </a:rPr>
              <a:t>others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dirty="0">
                <a:latin typeface="Arial MT"/>
                <a:cs typeface="Arial MT"/>
              </a:rPr>
              <a:t>(</a:t>
            </a:r>
            <a:r>
              <a:rPr sz="2400" dirty="0">
                <a:solidFill>
                  <a:srgbClr val="0070C0"/>
                </a:solidFill>
                <a:latin typeface="Arial MT"/>
                <a:cs typeface="Arial MT"/>
              </a:rPr>
              <a:t>o</a:t>
            </a:r>
            <a:r>
              <a:rPr sz="2400" dirty="0">
                <a:latin typeface="Arial MT"/>
                <a:cs typeface="Arial MT"/>
              </a:rPr>
              <a:t>)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logged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system.</a:t>
            </a:r>
            <a:endParaRPr sz="2400">
              <a:latin typeface="Arial MT"/>
              <a:cs typeface="Arial MT"/>
            </a:endParaRPr>
          </a:p>
          <a:p>
            <a:pPr marL="299085" marR="245110" indent="-287020">
              <a:lnSpc>
                <a:spcPct val="150000"/>
              </a:lnSpc>
              <a:spcBef>
                <a:spcPts val="795"/>
              </a:spcBef>
              <a:buChar char="•"/>
              <a:tabLst>
                <a:tab pos="299085" algn="l"/>
              </a:tabLst>
            </a:pPr>
            <a:r>
              <a:rPr sz="2400" spc="-50" dirty="0">
                <a:latin typeface="Arial MT"/>
                <a:cs typeface="Arial MT"/>
              </a:rPr>
              <a:t>You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change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permissions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if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you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individual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owner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or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member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of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group.</a:t>
            </a:r>
            <a:endParaRPr sz="2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2245"/>
              </a:spcBef>
              <a:buChar char="•"/>
              <a:tabLst>
                <a:tab pos="299085" algn="l"/>
              </a:tabLst>
            </a:pPr>
            <a:r>
              <a:rPr sz="2400" dirty="0">
                <a:latin typeface="Arial MT"/>
                <a:cs typeface="Arial MT"/>
              </a:rPr>
              <a:t>Only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root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user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change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ownership.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4" rIns="0" bIns="0" rtlCol="0">
            <a:spAutoFit/>
          </a:bodyPr>
          <a:lstStyle/>
          <a:p>
            <a:pPr marL="2613660">
              <a:lnSpc>
                <a:spcPct val="100000"/>
              </a:lnSpc>
              <a:spcBef>
                <a:spcPts val="95"/>
              </a:spcBef>
            </a:pPr>
            <a:r>
              <a:rPr dirty="0"/>
              <a:t>Learning</a:t>
            </a:r>
            <a:r>
              <a:rPr spc="-35" dirty="0"/>
              <a:t> </a:t>
            </a:r>
            <a:r>
              <a:rPr spc="-10" dirty="0"/>
              <a:t>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4331" y="1527809"/>
            <a:ext cx="1063244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68300">
              <a:lnSpc>
                <a:spcPct val="100000"/>
              </a:lnSpc>
              <a:spcBef>
                <a:spcPts val="100"/>
              </a:spcBef>
              <a:buSzPct val="91666"/>
              <a:buChar char="-"/>
              <a:tabLst>
                <a:tab pos="381000" algn="l"/>
              </a:tabLst>
            </a:pPr>
            <a:r>
              <a:rPr sz="2400" dirty="0">
                <a:latin typeface="Arial MT"/>
                <a:cs typeface="Arial MT"/>
              </a:rPr>
              <a:t>Understand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Linux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structure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-"/>
            </a:pPr>
            <a:endParaRPr sz="2400">
              <a:latin typeface="Arial MT"/>
              <a:cs typeface="Arial MT"/>
            </a:endParaRPr>
          </a:p>
          <a:p>
            <a:pPr marL="381000" indent="-368300">
              <a:lnSpc>
                <a:spcPct val="100000"/>
              </a:lnSpc>
              <a:buSzPct val="91666"/>
              <a:buChar char="-"/>
              <a:tabLst>
                <a:tab pos="381000" algn="l"/>
              </a:tabLst>
            </a:pPr>
            <a:r>
              <a:rPr sz="2400" dirty="0">
                <a:latin typeface="Arial MT"/>
                <a:cs typeface="Arial MT"/>
              </a:rPr>
              <a:t>Understand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command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structure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learn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basic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commands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-"/>
            </a:pPr>
            <a:endParaRPr sz="2400">
              <a:latin typeface="Arial MT"/>
              <a:cs typeface="Arial MT"/>
            </a:endParaRPr>
          </a:p>
          <a:p>
            <a:pPr marL="381000" indent="-368300">
              <a:lnSpc>
                <a:spcPct val="100000"/>
              </a:lnSpc>
              <a:buSzPct val="91666"/>
              <a:buChar char="-"/>
              <a:tabLst>
                <a:tab pos="381000" algn="l"/>
              </a:tabLst>
            </a:pPr>
            <a:r>
              <a:rPr sz="2400" dirty="0">
                <a:latin typeface="Arial MT"/>
                <a:cs typeface="Arial MT"/>
              </a:rPr>
              <a:t>Learn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how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create,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access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directories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navigate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through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them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-"/>
            </a:pPr>
            <a:endParaRPr sz="2400">
              <a:latin typeface="Arial MT"/>
              <a:cs typeface="Arial MT"/>
            </a:endParaRPr>
          </a:p>
          <a:p>
            <a:pPr marL="381000" indent="-368300">
              <a:lnSpc>
                <a:spcPct val="100000"/>
              </a:lnSpc>
              <a:buSzPct val="91666"/>
              <a:buChar char="-"/>
              <a:tabLst>
                <a:tab pos="381000" algn="l"/>
              </a:tabLst>
            </a:pPr>
            <a:r>
              <a:rPr sz="2400" dirty="0">
                <a:latin typeface="Arial MT"/>
                <a:cs typeface="Arial MT"/>
              </a:rPr>
              <a:t>Learn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how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content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extract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information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them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-"/>
            </a:pPr>
            <a:endParaRPr sz="2400">
              <a:latin typeface="Arial MT"/>
              <a:cs typeface="Arial MT"/>
            </a:endParaRPr>
          </a:p>
          <a:p>
            <a:pPr marL="381000" indent="-368300">
              <a:lnSpc>
                <a:spcPct val="100000"/>
              </a:lnSpc>
              <a:spcBef>
                <a:spcPts val="5"/>
              </a:spcBef>
              <a:buSzPct val="91666"/>
              <a:buChar char="-"/>
              <a:tabLst>
                <a:tab pos="381000" algn="l"/>
              </a:tabLst>
            </a:pPr>
            <a:r>
              <a:rPr sz="2400" dirty="0">
                <a:latin typeface="Arial MT"/>
                <a:cs typeface="Arial MT"/>
              </a:rPr>
              <a:t>Learn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how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combine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commands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redirect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outputs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-"/>
            </a:pPr>
            <a:endParaRPr sz="2400">
              <a:latin typeface="Arial MT"/>
              <a:cs typeface="Arial MT"/>
            </a:endParaRPr>
          </a:p>
          <a:p>
            <a:pPr marL="381000" indent="-368300">
              <a:lnSpc>
                <a:spcPct val="100000"/>
              </a:lnSpc>
              <a:buSzPct val="91666"/>
              <a:buChar char="-"/>
              <a:tabLst>
                <a:tab pos="381000" algn="l"/>
              </a:tabLst>
            </a:pPr>
            <a:r>
              <a:rPr sz="2400" dirty="0">
                <a:latin typeface="Arial MT"/>
                <a:cs typeface="Arial MT"/>
              </a:rPr>
              <a:t>Learn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how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manage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permissions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1077" y="2317777"/>
            <a:ext cx="4690134" cy="149783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2297938" y="928116"/>
            <a:ext cx="9286240" cy="2512060"/>
            <a:chOff x="2297938" y="928116"/>
            <a:chExt cx="9286240" cy="251206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4684" y="1260348"/>
              <a:ext cx="5349240" cy="9052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43778" y="947166"/>
              <a:ext cx="1595755" cy="1397635"/>
            </a:xfrm>
            <a:custGeom>
              <a:avLst/>
              <a:gdLst/>
              <a:ahLst/>
              <a:cxnLst/>
              <a:rect l="l" t="t" r="r" b="b"/>
              <a:pathLst>
                <a:path w="1595754" h="1397635">
                  <a:moveTo>
                    <a:pt x="0" y="698754"/>
                  </a:moveTo>
                  <a:lnTo>
                    <a:pt x="1569" y="654559"/>
                  </a:lnTo>
                  <a:lnTo>
                    <a:pt x="6217" y="611095"/>
                  </a:lnTo>
                  <a:lnTo>
                    <a:pt x="13848" y="568444"/>
                  </a:lnTo>
                  <a:lnTo>
                    <a:pt x="24369" y="526688"/>
                  </a:lnTo>
                  <a:lnTo>
                    <a:pt x="37687" y="485909"/>
                  </a:lnTo>
                  <a:lnTo>
                    <a:pt x="53709" y="446187"/>
                  </a:lnTo>
                  <a:lnTo>
                    <a:pt x="72340" y="407606"/>
                  </a:lnTo>
                  <a:lnTo>
                    <a:pt x="93487" y="370247"/>
                  </a:lnTo>
                  <a:lnTo>
                    <a:pt x="117057" y="334192"/>
                  </a:lnTo>
                  <a:lnTo>
                    <a:pt x="142957" y="299522"/>
                  </a:lnTo>
                  <a:lnTo>
                    <a:pt x="171092" y="266320"/>
                  </a:lnTo>
                  <a:lnTo>
                    <a:pt x="201369" y="234666"/>
                  </a:lnTo>
                  <a:lnTo>
                    <a:pt x="233695" y="204644"/>
                  </a:lnTo>
                  <a:lnTo>
                    <a:pt x="267977" y="176335"/>
                  </a:lnTo>
                  <a:lnTo>
                    <a:pt x="304119" y="149820"/>
                  </a:lnTo>
                  <a:lnTo>
                    <a:pt x="342030" y="125181"/>
                  </a:lnTo>
                  <a:lnTo>
                    <a:pt x="381616" y="102501"/>
                  </a:lnTo>
                  <a:lnTo>
                    <a:pt x="422783" y="81861"/>
                  </a:lnTo>
                  <a:lnTo>
                    <a:pt x="465437" y="63343"/>
                  </a:lnTo>
                  <a:lnTo>
                    <a:pt x="509485" y="47028"/>
                  </a:lnTo>
                  <a:lnTo>
                    <a:pt x="554834" y="32999"/>
                  </a:lnTo>
                  <a:lnTo>
                    <a:pt x="601390" y="21338"/>
                  </a:lnTo>
                  <a:lnTo>
                    <a:pt x="649059" y="12125"/>
                  </a:lnTo>
                  <a:lnTo>
                    <a:pt x="697749" y="5443"/>
                  </a:lnTo>
                  <a:lnTo>
                    <a:pt x="747365" y="1374"/>
                  </a:lnTo>
                  <a:lnTo>
                    <a:pt x="797814" y="0"/>
                  </a:lnTo>
                  <a:lnTo>
                    <a:pt x="848262" y="1374"/>
                  </a:lnTo>
                  <a:lnTo>
                    <a:pt x="897878" y="5443"/>
                  </a:lnTo>
                  <a:lnTo>
                    <a:pt x="946568" y="12125"/>
                  </a:lnTo>
                  <a:lnTo>
                    <a:pt x="994237" y="21338"/>
                  </a:lnTo>
                  <a:lnTo>
                    <a:pt x="1040793" y="32999"/>
                  </a:lnTo>
                  <a:lnTo>
                    <a:pt x="1086142" y="47028"/>
                  </a:lnTo>
                  <a:lnTo>
                    <a:pt x="1130190" y="63343"/>
                  </a:lnTo>
                  <a:lnTo>
                    <a:pt x="1172844" y="81861"/>
                  </a:lnTo>
                  <a:lnTo>
                    <a:pt x="1214011" y="102501"/>
                  </a:lnTo>
                  <a:lnTo>
                    <a:pt x="1253597" y="125181"/>
                  </a:lnTo>
                  <a:lnTo>
                    <a:pt x="1291508" y="149820"/>
                  </a:lnTo>
                  <a:lnTo>
                    <a:pt x="1327650" y="176335"/>
                  </a:lnTo>
                  <a:lnTo>
                    <a:pt x="1361932" y="204644"/>
                  </a:lnTo>
                  <a:lnTo>
                    <a:pt x="1394258" y="234666"/>
                  </a:lnTo>
                  <a:lnTo>
                    <a:pt x="1424535" y="266320"/>
                  </a:lnTo>
                  <a:lnTo>
                    <a:pt x="1452670" y="299522"/>
                  </a:lnTo>
                  <a:lnTo>
                    <a:pt x="1478570" y="334192"/>
                  </a:lnTo>
                  <a:lnTo>
                    <a:pt x="1502140" y="370247"/>
                  </a:lnTo>
                  <a:lnTo>
                    <a:pt x="1523287" y="407606"/>
                  </a:lnTo>
                  <a:lnTo>
                    <a:pt x="1541918" y="446187"/>
                  </a:lnTo>
                  <a:lnTo>
                    <a:pt x="1557940" y="485909"/>
                  </a:lnTo>
                  <a:lnTo>
                    <a:pt x="1571258" y="526688"/>
                  </a:lnTo>
                  <a:lnTo>
                    <a:pt x="1581779" y="568444"/>
                  </a:lnTo>
                  <a:lnTo>
                    <a:pt x="1589410" y="611095"/>
                  </a:lnTo>
                  <a:lnTo>
                    <a:pt x="1594058" y="654559"/>
                  </a:lnTo>
                  <a:lnTo>
                    <a:pt x="1595627" y="698754"/>
                  </a:lnTo>
                  <a:lnTo>
                    <a:pt x="1594058" y="742948"/>
                  </a:lnTo>
                  <a:lnTo>
                    <a:pt x="1589410" y="786412"/>
                  </a:lnTo>
                  <a:lnTo>
                    <a:pt x="1581779" y="829063"/>
                  </a:lnTo>
                  <a:lnTo>
                    <a:pt x="1571258" y="870819"/>
                  </a:lnTo>
                  <a:lnTo>
                    <a:pt x="1557940" y="911598"/>
                  </a:lnTo>
                  <a:lnTo>
                    <a:pt x="1541918" y="951320"/>
                  </a:lnTo>
                  <a:lnTo>
                    <a:pt x="1523287" y="989901"/>
                  </a:lnTo>
                  <a:lnTo>
                    <a:pt x="1502140" y="1027260"/>
                  </a:lnTo>
                  <a:lnTo>
                    <a:pt x="1478570" y="1063315"/>
                  </a:lnTo>
                  <a:lnTo>
                    <a:pt x="1452670" y="1097985"/>
                  </a:lnTo>
                  <a:lnTo>
                    <a:pt x="1424535" y="1131187"/>
                  </a:lnTo>
                  <a:lnTo>
                    <a:pt x="1394258" y="1162841"/>
                  </a:lnTo>
                  <a:lnTo>
                    <a:pt x="1361932" y="1192863"/>
                  </a:lnTo>
                  <a:lnTo>
                    <a:pt x="1327650" y="1221172"/>
                  </a:lnTo>
                  <a:lnTo>
                    <a:pt x="1291508" y="1247687"/>
                  </a:lnTo>
                  <a:lnTo>
                    <a:pt x="1253597" y="1272326"/>
                  </a:lnTo>
                  <a:lnTo>
                    <a:pt x="1214011" y="1295006"/>
                  </a:lnTo>
                  <a:lnTo>
                    <a:pt x="1172844" y="1315646"/>
                  </a:lnTo>
                  <a:lnTo>
                    <a:pt x="1130190" y="1334164"/>
                  </a:lnTo>
                  <a:lnTo>
                    <a:pt x="1086142" y="1350479"/>
                  </a:lnTo>
                  <a:lnTo>
                    <a:pt x="1040793" y="1364508"/>
                  </a:lnTo>
                  <a:lnTo>
                    <a:pt x="994237" y="1376169"/>
                  </a:lnTo>
                  <a:lnTo>
                    <a:pt x="946568" y="1385382"/>
                  </a:lnTo>
                  <a:lnTo>
                    <a:pt x="897878" y="1392064"/>
                  </a:lnTo>
                  <a:lnTo>
                    <a:pt x="848262" y="1396133"/>
                  </a:lnTo>
                  <a:lnTo>
                    <a:pt x="797814" y="1397508"/>
                  </a:lnTo>
                  <a:lnTo>
                    <a:pt x="747365" y="1396133"/>
                  </a:lnTo>
                  <a:lnTo>
                    <a:pt x="697749" y="1392064"/>
                  </a:lnTo>
                  <a:lnTo>
                    <a:pt x="649059" y="1385382"/>
                  </a:lnTo>
                  <a:lnTo>
                    <a:pt x="601390" y="1376169"/>
                  </a:lnTo>
                  <a:lnTo>
                    <a:pt x="554834" y="1364508"/>
                  </a:lnTo>
                  <a:lnTo>
                    <a:pt x="509485" y="1350479"/>
                  </a:lnTo>
                  <a:lnTo>
                    <a:pt x="465437" y="1334164"/>
                  </a:lnTo>
                  <a:lnTo>
                    <a:pt x="422783" y="1315646"/>
                  </a:lnTo>
                  <a:lnTo>
                    <a:pt x="381616" y="1295006"/>
                  </a:lnTo>
                  <a:lnTo>
                    <a:pt x="342030" y="1272326"/>
                  </a:lnTo>
                  <a:lnTo>
                    <a:pt x="304119" y="1247687"/>
                  </a:lnTo>
                  <a:lnTo>
                    <a:pt x="267977" y="1221172"/>
                  </a:lnTo>
                  <a:lnTo>
                    <a:pt x="233695" y="1192863"/>
                  </a:lnTo>
                  <a:lnTo>
                    <a:pt x="201369" y="1162841"/>
                  </a:lnTo>
                  <a:lnTo>
                    <a:pt x="171092" y="1131187"/>
                  </a:lnTo>
                  <a:lnTo>
                    <a:pt x="142957" y="1097985"/>
                  </a:lnTo>
                  <a:lnTo>
                    <a:pt x="117057" y="1063315"/>
                  </a:lnTo>
                  <a:lnTo>
                    <a:pt x="93487" y="1027260"/>
                  </a:lnTo>
                  <a:lnTo>
                    <a:pt x="72340" y="989901"/>
                  </a:lnTo>
                  <a:lnTo>
                    <a:pt x="53709" y="951320"/>
                  </a:lnTo>
                  <a:lnTo>
                    <a:pt x="37687" y="911598"/>
                  </a:lnTo>
                  <a:lnTo>
                    <a:pt x="24369" y="870819"/>
                  </a:lnTo>
                  <a:lnTo>
                    <a:pt x="13848" y="829063"/>
                  </a:lnTo>
                  <a:lnTo>
                    <a:pt x="6217" y="786412"/>
                  </a:lnTo>
                  <a:lnTo>
                    <a:pt x="1569" y="742948"/>
                  </a:lnTo>
                  <a:lnTo>
                    <a:pt x="0" y="698754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04288" y="1418971"/>
              <a:ext cx="1426210" cy="2014855"/>
            </a:xfrm>
            <a:custGeom>
              <a:avLst/>
              <a:gdLst/>
              <a:ahLst/>
              <a:cxnLst/>
              <a:rect l="l" t="t" r="r" b="b"/>
              <a:pathLst>
                <a:path w="1426210" h="2014854">
                  <a:moveTo>
                    <a:pt x="1425702" y="0"/>
                  </a:moveTo>
                  <a:lnTo>
                    <a:pt x="1271270" y="89153"/>
                  </a:lnTo>
                  <a:lnTo>
                    <a:pt x="1222558" y="117975"/>
                  </a:lnTo>
                  <a:lnTo>
                    <a:pt x="1174766" y="147643"/>
                  </a:lnTo>
                  <a:lnTo>
                    <a:pt x="1127911" y="178130"/>
                  </a:lnTo>
                  <a:lnTo>
                    <a:pt x="1082011" y="209405"/>
                  </a:lnTo>
                  <a:lnTo>
                    <a:pt x="1037082" y="241442"/>
                  </a:lnTo>
                  <a:lnTo>
                    <a:pt x="993141" y="274211"/>
                  </a:lnTo>
                  <a:lnTo>
                    <a:pt x="950207" y="307683"/>
                  </a:lnTo>
                  <a:lnTo>
                    <a:pt x="908295" y="341831"/>
                  </a:lnTo>
                  <a:lnTo>
                    <a:pt x="867424" y="376625"/>
                  </a:lnTo>
                  <a:lnTo>
                    <a:pt x="827610" y="412036"/>
                  </a:lnTo>
                  <a:lnTo>
                    <a:pt x="788870" y="448037"/>
                  </a:lnTo>
                  <a:lnTo>
                    <a:pt x="751222" y="484599"/>
                  </a:lnTo>
                  <a:lnTo>
                    <a:pt x="714683" y="521692"/>
                  </a:lnTo>
                  <a:lnTo>
                    <a:pt x="679270" y="559289"/>
                  </a:lnTo>
                  <a:lnTo>
                    <a:pt x="645000" y="597360"/>
                  </a:lnTo>
                  <a:lnTo>
                    <a:pt x="611890" y="635878"/>
                  </a:lnTo>
                  <a:lnTo>
                    <a:pt x="579958" y="674814"/>
                  </a:lnTo>
                  <a:lnTo>
                    <a:pt x="549221" y="714138"/>
                  </a:lnTo>
                  <a:lnTo>
                    <a:pt x="519695" y="753822"/>
                  </a:lnTo>
                  <a:lnTo>
                    <a:pt x="491399" y="793839"/>
                  </a:lnTo>
                  <a:lnTo>
                    <a:pt x="464349" y="834158"/>
                  </a:lnTo>
                  <a:lnTo>
                    <a:pt x="438562" y="874752"/>
                  </a:lnTo>
                  <a:lnTo>
                    <a:pt x="414056" y="915592"/>
                  </a:lnTo>
                  <a:lnTo>
                    <a:pt x="390848" y="956649"/>
                  </a:lnTo>
                  <a:lnTo>
                    <a:pt x="368955" y="997895"/>
                  </a:lnTo>
                  <a:lnTo>
                    <a:pt x="348393" y="1039301"/>
                  </a:lnTo>
                  <a:lnTo>
                    <a:pt x="329181" y="1080839"/>
                  </a:lnTo>
                  <a:lnTo>
                    <a:pt x="311336" y="1122479"/>
                  </a:lnTo>
                  <a:lnTo>
                    <a:pt x="294874" y="1164194"/>
                  </a:lnTo>
                  <a:lnTo>
                    <a:pt x="279813" y="1205954"/>
                  </a:lnTo>
                  <a:lnTo>
                    <a:pt x="266171" y="1247731"/>
                  </a:lnTo>
                  <a:lnTo>
                    <a:pt x="253963" y="1289497"/>
                  </a:lnTo>
                  <a:lnTo>
                    <a:pt x="243207" y="1331223"/>
                  </a:lnTo>
                  <a:lnTo>
                    <a:pt x="233922" y="1372880"/>
                  </a:lnTo>
                  <a:lnTo>
                    <a:pt x="226123" y="1414439"/>
                  </a:lnTo>
                  <a:lnTo>
                    <a:pt x="219827" y="1455873"/>
                  </a:lnTo>
                  <a:lnTo>
                    <a:pt x="215053" y="1497152"/>
                  </a:lnTo>
                  <a:lnTo>
                    <a:pt x="211817" y="1538247"/>
                  </a:lnTo>
                  <a:lnTo>
                    <a:pt x="210137" y="1579131"/>
                  </a:lnTo>
                  <a:lnTo>
                    <a:pt x="210029" y="1619775"/>
                  </a:lnTo>
                  <a:lnTo>
                    <a:pt x="211511" y="1660149"/>
                  </a:lnTo>
                  <a:lnTo>
                    <a:pt x="214600" y="1700226"/>
                  </a:lnTo>
                  <a:lnTo>
                    <a:pt x="219313" y="1739977"/>
                  </a:lnTo>
                  <a:lnTo>
                    <a:pt x="225667" y="1779373"/>
                  </a:lnTo>
                  <a:lnTo>
                    <a:pt x="233680" y="1818386"/>
                  </a:lnTo>
                  <a:lnTo>
                    <a:pt x="0" y="1953387"/>
                  </a:lnTo>
                  <a:lnTo>
                    <a:pt x="404875" y="2014474"/>
                  </a:lnTo>
                  <a:lnTo>
                    <a:pt x="621919" y="1594357"/>
                  </a:lnTo>
                  <a:lnTo>
                    <a:pt x="388112" y="1729231"/>
                  </a:lnTo>
                  <a:lnTo>
                    <a:pt x="380099" y="1690219"/>
                  </a:lnTo>
                  <a:lnTo>
                    <a:pt x="373745" y="1650823"/>
                  </a:lnTo>
                  <a:lnTo>
                    <a:pt x="369032" y="1611072"/>
                  </a:lnTo>
                  <a:lnTo>
                    <a:pt x="365943" y="1570995"/>
                  </a:lnTo>
                  <a:lnTo>
                    <a:pt x="364461" y="1530621"/>
                  </a:lnTo>
                  <a:lnTo>
                    <a:pt x="364569" y="1489977"/>
                  </a:lnTo>
                  <a:lnTo>
                    <a:pt x="366249" y="1449093"/>
                  </a:lnTo>
                  <a:lnTo>
                    <a:pt x="369485" y="1407998"/>
                  </a:lnTo>
                  <a:lnTo>
                    <a:pt x="374259" y="1366719"/>
                  </a:lnTo>
                  <a:lnTo>
                    <a:pt x="380555" y="1325285"/>
                  </a:lnTo>
                  <a:lnTo>
                    <a:pt x="388354" y="1283726"/>
                  </a:lnTo>
                  <a:lnTo>
                    <a:pt x="397639" y="1242069"/>
                  </a:lnTo>
                  <a:lnTo>
                    <a:pt x="408395" y="1200343"/>
                  </a:lnTo>
                  <a:lnTo>
                    <a:pt x="420603" y="1158577"/>
                  </a:lnTo>
                  <a:lnTo>
                    <a:pt x="434245" y="1116800"/>
                  </a:lnTo>
                  <a:lnTo>
                    <a:pt x="449306" y="1075040"/>
                  </a:lnTo>
                  <a:lnTo>
                    <a:pt x="465768" y="1033325"/>
                  </a:lnTo>
                  <a:lnTo>
                    <a:pt x="483613" y="991685"/>
                  </a:lnTo>
                  <a:lnTo>
                    <a:pt x="502825" y="950147"/>
                  </a:lnTo>
                  <a:lnTo>
                    <a:pt x="523387" y="908741"/>
                  </a:lnTo>
                  <a:lnTo>
                    <a:pt x="545280" y="867495"/>
                  </a:lnTo>
                  <a:lnTo>
                    <a:pt x="568488" y="826438"/>
                  </a:lnTo>
                  <a:lnTo>
                    <a:pt x="592994" y="785598"/>
                  </a:lnTo>
                  <a:lnTo>
                    <a:pt x="618781" y="745004"/>
                  </a:lnTo>
                  <a:lnTo>
                    <a:pt x="645831" y="704685"/>
                  </a:lnTo>
                  <a:lnTo>
                    <a:pt x="674127" y="664668"/>
                  </a:lnTo>
                  <a:lnTo>
                    <a:pt x="703653" y="624984"/>
                  </a:lnTo>
                  <a:lnTo>
                    <a:pt x="734390" y="585660"/>
                  </a:lnTo>
                  <a:lnTo>
                    <a:pt x="766322" y="546724"/>
                  </a:lnTo>
                  <a:lnTo>
                    <a:pt x="799432" y="508206"/>
                  </a:lnTo>
                  <a:lnTo>
                    <a:pt x="833702" y="470135"/>
                  </a:lnTo>
                  <a:lnTo>
                    <a:pt x="869115" y="432538"/>
                  </a:lnTo>
                  <a:lnTo>
                    <a:pt x="905654" y="395445"/>
                  </a:lnTo>
                  <a:lnTo>
                    <a:pt x="943302" y="358883"/>
                  </a:lnTo>
                  <a:lnTo>
                    <a:pt x="982042" y="322882"/>
                  </a:lnTo>
                  <a:lnTo>
                    <a:pt x="1021856" y="287471"/>
                  </a:lnTo>
                  <a:lnTo>
                    <a:pt x="1062727" y="252677"/>
                  </a:lnTo>
                  <a:lnTo>
                    <a:pt x="1104639" y="218529"/>
                  </a:lnTo>
                  <a:lnTo>
                    <a:pt x="1147573" y="185057"/>
                  </a:lnTo>
                  <a:lnTo>
                    <a:pt x="1191514" y="152288"/>
                  </a:lnTo>
                  <a:lnTo>
                    <a:pt x="1236443" y="120251"/>
                  </a:lnTo>
                  <a:lnTo>
                    <a:pt x="1282343" y="88976"/>
                  </a:lnTo>
                  <a:lnTo>
                    <a:pt x="1329198" y="58489"/>
                  </a:lnTo>
                  <a:lnTo>
                    <a:pt x="1376990" y="28821"/>
                  </a:lnTo>
                  <a:lnTo>
                    <a:pt x="142570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53536" y="1089786"/>
              <a:ext cx="2254250" cy="586105"/>
            </a:xfrm>
            <a:custGeom>
              <a:avLst/>
              <a:gdLst/>
              <a:ahLst/>
              <a:cxnLst/>
              <a:rect l="l" t="t" r="r" b="b"/>
              <a:pathLst>
                <a:path w="2254250" h="586105">
                  <a:moveTo>
                    <a:pt x="1214996" y="0"/>
                  </a:moveTo>
                  <a:lnTo>
                    <a:pt x="1168555" y="897"/>
                  </a:lnTo>
                  <a:lnTo>
                    <a:pt x="1121699" y="2962"/>
                  </a:lnTo>
                  <a:lnTo>
                    <a:pt x="1074458" y="6195"/>
                  </a:lnTo>
                  <a:lnTo>
                    <a:pt x="1026863" y="10599"/>
                  </a:lnTo>
                  <a:lnTo>
                    <a:pt x="978945" y="16174"/>
                  </a:lnTo>
                  <a:lnTo>
                    <a:pt x="930734" y="22920"/>
                  </a:lnTo>
                  <a:lnTo>
                    <a:pt x="882261" y="30839"/>
                  </a:lnTo>
                  <a:lnTo>
                    <a:pt x="833557" y="39932"/>
                  </a:lnTo>
                  <a:lnTo>
                    <a:pt x="784652" y="50200"/>
                  </a:lnTo>
                  <a:lnTo>
                    <a:pt x="735578" y="61643"/>
                  </a:lnTo>
                  <a:lnTo>
                    <a:pt x="686365" y="74263"/>
                  </a:lnTo>
                  <a:lnTo>
                    <a:pt x="637043" y="88061"/>
                  </a:lnTo>
                  <a:lnTo>
                    <a:pt x="587645" y="103037"/>
                  </a:lnTo>
                  <a:lnTo>
                    <a:pt x="538199" y="119193"/>
                  </a:lnTo>
                  <a:lnTo>
                    <a:pt x="488737" y="136529"/>
                  </a:lnTo>
                  <a:lnTo>
                    <a:pt x="439290" y="155046"/>
                  </a:lnTo>
                  <a:lnTo>
                    <a:pt x="389889" y="174746"/>
                  </a:lnTo>
                  <a:lnTo>
                    <a:pt x="340563" y="195630"/>
                  </a:lnTo>
                  <a:lnTo>
                    <a:pt x="291345" y="217698"/>
                  </a:lnTo>
                  <a:lnTo>
                    <a:pt x="242264" y="240951"/>
                  </a:lnTo>
                  <a:lnTo>
                    <a:pt x="193352" y="265391"/>
                  </a:lnTo>
                  <a:lnTo>
                    <a:pt x="144638" y="291017"/>
                  </a:lnTo>
                  <a:lnTo>
                    <a:pt x="96154" y="317833"/>
                  </a:lnTo>
                  <a:lnTo>
                    <a:pt x="47931" y="345837"/>
                  </a:lnTo>
                  <a:lnTo>
                    <a:pt x="0" y="375031"/>
                  </a:lnTo>
                  <a:lnTo>
                    <a:pt x="50919" y="348587"/>
                  </a:lnTo>
                  <a:lnTo>
                    <a:pt x="101990" y="323447"/>
                  </a:lnTo>
                  <a:lnTo>
                    <a:pt x="153179" y="299607"/>
                  </a:lnTo>
                  <a:lnTo>
                    <a:pt x="204456" y="277063"/>
                  </a:lnTo>
                  <a:lnTo>
                    <a:pt x="255787" y="255814"/>
                  </a:lnTo>
                  <a:lnTo>
                    <a:pt x="307141" y="235854"/>
                  </a:lnTo>
                  <a:lnTo>
                    <a:pt x="358484" y="217182"/>
                  </a:lnTo>
                  <a:lnTo>
                    <a:pt x="409786" y="199794"/>
                  </a:lnTo>
                  <a:lnTo>
                    <a:pt x="461014" y="183687"/>
                  </a:lnTo>
                  <a:lnTo>
                    <a:pt x="512135" y="168857"/>
                  </a:lnTo>
                  <a:lnTo>
                    <a:pt x="563117" y="155302"/>
                  </a:lnTo>
                  <a:lnTo>
                    <a:pt x="613928" y="143017"/>
                  </a:lnTo>
                  <a:lnTo>
                    <a:pt x="664537" y="132001"/>
                  </a:lnTo>
                  <a:lnTo>
                    <a:pt x="714910" y="122248"/>
                  </a:lnTo>
                  <a:lnTo>
                    <a:pt x="765015" y="113757"/>
                  </a:lnTo>
                  <a:lnTo>
                    <a:pt x="814821" y="106525"/>
                  </a:lnTo>
                  <a:lnTo>
                    <a:pt x="864294" y="100546"/>
                  </a:lnTo>
                  <a:lnTo>
                    <a:pt x="913404" y="95820"/>
                  </a:lnTo>
                  <a:lnTo>
                    <a:pt x="962117" y="92342"/>
                  </a:lnTo>
                  <a:lnTo>
                    <a:pt x="1010401" y="90108"/>
                  </a:lnTo>
                  <a:lnTo>
                    <a:pt x="1058225" y="89117"/>
                  </a:lnTo>
                  <a:lnTo>
                    <a:pt x="1105555" y="89364"/>
                  </a:lnTo>
                  <a:lnTo>
                    <a:pt x="1152361" y="90847"/>
                  </a:lnTo>
                  <a:lnTo>
                    <a:pt x="1198608" y="93561"/>
                  </a:lnTo>
                  <a:lnTo>
                    <a:pt x="1244266" y="97505"/>
                  </a:lnTo>
                  <a:lnTo>
                    <a:pt x="1289302" y="102674"/>
                  </a:lnTo>
                  <a:lnTo>
                    <a:pt x="1333684" y="109065"/>
                  </a:lnTo>
                  <a:lnTo>
                    <a:pt x="1377379" y="116675"/>
                  </a:lnTo>
                  <a:lnTo>
                    <a:pt x="1420356" y="125502"/>
                  </a:lnTo>
                  <a:lnTo>
                    <a:pt x="1462582" y="135541"/>
                  </a:lnTo>
                  <a:lnTo>
                    <a:pt x="1504025" y="146789"/>
                  </a:lnTo>
                  <a:lnTo>
                    <a:pt x="1544653" y="159244"/>
                  </a:lnTo>
                  <a:lnTo>
                    <a:pt x="1584433" y="172901"/>
                  </a:lnTo>
                  <a:lnTo>
                    <a:pt x="1623334" y="187758"/>
                  </a:lnTo>
                  <a:lnTo>
                    <a:pt x="1661323" y="203812"/>
                  </a:lnTo>
                  <a:lnTo>
                    <a:pt x="1698367" y="221058"/>
                  </a:lnTo>
                  <a:lnTo>
                    <a:pt x="1734436" y="239495"/>
                  </a:lnTo>
                  <a:lnTo>
                    <a:pt x="1769495" y="259118"/>
                  </a:lnTo>
                  <a:lnTo>
                    <a:pt x="1803514" y="279925"/>
                  </a:lnTo>
                  <a:lnTo>
                    <a:pt x="1836460" y="301912"/>
                  </a:lnTo>
                  <a:lnTo>
                    <a:pt x="1868301" y="325076"/>
                  </a:lnTo>
                  <a:lnTo>
                    <a:pt x="1899004" y="349413"/>
                  </a:lnTo>
                  <a:lnTo>
                    <a:pt x="1928538" y="374921"/>
                  </a:lnTo>
                  <a:lnTo>
                    <a:pt x="1956870" y="401597"/>
                  </a:lnTo>
                  <a:lnTo>
                    <a:pt x="1983967" y="429436"/>
                  </a:lnTo>
                  <a:lnTo>
                    <a:pt x="2009799" y="458436"/>
                  </a:lnTo>
                  <a:lnTo>
                    <a:pt x="2034332" y="488593"/>
                  </a:lnTo>
                  <a:lnTo>
                    <a:pt x="2057534" y="519905"/>
                  </a:lnTo>
                  <a:lnTo>
                    <a:pt x="2079373" y="552368"/>
                  </a:lnTo>
                  <a:lnTo>
                    <a:pt x="2099817" y="585978"/>
                  </a:lnTo>
                  <a:lnTo>
                    <a:pt x="2254250" y="496824"/>
                  </a:lnTo>
                  <a:lnTo>
                    <a:pt x="2230318" y="457873"/>
                  </a:lnTo>
                  <a:lnTo>
                    <a:pt x="2199535" y="413723"/>
                  </a:lnTo>
                  <a:lnTo>
                    <a:pt x="2175930" y="383451"/>
                  </a:lnTo>
                  <a:lnTo>
                    <a:pt x="2151079" y="354322"/>
                  </a:lnTo>
                  <a:lnTo>
                    <a:pt x="2125014" y="326335"/>
                  </a:lnTo>
                  <a:lnTo>
                    <a:pt x="2097766" y="299492"/>
                  </a:lnTo>
                  <a:lnTo>
                    <a:pt x="2069364" y="273793"/>
                  </a:lnTo>
                  <a:lnTo>
                    <a:pt x="2039839" y="249241"/>
                  </a:lnTo>
                  <a:lnTo>
                    <a:pt x="2009224" y="225835"/>
                  </a:lnTo>
                  <a:lnTo>
                    <a:pt x="1977547" y="203576"/>
                  </a:lnTo>
                  <a:lnTo>
                    <a:pt x="1944840" y="182466"/>
                  </a:lnTo>
                  <a:lnTo>
                    <a:pt x="1911134" y="162506"/>
                  </a:lnTo>
                  <a:lnTo>
                    <a:pt x="1876459" y="143696"/>
                  </a:lnTo>
                  <a:lnTo>
                    <a:pt x="1840846" y="126038"/>
                  </a:lnTo>
                  <a:lnTo>
                    <a:pt x="1804326" y="109532"/>
                  </a:lnTo>
                  <a:lnTo>
                    <a:pt x="1766929" y="94179"/>
                  </a:lnTo>
                  <a:lnTo>
                    <a:pt x="1728687" y="79981"/>
                  </a:lnTo>
                  <a:lnTo>
                    <a:pt x="1689630" y="66939"/>
                  </a:lnTo>
                  <a:lnTo>
                    <a:pt x="1649788" y="55052"/>
                  </a:lnTo>
                  <a:lnTo>
                    <a:pt x="1609193" y="44323"/>
                  </a:lnTo>
                  <a:lnTo>
                    <a:pt x="1567875" y="34752"/>
                  </a:lnTo>
                  <a:lnTo>
                    <a:pt x="1525865" y="26341"/>
                  </a:lnTo>
                  <a:lnTo>
                    <a:pt x="1483193" y="19090"/>
                  </a:lnTo>
                  <a:lnTo>
                    <a:pt x="1439891" y="12999"/>
                  </a:lnTo>
                  <a:lnTo>
                    <a:pt x="1395989" y="8071"/>
                  </a:lnTo>
                  <a:lnTo>
                    <a:pt x="1351518" y="4306"/>
                  </a:lnTo>
                  <a:lnTo>
                    <a:pt x="1306508" y="1705"/>
                  </a:lnTo>
                  <a:lnTo>
                    <a:pt x="1260990" y="269"/>
                  </a:lnTo>
                  <a:lnTo>
                    <a:pt x="1214996" y="0"/>
                  </a:lnTo>
                  <a:close/>
                </a:path>
              </a:pathLst>
            </a:custGeom>
            <a:solidFill>
              <a:srgbClr val="CD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4288" y="1089729"/>
              <a:ext cx="3603625" cy="2343785"/>
            </a:xfrm>
            <a:custGeom>
              <a:avLst/>
              <a:gdLst/>
              <a:ahLst/>
              <a:cxnLst/>
              <a:rect l="l" t="t" r="r" b="b"/>
              <a:pathLst>
                <a:path w="3603625" h="2343785">
                  <a:moveTo>
                    <a:pt x="1425702" y="329241"/>
                  </a:moveTo>
                  <a:lnTo>
                    <a:pt x="1376990" y="358063"/>
                  </a:lnTo>
                  <a:lnTo>
                    <a:pt x="1329198" y="387731"/>
                  </a:lnTo>
                  <a:lnTo>
                    <a:pt x="1282343" y="418217"/>
                  </a:lnTo>
                  <a:lnTo>
                    <a:pt x="1236443" y="449493"/>
                  </a:lnTo>
                  <a:lnTo>
                    <a:pt x="1191514" y="481530"/>
                  </a:lnTo>
                  <a:lnTo>
                    <a:pt x="1147573" y="514298"/>
                  </a:lnTo>
                  <a:lnTo>
                    <a:pt x="1104639" y="547771"/>
                  </a:lnTo>
                  <a:lnTo>
                    <a:pt x="1062727" y="581918"/>
                  </a:lnTo>
                  <a:lnTo>
                    <a:pt x="1021856" y="616712"/>
                  </a:lnTo>
                  <a:lnTo>
                    <a:pt x="982042" y="652124"/>
                  </a:lnTo>
                  <a:lnTo>
                    <a:pt x="943302" y="688125"/>
                  </a:lnTo>
                  <a:lnTo>
                    <a:pt x="905654" y="724686"/>
                  </a:lnTo>
                  <a:lnTo>
                    <a:pt x="869115" y="761780"/>
                  </a:lnTo>
                  <a:lnTo>
                    <a:pt x="833702" y="799377"/>
                  </a:lnTo>
                  <a:lnTo>
                    <a:pt x="799432" y="837448"/>
                  </a:lnTo>
                  <a:lnTo>
                    <a:pt x="766322" y="875966"/>
                  </a:lnTo>
                  <a:lnTo>
                    <a:pt x="734390" y="914901"/>
                  </a:lnTo>
                  <a:lnTo>
                    <a:pt x="703653" y="954225"/>
                  </a:lnTo>
                  <a:lnTo>
                    <a:pt x="674127" y="993910"/>
                  </a:lnTo>
                  <a:lnTo>
                    <a:pt x="645831" y="1033926"/>
                  </a:lnTo>
                  <a:lnTo>
                    <a:pt x="618781" y="1074246"/>
                  </a:lnTo>
                  <a:lnTo>
                    <a:pt x="592994" y="1114840"/>
                  </a:lnTo>
                  <a:lnTo>
                    <a:pt x="568488" y="1155680"/>
                  </a:lnTo>
                  <a:lnTo>
                    <a:pt x="545280" y="1196737"/>
                  </a:lnTo>
                  <a:lnTo>
                    <a:pt x="523387" y="1237983"/>
                  </a:lnTo>
                  <a:lnTo>
                    <a:pt x="502825" y="1279389"/>
                  </a:lnTo>
                  <a:lnTo>
                    <a:pt x="483613" y="1320926"/>
                  </a:lnTo>
                  <a:lnTo>
                    <a:pt x="465768" y="1362567"/>
                  </a:lnTo>
                  <a:lnTo>
                    <a:pt x="449306" y="1404281"/>
                  </a:lnTo>
                  <a:lnTo>
                    <a:pt x="434245" y="1446042"/>
                  </a:lnTo>
                  <a:lnTo>
                    <a:pt x="420603" y="1487819"/>
                  </a:lnTo>
                  <a:lnTo>
                    <a:pt x="408395" y="1529585"/>
                  </a:lnTo>
                  <a:lnTo>
                    <a:pt x="397639" y="1571310"/>
                  </a:lnTo>
                  <a:lnTo>
                    <a:pt x="388354" y="1612967"/>
                  </a:lnTo>
                  <a:lnTo>
                    <a:pt x="380555" y="1654527"/>
                  </a:lnTo>
                  <a:lnTo>
                    <a:pt x="374259" y="1695960"/>
                  </a:lnTo>
                  <a:lnTo>
                    <a:pt x="369485" y="1737239"/>
                  </a:lnTo>
                  <a:lnTo>
                    <a:pt x="366249" y="1778335"/>
                  </a:lnTo>
                  <a:lnTo>
                    <a:pt x="364569" y="1819219"/>
                  </a:lnTo>
                  <a:lnTo>
                    <a:pt x="364461" y="1859863"/>
                  </a:lnTo>
                  <a:lnTo>
                    <a:pt x="365943" y="1900237"/>
                  </a:lnTo>
                  <a:lnTo>
                    <a:pt x="369032" y="1940314"/>
                  </a:lnTo>
                  <a:lnTo>
                    <a:pt x="373745" y="1980065"/>
                  </a:lnTo>
                  <a:lnTo>
                    <a:pt x="380099" y="2019461"/>
                  </a:lnTo>
                  <a:lnTo>
                    <a:pt x="388112" y="2058473"/>
                  </a:lnTo>
                  <a:lnTo>
                    <a:pt x="621919" y="1923599"/>
                  </a:lnTo>
                  <a:lnTo>
                    <a:pt x="404875" y="2343715"/>
                  </a:lnTo>
                  <a:lnTo>
                    <a:pt x="0" y="2282628"/>
                  </a:lnTo>
                  <a:lnTo>
                    <a:pt x="233680" y="2147627"/>
                  </a:lnTo>
                  <a:lnTo>
                    <a:pt x="225667" y="2108615"/>
                  </a:lnTo>
                  <a:lnTo>
                    <a:pt x="219313" y="2069219"/>
                  </a:lnTo>
                  <a:lnTo>
                    <a:pt x="214600" y="2029468"/>
                  </a:lnTo>
                  <a:lnTo>
                    <a:pt x="211511" y="1989391"/>
                  </a:lnTo>
                  <a:lnTo>
                    <a:pt x="210029" y="1949017"/>
                  </a:lnTo>
                  <a:lnTo>
                    <a:pt x="210137" y="1908373"/>
                  </a:lnTo>
                  <a:lnTo>
                    <a:pt x="211817" y="1867489"/>
                  </a:lnTo>
                  <a:lnTo>
                    <a:pt x="215053" y="1826393"/>
                  </a:lnTo>
                  <a:lnTo>
                    <a:pt x="219827" y="1785114"/>
                  </a:lnTo>
                  <a:lnTo>
                    <a:pt x="226123" y="1743681"/>
                  </a:lnTo>
                  <a:lnTo>
                    <a:pt x="233922" y="1702121"/>
                  </a:lnTo>
                  <a:lnTo>
                    <a:pt x="243207" y="1660464"/>
                  </a:lnTo>
                  <a:lnTo>
                    <a:pt x="253963" y="1618739"/>
                  </a:lnTo>
                  <a:lnTo>
                    <a:pt x="266171" y="1576973"/>
                  </a:lnTo>
                  <a:lnTo>
                    <a:pt x="279813" y="1535196"/>
                  </a:lnTo>
                  <a:lnTo>
                    <a:pt x="294874" y="1493435"/>
                  </a:lnTo>
                  <a:lnTo>
                    <a:pt x="311336" y="1451721"/>
                  </a:lnTo>
                  <a:lnTo>
                    <a:pt x="329181" y="1410080"/>
                  </a:lnTo>
                  <a:lnTo>
                    <a:pt x="348393" y="1368543"/>
                  </a:lnTo>
                  <a:lnTo>
                    <a:pt x="368955" y="1327137"/>
                  </a:lnTo>
                  <a:lnTo>
                    <a:pt x="390848" y="1285891"/>
                  </a:lnTo>
                  <a:lnTo>
                    <a:pt x="414056" y="1244834"/>
                  </a:lnTo>
                  <a:lnTo>
                    <a:pt x="438562" y="1203994"/>
                  </a:lnTo>
                  <a:lnTo>
                    <a:pt x="464349" y="1163400"/>
                  </a:lnTo>
                  <a:lnTo>
                    <a:pt x="491399" y="1123080"/>
                  </a:lnTo>
                  <a:lnTo>
                    <a:pt x="519695" y="1083064"/>
                  </a:lnTo>
                  <a:lnTo>
                    <a:pt x="549221" y="1043379"/>
                  </a:lnTo>
                  <a:lnTo>
                    <a:pt x="579958" y="1004055"/>
                  </a:lnTo>
                  <a:lnTo>
                    <a:pt x="611890" y="965120"/>
                  </a:lnTo>
                  <a:lnTo>
                    <a:pt x="645000" y="926602"/>
                  </a:lnTo>
                  <a:lnTo>
                    <a:pt x="679270" y="888531"/>
                  </a:lnTo>
                  <a:lnTo>
                    <a:pt x="714683" y="850934"/>
                  </a:lnTo>
                  <a:lnTo>
                    <a:pt x="751222" y="813840"/>
                  </a:lnTo>
                  <a:lnTo>
                    <a:pt x="788870" y="777279"/>
                  </a:lnTo>
                  <a:lnTo>
                    <a:pt x="827610" y="741278"/>
                  </a:lnTo>
                  <a:lnTo>
                    <a:pt x="867424" y="705866"/>
                  </a:lnTo>
                  <a:lnTo>
                    <a:pt x="908295" y="671072"/>
                  </a:lnTo>
                  <a:lnTo>
                    <a:pt x="950207" y="636925"/>
                  </a:lnTo>
                  <a:lnTo>
                    <a:pt x="993141" y="603452"/>
                  </a:lnTo>
                  <a:lnTo>
                    <a:pt x="1037082" y="570684"/>
                  </a:lnTo>
                  <a:lnTo>
                    <a:pt x="1082011" y="538647"/>
                  </a:lnTo>
                  <a:lnTo>
                    <a:pt x="1127911" y="507371"/>
                  </a:lnTo>
                  <a:lnTo>
                    <a:pt x="1174766" y="476885"/>
                  </a:lnTo>
                  <a:lnTo>
                    <a:pt x="1222558" y="447217"/>
                  </a:lnTo>
                  <a:lnTo>
                    <a:pt x="1271270" y="418395"/>
                  </a:lnTo>
                  <a:lnTo>
                    <a:pt x="1425702" y="329241"/>
                  </a:lnTo>
                  <a:lnTo>
                    <a:pt x="1475549" y="301162"/>
                  </a:lnTo>
                  <a:lnTo>
                    <a:pt x="1525616" y="274351"/>
                  </a:lnTo>
                  <a:lnTo>
                    <a:pt x="1575870" y="248807"/>
                  </a:lnTo>
                  <a:lnTo>
                    <a:pt x="1626279" y="224526"/>
                  </a:lnTo>
                  <a:lnTo>
                    <a:pt x="1676812" y="201506"/>
                  </a:lnTo>
                  <a:lnTo>
                    <a:pt x="1727435" y="179744"/>
                  </a:lnTo>
                  <a:lnTo>
                    <a:pt x="1778118" y="159239"/>
                  </a:lnTo>
                  <a:lnTo>
                    <a:pt x="1828829" y="139988"/>
                  </a:lnTo>
                  <a:lnTo>
                    <a:pt x="1879536" y="121988"/>
                  </a:lnTo>
                  <a:lnTo>
                    <a:pt x="1930206" y="105237"/>
                  </a:lnTo>
                  <a:lnTo>
                    <a:pt x="1980809" y="89732"/>
                  </a:lnTo>
                  <a:lnTo>
                    <a:pt x="2031311" y="75471"/>
                  </a:lnTo>
                  <a:lnTo>
                    <a:pt x="2081682" y="62452"/>
                  </a:lnTo>
                  <a:lnTo>
                    <a:pt x="2131889" y="50672"/>
                  </a:lnTo>
                  <a:lnTo>
                    <a:pt x="2181901" y="40128"/>
                  </a:lnTo>
                  <a:lnTo>
                    <a:pt x="2231685" y="30818"/>
                  </a:lnTo>
                  <a:lnTo>
                    <a:pt x="2281210" y="22740"/>
                  </a:lnTo>
                  <a:lnTo>
                    <a:pt x="2330444" y="15891"/>
                  </a:lnTo>
                  <a:lnTo>
                    <a:pt x="2379354" y="10269"/>
                  </a:lnTo>
                  <a:lnTo>
                    <a:pt x="2427910" y="5872"/>
                  </a:lnTo>
                  <a:lnTo>
                    <a:pt x="2476079" y="2696"/>
                  </a:lnTo>
                  <a:lnTo>
                    <a:pt x="2523829" y="739"/>
                  </a:lnTo>
                  <a:lnTo>
                    <a:pt x="2571129" y="0"/>
                  </a:lnTo>
                  <a:lnTo>
                    <a:pt x="2617946" y="474"/>
                  </a:lnTo>
                  <a:lnTo>
                    <a:pt x="2664248" y="2161"/>
                  </a:lnTo>
                  <a:lnTo>
                    <a:pt x="2710005" y="5058"/>
                  </a:lnTo>
                  <a:lnTo>
                    <a:pt x="2755183" y="9161"/>
                  </a:lnTo>
                  <a:lnTo>
                    <a:pt x="2799752" y="14470"/>
                  </a:lnTo>
                  <a:lnTo>
                    <a:pt x="2843678" y="20980"/>
                  </a:lnTo>
                  <a:lnTo>
                    <a:pt x="2886931" y="28690"/>
                  </a:lnTo>
                  <a:lnTo>
                    <a:pt x="2929478" y="37598"/>
                  </a:lnTo>
                  <a:lnTo>
                    <a:pt x="2971287" y="47700"/>
                  </a:lnTo>
                  <a:lnTo>
                    <a:pt x="3012327" y="58995"/>
                  </a:lnTo>
                  <a:lnTo>
                    <a:pt x="3052566" y="71479"/>
                  </a:lnTo>
                  <a:lnTo>
                    <a:pt x="3091972" y="85151"/>
                  </a:lnTo>
                  <a:lnTo>
                    <a:pt x="3130512" y="100009"/>
                  </a:lnTo>
                  <a:lnTo>
                    <a:pt x="3168156" y="116048"/>
                  </a:lnTo>
                  <a:lnTo>
                    <a:pt x="3204871" y="133268"/>
                  </a:lnTo>
                  <a:lnTo>
                    <a:pt x="3240625" y="151665"/>
                  </a:lnTo>
                  <a:lnTo>
                    <a:pt x="3275386" y="171238"/>
                  </a:lnTo>
                  <a:lnTo>
                    <a:pt x="3309123" y="191983"/>
                  </a:lnTo>
                  <a:lnTo>
                    <a:pt x="3341804" y="213899"/>
                  </a:lnTo>
                  <a:lnTo>
                    <a:pt x="3373396" y="236982"/>
                  </a:lnTo>
                  <a:lnTo>
                    <a:pt x="3403869" y="261231"/>
                  </a:lnTo>
                  <a:lnTo>
                    <a:pt x="3433189" y="286643"/>
                  </a:lnTo>
                  <a:lnTo>
                    <a:pt x="3461326" y="313215"/>
                  </a:lnTo>
                  <a:lnTo>
                    <a:pt x="3488246" y="340946"/>
                  </a:lnTo>
                  <a:lnTo>
                    <a:pt x="3513919" y="369831"/>
                  </a:lnTo>
                  <a:lnTo>
                    <a:pt x="3538313" y="399870"/>
                  </a:lnTo>
                  <a:lnTo>
                    <a:pt x="3561395" y="431060"/>
                  </a:lnTo>
                  <a:lnTo>
                    <a:pt x="3583134" y="463398"/>
                  </a:lnTo>
                  <a:lnTo>
                    <a:pt x="3603498" y="496881"/>
                  </a:lnTo>
                  <a:lnTo>
                    <a:pt x="3449066" y="586035"/>
                  </a:lnTo>
                  <a:lnTo>
                    <a:pt x="3428621" y="552425"/>
                  </a:lnTo>
                  <a:lnTo>
                    <a:pt x="3406782" y="519962"/>
                  </a:lnTo>
                  <a:lnTo>
                    <a:pt x="3383580" y="488650"/>
                  </a:lnTo>
                  <a:lnTo>
                    <a:pt x="3359047" y="458493"/>
                  </a:lnTo>
                  <a:lnTo>
                    <a:pt x="3333215" y="429493"/>
                  </a:lnTo>
                  <a:lnTo>
                    <a:pt x="3306118" y="401653"/>
                  </a:lnTo>
                  <a:lnTo>
                    <a:pt x="3277786" y="374978"/>
                  </a:lnTo>
                  <a:lnTo>
                    <a:pt x="3248252" y="349470"/>
                  </a:lnTo>
                  <a:lnTo>
                    <a:pt x="3217549" y="325133"/>
                  </a:lnTo>
                  <a:lnTo>
                    <a:pt x="3185708" y="301969"/>
                  </a:lnTo>
                  <a:lnTo>
                    <a:pt x="3152762" y="279982"/>
                  </a:lnTo>
                  <a:lnTo>
                    <a:pt x="3118743" y="259175"/>
                  </a:lnTo>
                  <a:lnTo>
                    <a:pt x="3083684" y="239552"/>
                  </a:lnTo>
                  <a:lnTo>
                    <a:pt x="3047615" y="221115"/>
                  </a:lnTo>
                  <a:lnTo>
                    <a:pt x="3010571" y="203869"/>
                  </a:lnTo>
                  <a:lnTo>
                    <a:pt x="2972582" y="187815"/>
                  </a:lnTo>
                  <a:lnTo>
                    <a:pt x="2933681" y="172958"/>
                  </a:lnTo>
                  <a:lnTo>
                    <a:pt x="2893901" y="159301"/>
                  </a:lnTo>
                  <a:lnTo>
                    <a:pt x="2853273" y="146846"/>
                  </a:lnTo>
                  <a:lnTo>
                    <a:pt x="2811830" y="135598"/>
                  </a:lnTo>
                  <a:lnTo>
                    <a:pt x="2769604" y="125559"/>
                  </a:lnTo>
                  <a:lnTo>
                    <a:pt x="2726627" y="116732"/>
                  </a:lnTo>
                  <a:lnTo>
                    <a:pt x="2682932" y="109122"/>
                  </a:lnTo>
                  <a:lnTo>
                    <a:pt x="2638550" y="102730"/>
                  </a:lnTo>
                  <a:lnTo>
                    <a:pt x="2593514" y="97561"/>
                  </a:lnTo>
                  <a:lnTo>
                    <a:pt x="2547856" y="93618"/>
                  </a:lnTo>
                  <a:lnTo>
                    <a:pt x="2501609" y="90903"/>
                  </a:lnTo>
                  <a:lnTo>
                    <a:pt x="2454803" y="89421"/>
                  </a:lnTo>
                  <a:lnTo>
                    <a:pt x="2407473" y="89174"/>
                  </a:lnTo>
                  <a:lnTo>
                    <a:pt x="2359649" y="90165"/>
                  </a:lnTo>
                  <a:lnTo>
                    <a:pt x="2311365" y="92398"/>
                  </a:lnTo>
                  <a:lnTo>
                    <a:pt x="2262652" y="95877"/>
                  </a:lnTo>
                  <a:lnTo>
                    <a:pt x="2213542" y="100603"/>
                  </a:lnTo>
                  <a:lnTo>
                    <a:pt x="2164069" y="106581"/>
                  </a:lnTo>
                  <a:lnTo>
                    <a:pt x="2114263" y="113814"/>
                  </a:lnTo>
                  <a:lnTo>
                    <a:pt x="2064158" y="122305"/>
                  </a:lnTo>
                  <a:lnTo>
                    <a:pt x="2013785" y="132058"/>
                  </a:lnTo>
                  <a:lnTo>
                    <a:pt x="1963176" y="143074"/>
                  </a:lnTo>
                  <a:lnTo>
                    <a:pt x="1912365" y="155359"/>
                  </a:lnTo>
                  <a:lnTo>
                    <a:pt x="1861383" y="168914"/>
                  </a:lnTo>
                  <a:lnTo>
                    <a:pt x="1810262" y="183744"/>
                  </a:lnTo>
                  <a:lnTo>
                    <a:pt x="1759034" y="199851"/>
                  </a:lnTo>
                  <a:lnTo>
                    <a:pt x="1707732" y="217239"/>
                  </a:lnTo>
                  <a:lnTo>
                    <a:pt x="1656389" y="235911"/>
                  </a:lnTo>
                  <a:lnTo>
                    <a:pt x="1605035" y="255870"/>
                  </a:lnTo>
                  <a:lnTo>
                    <a:pt x="1553704" y="277120"/>
                  </a:lnTo>
                  <a:lnTo>
                    <a:pt x="1502427" y="299663"/>
                  </a:lnTo>
                  <a:lnTo>
                    <a:pt x="1451238" y="323504"/>
                  </a:lnTo>
                  <a:lnTo>
                    <a:pt x="1400167" y="348644"/>
                  </a:lnTo>
                  <a:lnTo>
                    <a:pt x="1349248" y="37508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98245">
              <a:lnSpc>
                <a:spcPct val="100000"/>
              </a:lnSpc>
              <a:spcBef>
                <a:spcPts val="95"/>
              </a:spcBef>
            </a:pPr>
            <a:r>
              <a:rPr dirty="0"/>
              <a:t>Description</a:t>
            </a:r>
            <a:r>
              <a:rPr spc="-120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dirty="0"/>
              <a:t>file</a:t>
            </a:r>
            <a:r>
              <a:rPr spc="-125" dirty="0"/>
              <a:t> </a:t>
            </a:r>
            <a:r>
              <a:rPr spc="-10" dirty="0"/>
              <a:t>permissions</a:t>
            </a: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7472" y="3544735"/>
            <a:ext cx="6172200" cy="291706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031863" y="4003294"/>
            <a:ext cx="43789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Arial"/>
                <a:cs typeface="Arial"/>
              </a:rPr>
              <a:t>Description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of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files</a:t>
            </a:r>
            <a:r>
              <a:rPr sz="1600" b="1" spc="-1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and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directories</a:t>
            </a:r>
            <a:r>
              <a:rPr sz="1600" b="1" spc="-2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using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ls</a:t>
            </a:r>
            <a:r>
              <a:rPr sz="1600" b="1" spc="-25" dirty="0">
                <a:latin typeface="Arial"/>
                <a:cs typeface="Arial"/>
              </a:rPr>
              <a:t> -</a:t>
            </a:r>
            <a:r>
              <a:rPr sz="1600" b="1" spc="-50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69828" y="6440988"/>
            <a:ext cx="20574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b="1" spc="-25" dirty="0">
                <a:latin typeface="Trebuchet MS"/>
                <a:cs typeface="Trebuchet MS"/>
              </a:rPr>
              <a:t>20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5702" y="6458506"/>
            <a:ext cx="3807460" cy="252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1600" b="1" dirty="0">
                <a:latin typeface="Arial"/>
                <a:cs typeface="Arial"/>
              </a:rPr>
              <a:t>Permissions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are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broken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into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4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sections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0">
              <a:lnSpc>
                <a:spcPct val="100000"/>
              </a:lnSpc>
              <a:spcBef>
                <a:spcPts val="95"/>
              </a:spcBef>
            </a:pPr>
            <a:r>
              <a:rPr dirty="0"/>
              <a:t>Access</a:t>
            </a:r>
            <a:r>
              <a:rPr spc="-140" dirty="0"/>
              <a:t> </a:t>
            </a:r>
            <a:r>
              <a:rPr dirty="0"/>
              <a:t>permissions</a:t>
            </a:r>
            <a:r>
              <a:rPr spc="-120" dirty="0"/>
              <a:t> </a:t>
            </a:r>
            <a:r>
              <a:rPr dirty="0"/>
              <a:t>on</a:t>
            </a:r>
            <a:r>
              <a:rPr spc="-150" dirty="0"/>
              <a:t> </a:t>
            </a:r>
            <a:r>
              <a:rPr spc="-10" dirty="0"/>
              <a:t>files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2055" y="1220876"/>
            <a:ext cx="10591800" cy="460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100"/>
              </a:spcBef>
              <a:buClr>
                <a:srgbClr val="000000"/>
              </a:buClr>
              <a:buSzPct val="64285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6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indicates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read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permission: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permission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read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copy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file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SzPct val="64285"/>
              <a:buChar char="•"/>
              <a:tabLst>
                <a:tab pos="354965" algn="l"/>
              </a:tabLst>
            </a:pP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8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indicates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write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permission: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permission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change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file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30"/>
              </a:spcBef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355600" marR="437515" indent="-342900">
              <a:lnSpc>
                <a:spcPct val="150000"/>
              </a:lnSpc>
              <a:spcBef>
                <a:spcPts val="5"/>
              </a:spcBef>
              <a:buClr>
                <a:srgbClr val="000000"/>
              </a:buClr>
              <a:buSzPct val="64285"/>
              <a:buChar char="•"/>
              <a:tabLst>
                <a:tab pos="355600" algn="l"/>
                <a:tab pos="730250" algn="l"/>
              </a:tabLst>
            </a:pPr>
            <a:r>
              <a:rPr sz="2800" spc="-5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dirty="0">
                <a:latin typeface="Arial MT"/>
                <a:cs typeface="Arial MT"/>
              </a:rPr>
              <a:t>indicates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execution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permission: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permission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execute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50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file,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where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appropriate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2945">
              <a:lnSpc>
                <a:spcPct val="100000"/>
              </a:lnSpc>
              <a:spcBef>
                <a:spcPts val="95"/>
              </a:spcBef>
            </a:pPr>
            <a:r>
              <a:rPr dirty="0"/>
              <a:t>Access</a:t>
            </a:r>
            <a:r>
              <a:rPr spc="-114" dirty="0"/>
              <a:t> </a:t>
            </a:r>
            <a:r>
              <a:rPr dirty="0"/>
              <a:t>permissions</a:t>
            </a:r>
            <a:r>
              <a:rPr spc="-105" dirty="0"/>
              <a:t> </a:t>
            </a:r>
            <a:r>
              <a:rPr dirty="0"/>
              <a:t>on</a:t>
            </a:r>
            <a:r>
              <a:rPr spc="-145" dirty="0"/>
              <a:t> </a:t>
            </a:r>
            <a:r>
              <a:rPr spc="-10" dirty="0"/>
              <a:t>directories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831" y="1253998"/>
            <a:ext cx="10612755" cy="5035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SzPct val="64285"/>
              <a:buChar char="•"/>
              <a:tabLst>
                <a:tab pos="354965" algn="l"/>
              </a:tabLst>
            </a:pP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r</a:t>
            </a:r>
            <a:r>
              <a:rPr sz="2800" spc="-5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indicates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permissions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list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files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directory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20"/>
              </a:spcBef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ct val="150000"/>
              </a:lnSpc>
              <a:buClr>
                <a:srgbClr val="000000"/>
              </a:buClr>
              <a:buSzPct val="64285"/>
              <a:buChar char="•"/>
              <a:tabLst>
                <a:tab pos="355600" algn="l"/>
              </a:tabLst>
            </a:pP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w</a:t>
            </a:r>
            <a:r>
              <a:rPr sz="28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indicates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users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may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delete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files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from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directory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move </a:t>
            </a:r>
            <a:r>
              <a:rPr sz="2800" dirty="0">
                <a:latin typeface="Arial MT"/>
                <a:cs typeface="Arial MT"/>
              </a:rPr>
              <a:t>files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into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it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30"/>
              </a:spcBef>
              <a:buFont typeface="Arial MT"/>
              <a:buChar char="•"/>
            </a:pPr>
            <a:endParaRPr sz="2800">
              <a:latin typeface="Arial MT"/>
              <a:cs typeface="Arial MT"/>
            </a:endParaRPr>
          </a:p>
          <a:p>
            <a:pPr marL="355600" marR="20320" indent="-342900">
              <a:lnSpc>
                <a:spcPct val="150000"/>
              </a:lnSpc>
              <a:buClr>
                <a:srgbClr val="000000"/>
              </a:buClr>
              <a:buSzPct val="64285"/>
              <a:buChar char="•"/>
              <a:tabLst>
                <a:tab pos="355600" algn="l"/>
                <a:tab pos="730250" algn="l"/>
              </a:tabLst>
            </a:pPr>
            <a:r>
              <a:rPr sz="2800" spc="-50" dirty="0">
                <a:solidFill>
                  <a:srgbClr val="FF0000"/>
                </a:solidFill>
                <a:latin typeface="Arial MT"/>
                <a:cs typeface="Arial MT"/>
              </a:rPr>
              <a:t>x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2800" dirty="0">
                <a:latin typeface="Arial MT"/>
                <a:cs typeface="Arial MT"/>
              </a:rPr>
              <a:t>indicates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means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right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access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files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directory.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This </a:t>
            </a:r>
            <a:r>
              <a:rPr sz="2800" dirty="0">
                <a:latin typeface="Arial MT"/>
                <a:cs typeface="Arial MT"/>
              </a:rPr>
              <a:t>implies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may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read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files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directory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provided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have </a:t>
            </a:r>
            <a:r>
              <a:rPr sz="2800" dirty="0">
                <a:latin typeface="Arial MT"/>
                <a:cs typeface="Arial MT"/>
              </a:rPr>
              <a:t>read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permission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individual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files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0497" y="182956"/>
            <a:ext cx="42259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</a:rPr>
              <a:t>chmod</a:t>
            </a:r>
            <a:r>
              <a:rPr spc="-105" dirty="0">
                <a:solidFill>
                  <a:srgbClr val="FF0000"/>
                </a:solidFill>
              </a:rPr>
              <a:t> </a:t>
            </a:r>
            <a:r>
              <a:rPr spc="-10" dirty="0"/>
              <a:t>command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922" y="849101"/>
            <a:ext cx="5908675" cy="84836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change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permissions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directory.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Arial MT"/>
                <a:cs typeface="Arial MT"/>
              </a:rPr>
              <a:t>Syntax: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chmod</a:t>
            </a:r>
            <a:r>
              <a:rPr sz="1800" spc="-6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options</a:t>
            </a:r>
            <a:r>
              <a:rPr sz="1800" spc="-4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permissions</a:t>
            </a:r>
            <a:r>
              <a:rPr sz="1800" spc="-2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48235"/>
                </a:solidFill>
                <a:latin typeface="Arial MT"/>
                <a:cs typeface="Arial MT"/>
              </a:rPr>
              <a:t>filename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791" y="2008139"/>
            <a:ext cx="8506953" cy="38236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9922" y="5952235"/>
            <a:ext cx="102120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Example: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chmod</a:t>
            </a:r>
            <a:r>
              <a:rPr sz="1800" spc="-5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70C0"/>
                </a:solidFill>
                <a:latin typeface="Arial MT"/>
                <a:cs typeface="Arial MT"/>
              </a:rPr>
              <a:t>u=rwx,g=rx,o=r</a:t>
            </a:r>
            <a:r>
              <a:rPr sz="1800" spc="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48235"/>
                </a:solidFill>
                <a:latin typeface="Arial MT"/>
                <a:cs typeface="Arial MT"/>
              </a:rPr>
              <a:t>filename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Users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read,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write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execute,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group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belong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execute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the </a:t>
            </a:r>
            <a:r>
              <a:rPr sz="1800" dirty="0">
                <a:latin typeface="Arial MT"/>
                <a:cs typeface="Arial MT"/>
              </a:rPr>
              <a:t>others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only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read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56340" y="6431686"/>
            <a:ext cx="205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Trebuchet MS"/>
                <a:cs typeface="Trebuchet MS"/>
              </a:rPr>
              <a:t>23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92550">
              <a:lnSpc>
                <a:spcPct val="100000"/>
              </a:lnSpc>
              <a:spcBef>
                <a:spcPts val="95"/>
              </a:spcBef>
            </a:pPr>
            <a:r>
              <a:rPr dirty="0"/>
              <a:t>Few</a:t>
            </a:r>
            <a:r>
              <a:rPr spc="5" dirty="0"/>
              <a:t> </a:t>
            </a:r>
            <a:r>
              <a:rPr spc="-20" dirty="0"/>
              <a:t>tips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1393" y="1245870"/>
            <a:ext cx="11155045" cy="4462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indent="-368300">
              <a:lnSpc>
                <a:spcPct val="100000"/>
              </a:lnSpc>
              <a:spcBef>
                <a:spcPts val="105"/>
              </a:spcBef>
              <a:buSzPct val="110000"/>
              <a:buChar char="●"/>
              <a:tabLst>
                <a:tab pos="381000" algn="l"/>
              </a:tabLst>
            </a:pPr>
            <a:r>
              <a:rPr sz="2000" dirty="0">
                <a:latin typeface="Arial MT"/>
                <a:cs typeface="Arial MT"/>
              </a:rPr>
              <a:t>Use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tab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completion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save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time!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5"/>
              </a:spcBef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 marL="381000" indent="-368300">
              <a:lnSpc>
                <a:spcPct val="100000"/>
              </a:lnSpc>
              <a:spcBef>
                <a:spcPts val="5"/>
              </a:spcBef>
              <a:buSzPct val="110000"/>
              <a:buChar char="●"/>
              <a:tabLst>
                <a:tab pos="381000" algn="l"/>
              </a:tabLst>
            </a:pPr>
            <a:r>
              <a:rPr sz="2000" dirty="0">
                <a:latin typeface="Arial MT"/>
                <a:cs typeface="Arial MT"/>
              </a:rPr>
              <a:t>Build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commands</a:t>
            </a:r>
            <a:r>
              <a:rPr sz="2000" spc="-9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slowly!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 marL="381000" indent="-368300">
              <a:lnSpc>
                <a:spcPct val="100000"/>
              </a:lnSpc>
              <a:buSzPct val="110000"/>
              <a:buChar char="●"/>
              <a:tabLst>
                <a:tab pos="381000" algn="l"/>
              </a:tabLst>
            </a:pPr>
            <a:r>
              <a:rPr sz="2000" dirty="0">
                <a:latin typeface="Arial MT"/>
                <a:cs typeface="Arial MT"/>
              </a:rPr>
              <a:t>man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the_name_of_a_command</a:t>
            </a:r>
            <a:r>
              <a:rPr sz="2000" spc="-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often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gives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20" dirty="0">
                <a:latin typeface="Arial MT"/>
                <a:cs typeface="Arial MT"/>
              </a:rPr>
              <a:t> help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 marL="381000" indent="-368300">
              <a:lnSpc>
                <a:spcPct val="100000"/>
              </a:lnSpc>
              <a:buSzPct val="110000"/>
              <a:buChar char="●"/>
              <a:tabLst>
                <a:tab pos="381000" algn="l"/>
              </a:tabLst>
            </a:pPr>
            <a:r>
              <a:rPr sz="2000" dirty="0">
                <a:latin typeface="Arial MT"/>
                <a:cs typeface="Arial MT"/>
              </a:rPr>
              <a:t>Always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quick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look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less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double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check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their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format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 marL="381000" indent="-368300">
              <a:lnSpc>
                <a:spcPct val="100000"/>
              </a:lnSpc>
              <a:buSzPct val="110000"/>
              <a:buChar char="●"/>
              <a:tabLst>
                <a:tab pos="381000" algn="l"/>
              </a:tabLst>
            </a:pPr>
            <a:r>
              <a:rPr sz="2000" dirty="0">
                <a:latin typeface="Arial MT"/>
                <a:cs typeface="Arial MT"/>
              </a:rPr>
              <a:t>Watch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headers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don’t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accidentally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grep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some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if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don’t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them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 marL="381000" indent="-368300">
              <a:lnSpc>
                <a:spcPct val="100000"/>
              </a:lnSpc>
              <a:buSzPct val="110000"/>
              <a:buChar char="●"/>
              <a:tabLst>
                <a:tab pos="381000" algn="l"/>
              </a:tabLst>
            </a:pPr>
            <a:r>
              <a:rPr sz="2000" dirty="0">
                <a:latin typeface="Arial MT"/>
                <a:cs typeface="Arial MT"/>
              </a:rPr>
              <a:t>If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you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something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smart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can’t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remember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what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was,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typing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history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5"/>
              </a:spcBef>
              <a:buFont typeface="Arial MT"/>
              <a:buChar char="●"/>
            </a:pPr>
            <a:endParaRPr sz="2000">
              <a:latin typeface="Arial MT"/>
              <a:cs typeface="Arial MT"/>
            </a:endParaRPr>
          </a:p>
          <a:p>
            <a:pPr marL="381000" indent="-368300">
              <a:lnSpc>
                <a:spcPct val="100000"/>
              </a:lnSpc>
              <a:buSzPct val="110000"/>
              <a:buChar char="●"/>
              <a:tabLst>
                <a:tab pos="381000" algn="l"/>
                <a:tab pos="1350645" algn="l"/>
                <a:tab pos="1682750" algn="l"/>
                <a:tab pos="2790825" algn="l"/>
                <a:tab pos="3588385" algn="l"/>
                <a:tab pos="3947795" algn="l"/>
                <a:tab pos="4761865" algn="l"/>
                <a:tab pos="5996305" algn="l"/>
                <a:tab pos="7191375" algn="l"/>
                <a:tab pos="9411970" algn="l"/>
                <a:tab pos="10380345" algn="l"/>
              </a:tabLst>
            </a:pPr>
            <a:r>
              <a:rPr sz="2000" spc="-10" dirty="0">
                <a:latin typeface="Arial MT"/>
                <a:cs typeface="Arial MT"/>
              </a:rPr>
              <a:t>Google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2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normally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better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25" dirty="0">
                <a:latin typeface="Arial MT"/>
                <a:cs typeface="Arial MT"/>
              </a:rPr>
              <a:t>at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giving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examples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(prioritise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stackoverflow.com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results,</a:t>
            </a:r>
            <a:r>
              <a:rPr sz="2000" dirty="0">
                <a:latin typeface="Arial MT"/>
                <a:cs typeface="Arial MT"/>
              </a:rPr>
              <a:t>	</a:t>
            </a:r>
            <a:r>
              <a:rPr sz="2000" spc="-10" dirty="0">
                <a:latin typeface="Arial MT"/>
                <a:cs typeface="Arial MT"/>
              </a:rPr>
              <a:t>they’re</a:t>
            </a:r>
            <a:endParaRPr sz="20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960"/>
              </a:spcBef>
            </a:pPr>
            <a:r>
              <a:rPr sz="2000" dirty="0">
                <a:latin typeface="Arial MT"/>
                <a:cs typeface="Arial MT"/>
              </a:rPr>
              <a:t>normally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good)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17440" y="2020671"/>
            <a:ext cx="235839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02565">
              <a:lnSpc>
                <a:spcPct val="150000"/>
              </a:lnSpc>
              <a:spcBef>
                <a:spcPts val="100"/>
              </a:spcBef>
            </a:pPr>
            <a:r>
              <a:rPr sz="4400" dirty="0">
                <a:solidFill>
                  <a:srgbClr val="0070C0"/>
                </a:solidFill>
              </a:rPr>
              <a:t>Part </a:t>
            </a:r>
            <a:r>
              <a:rPr sz="4400" spc="-25" dirty="0">
                <a:solidFill>
                  <a:srgbClr val="0070C0"/>
                </a:solidFill>
              </a:rPr>
              <a:t>IV: </a:t>
            </a:r>
            <a:r>
              <a:rPr sz="4400" spc="-10" dirty="0">
                <a:solidFill>
                  <a:srgbClr val="0070C0"/>
                </a:solidFill>
              </a:rPr>
              <a:t>Practical</a:t>
            </a:r>
            <a:endParaRPr sz="4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7821" y="182956"/>
            <a:ext cx="2851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Practical</a:t>
            </a:r>
            <a:r>
              <a:rPr spc="-160" dirty="0"/>
              <a:t> </a:t>
            </a:r>
            <a:r>
              <a:rPr spc="-25" dirty="0"/>
              <a:t>#1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59311" y="720851"/>
            <a:ext cx="669290" cy="487680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595"/>
              </a:spcBef>
            </a:pPr>
            <a:r>
              <a:rPr sz="2000" b="1" spc="-50" dirty="0">
                <a:latin typeface="Calibri"/>
                <a:cs typeface="Calibri"/>
              </a:rPr>
              <a:t>/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54540" y="1661160"/>
            <a:ext cx="701040" cy="500380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1143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90"/>
              </a:spcBef>
            </a:pPr>
            <a:r>
              <a:rPr sz="1800" b="1" spc="-20" dirty="0">
                <a:latin typeface="Calibri"/>
                <a:cs typeface="Calibri"/>
              </a:rPr>
              <a:t>home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184892" y="1222247"/>
            <a:ext cx="1162050" cy="453390"/>
          </a:xfrm>
          <a:custGeom>
            <a:avLst/>
            <a:gdLst/>
            <a:ahLst/>
            <a:cxnLst/>
            <a:rect l="l" t="t" r="r" b="b"/>
            <a:pathLst>
              <a:path w="1162050" h="453389">
                <a:moveTo>
                  <a:pt x="1162050" y="0"/>
                </a:moveTo>
                <a:lnTo>
                  <a:pt x="0" y="452881"/>
                </a:lnTo>
              </a:path>
            </a:pathLst>
          </a:custGeom>
          <a:ln w="6096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37676" y="2511551"/>
            <a:ext cx="1518285" cy="652780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13271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045"/>
              </a:spcBef>
            </a:pPr>
            <a:r>
              <a:rPr sz="1800" b="1" spc="-10" dirty="0">
                <a:latin typeface="Calibri"/>
                <a:cs typeface="Calibri"/>
              </a:rPr>
              <a:t>manager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776459" y="2161032"/>
            <a:ext cx="229870" cy="350520"/>
          </a:xfrm>
          <a:custGeom>
            <a:avLst/>
            <a:gdLst/>
            <a:ahLst/>
            <a:cxnLst/>
            <a:rect l="l" t="t" r="r" b="b"/>
            <a:pathLst>
              <a:path w="229870" h="350519">
                <a:moveTo>
                  <a:pt x="229489" y="0"/>
                </a:moveTo>
                <a:lnTo>
                  <a:pt x="0" y="350265"/>
                </a:lnTo>
              </a:path>
            </a:pathLst>
          </a:custGeom>
          <a:ln w="6095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362317" y="3157473"/>
            <a:ext cx="3362325" cy="1241425"/>
            <a:chOff x="7362317" y="3157473"/>
            <a:chExt cx="3362325" cy="1241425"/>
          </a:xfrm>
        </p:grpSpPr>
        <p:sp>
          <p:nvSpPr>
            <p:cNvPr id="9" name="object 9"/>
            <p:cNvSpPr/>
            <p:nvPr/>
          </p:nvSpPr>
          <p:spPr>
            <a:xfrm>
              <a:off x="7365492" y="3733799"/>
              <a:ext cx="2900680" cy="661670"/>
            </a:xfrm>
            <a:custGeom>
              <a:avLst/>
              <a:gdLst/>
              <a:ahLst/>
              <a:cxnLst/>
              <a:rect l="l" t="t" r="r" b="b"/>
              <a:pathLst>
                <a:path w="2900679" h="661670">
                  <a:moveTo>
                    <a:pt x="1441703" y="661416"/>
                  </a:moveTo>
                  <a:lnTo>
                    <a:pt x="2900172" y="661416"/>
                  </a:lnTo>
                  <a:lnTo>
                    <a:pt x="2900172" y="10668"/>
                  </a:lnTo>
                  <a:lnTo>
                    <a:pt x="1441703" y="10668"/>
                  </a:lnTo>
                  <a:lnTo>
                    <a:pt x="1441703" y="661416"/>
                  </a:lnTo>
                  <a:close/>
                </a:path>
                <a:path w="2900679" h="661670">
                  <a:moveTo>
                    <a:pt x="0" y="650748"/>
                  </a:moveTo>
                  <a:lnTo>
                    <a:pt x="1397507" y="650748"/>
                  </a:lnTo>
                  <a:lnTo>
                    <a:pt x="1397507" y="0"/>
                  </a:lnTo>
                  <a:lnTo>
                    <a:pt x="0" y="0"/>
                  </a:lnTo>
                  <a:lnTo>
                    <a:pt x="0" y="650748"/>
                  </a:lnTo>
                  <a:close/>
                </a:path>
              </a:pathLst>
            </a:custGeom>
            <a:ln w="6096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93836" y="3163823"/>
              <a:ext cx="973455" cy="570230"/>
            </a:xfrm>
            <a:custGeom>
              <a:avLst/>
              <a:gdLst/>
              <a:ahLst/>
              <a:cxnLst/>
              <a:rect l="l" t="t" r="r" b="b"/>
              <a:pathLst>
                <a:path w="973454" h="570229">
                  <a:moveTo>
                    <a:pt x="668274" y="0"/>
                  </a:moveTo>
                  <a:lnTo>
                    <a:pt x="0" y="570102"/>
                  </a:lnTo>
                </a:path>
                <a:path w="973454" h="570229">
                  <a:moveTo>
                    <a:pt x="972947" y="0"/>
                  </a:moveTo>
                  <a:lnTo>
                    <a:pt x="729996" y="533907"/>
                  </a:lnTo>
                </a:path>
              </a:pathLst>
            </a:custGeom>
            <a:ln w="1219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749028" y="3163823"/>
              <a:ext cx="972185" cy="534035"/>
            </a:xfrm>
            <a:custGeom>
              <a:avLst/>
              <a:gdLst/>
              <a:ahLst/>
              <a:cxnLst/>
              <a:rect l="l" t="t" r="r" b="b"/>
              <a:pathLst>
                <a:path w="972184" h="534035">
                  <a:moveTo>
                    <a:pt x="972057" y="533907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368540" y="3833876"/>
            <a:ext cx="1413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Desktop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88145" y="3833876"/>
            <a:ext cx="1474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CBE_course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335768" y="3779520"/>
            <a:ext cx="1306195" cy="652780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785"/>
              </a:spcBef>
            </a:pPr>
            <a:r>
              <a:rPr sz="1800" b="1" spc="-10" dirty="0">
                <a:latin typeface="Calibri"/>
                <a:cs typeface="Calibri"/>
              </a:rPr>
              <a:t>Documents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07195" y="4847844"/>
            <a:ext cx="1275715" cy="650875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16205">
              <a:lnSpc>
                <a:spcPct val="100000"/>
              </a:lnSpc>
              <a:spcBef>
                <a:spcPts val="740"/>
              </a:spcBef>
            </a:pPr>
            <a:r>
              <a:rPr sz="1800" b="1" spc="-10" dirty="0">
                <a:latin typeface="Calibri"/>
                <a:cs typeface="Calibri"/>
              </a:rPr>
              <a:t>practical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60207" y="4861559"/>
            <a:ext cx="737870" cy="652780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113665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895"/>
              </a:spcBef>
            </a:pPr>
            <a:r>
              <a:rPr sz="1800" b="1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314688" y="4448555"/>
            <a:ext cx="251460" cy="334645"/>
          </a:xfrm>
          <a:custGeom>
            <a:avLst/>
            <a:gdLst/>
            <a:ahLst/>
            <a:cxnLst/>
            <a:rect l="l" t="t" r="r" b="b"/>
            <a:pathLst>
              <a:path w="251459" h="334645">
                <a:moveTo>
                  <a:pt x="0" y="0"/>
                </a:moveTo>
                <a:lnTo>
                  <a:pt x="251459" y="334391"/>
                </a:lnTo>
              </a:path>
            </a:pathLst>
          </a:custGeom>
          <a:ln w="6096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94547" y="4422647"/>
            <a:ext cx="2192655" cy="401320"/>
          </a:xfrm>
          <a:custGeom>
            <a:avLst/>
            <a:gdLst/>
            <a:ahLst/>
            <a:cxnLst/>
            <a:rect l="l" t="t" r="r" b="b"/>
            <a:pathLst>
              <a:path w="2192654" h="401320">
                <a:moveTo>
                  <a:pt x="1053973" y="12191"/>
                </a:moveTo>
                <a:lnTo>
                  <a:pt x="0" y="400938"/>
                </a:lnTo>
              </a:path>
              <a:path w="2192654" h="401320">
                <a:moveTo>
                  <a:pt x="1469135" y="0"/>
                </a:moveTo>
                <a:lnTo>
                  <a:pt x="2192147" y="400303"/>
                </a:lnTo>
              </a:path>
            </a:pathLst>
          </a:custGeom>
          <a:ln w="12192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11768" y="5541264"/>
            <a:ext cx="243204" cy="325755"/>
          </a:xfrm>
          <a:custGeom>
            <a:avLst/>
            <a:gdLst/>
            <a:ahLst/>
            <a:cxnLst/>
            <a:rect l="l" t="t" r="r" b="b"/>
            <a:pathLst>
              <a:path w="243204" h="325754">
                <a:moveTo>
                  <a:pt x="242950" y="0"/>
                </a:moveTo>
                <a:lnTo>
                  <a:pt x="0" y="325755"/>
                </a:lnTo>
              </a:path>
            </a:pathLst>
          </a:custGeom>
          <a:ln w="6096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758171" y="5498591"/>
            <a:ext cx="427355" cy="241935"/>
          </a:xfrm>
          <a:custGeom>
            <a:avLst/>
            <a:gdLst/>
            <a:ahLst/>
            <a:cxnLst/>
            <a:rect l="l" t="t" r="r" b="b"/>
            <a:pathLst>
              <a:path w="427354" h="241935">
                <a:moveTo>
                  <a:pt x="0" y="0"/>
                </a:moveTo>
                <a:lnTo>
                  <a:pt x="427227" y="241325"/>
                </a:lnTo>
              </a:path>
            </a:pathLst>
          </a:custGeom>
          <a:ln w="12192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230611" y="4861559"/>
            <a:ext cx="1188720" cy="652780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425"/>
              </a:spcBef>
            </a:pPr>
            <a:r>
              <a:rPr sz="1800" b="1" spc="-10" dirty="0">
                <a:latin typeface="Calibri"/>
                <a:cs typeface="Calibri"/>
              </a:rPr>
              <a:t>lecture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438131" y="5739384"/>
            <a:ext cx="1403985" cy="652780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142875">
              <a:lnSpc>
                <a:spcPct val="100000"/>
              </a:lnSpc>
              <a:spcBef>
                <a:spcPts val="865"/>
              </a:spcBef>
            </a:pPr>
            <a:r>
              <a:rPr sz="1800" b="1" spc="-10" dirty="0">
                <a:latin typeface="Calibri"/>
                <a:cs typeface="Calibri"/>
              </a:rPr>
              <a:t>Notebooks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38261" y="5836716"/>
            <a:ext cx="1195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Test_file.pdf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3001" y="904811"/>
            <a:ext cx="6755130" cy="57334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Reproduce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below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computer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Return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home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directory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Create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directory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“practical”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“exercise1”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Go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“exercise1” </a:t>
            </a:r>
            <a:r>
              <a:rPr sz="1800" spc="-10" dirty="0">
                <a:latin typeface="Arial MT"/>
                <a:cs typeface="Arial MT"/>
              </a:rPr>
              <a:t>directory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Create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“test1.txt”.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add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 MT"/>
                <a:cs typeface="Arial MT"/>
              </a:rPr>
              <a:t>following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file:</a:t>
            </a:r>
            <a:endParaRPr sz="1800">
              <a:latin typeface="Arial MT"/>
              <a:cs typeface="Arial MT"/>
            </a:endParaRPr>
          </a:p>
          <a:p>
            <a:pPr marL="658495">
              <a:lnSpc>
                <a:spcPct val="100000"/>
              </a:lnSpc>
              <a:spcBef>
                <a:spcPts val="415"/>
              </a:spcBef>
            </a:pPr>
            <a:r>
              <a:rPr sz="1600" b="1" i="1" dirty="0">
                <a:latin typeface="Arial"/>
                <a:cs typeface="Arial"/>
              </a:rPr>
              <a:t>Exercise</a:t>
            </a:r>
            <a:r>
              <a:rPr sz="1600" b="1" i="1" spc="-100" dirty="0">
                <a:latin typeface="Arial"/>
                <a:cs typeface="Arial"/>
              </a:rPr>
              <a:t> </a:t>
            </a:r>
            <a:r>
              <a:rPr sz="1600" b="1" i="1" spc="-25" dirty="0">
                <a:latin typeface="Arial"/>
                <a:cs typeface="Arial"/>
              </a:rPr>
              <a:t>#1:</a:t>
            </a:r>
            <a:endParaRPr sz="1600">
              <a:latin typeface="Arial"/>
              <a:cs typeface="Arial"/>
            </a:endParaRPr>
          </a:p>
          <a:p>
            <a:pPr marL="658495">
              <a:lnSpc>
                <a:spcPct val="100000"/>
              </a:lnSpc>
              <a:spcBef>
                <a:spcPts val="385"/>
              </a:spcBef>
            </a:pPr>
            <a:r>
              <a:rPr sz="1600" b="1" i="1" dirty="0">
                <a:latin typeface="Arial"/>
                <a:cs typeface="Arial"/>
              </a:rPr>
              <a:t>My</a:t>
            </a:r>
            <a:r>
              <a:rPr sz="1600" b="1" i="1" spc="-1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name</a:t>
            </a:r>
            <a:r>
              <a:rPr sz="1600" b="1" i="1" spc="-2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is</a:t>
            </a:r>
            <a:r>
              <a:rPr sz="1600" b="1" i="1" spc="-1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xxxx</a:t>
            </a:r>
            <a:r>
              <a:rPr sz="1600" b="1" i="1" spc="-2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(your</a:t>
            </a:r>
            <a:r>
              <a:rPr sz="1600" b="1" i="1" spc="-1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name)</a:t>
            </a:r>
            <a:endParaRPr sz="1600">
              <a:latin typeface="Arial"/>
              <a:cs typeface="Arial"/>
            </a:endParaRPr>
          </a:p>
          <a:p>
            <a:pPr marL="658495">
              <a:lnSpc>
                <a:spcPct val="100000"/>
              </a:lnSpc>
              <a:spcBef>
                <a:spcPts val="385"/>
              </a:spcBef>
            </a:pPr>
            <a:r>
              <a:rPr sz="1600" b="1" i="1" dirty="0">
                <a:latin typeface="Arial"/>
                <a:cs typeface="Arial"/>
              </a:rPr>
              <a:t>I</a:t>
            </a:r>
            <a:r>
              <a:rPr sz="1600" b="1" i="1" spc="-2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am</a:t>
            </a:r>
            <a:r>
              <a:rPr sz="1600" b="1" i="1" spc="-2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a</a:t>
            </a:r>
            <a:r>
              <a:rPr sz="1600" b="1" i="1" spc="-1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xxxx</a:t>
            </a:r>
            <a:r>
              <a:rPr sz="1600" b="1" i="1" spc="-3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(fonction)</a:t>
            </a:r>
            <a:r>
              <a:rPr sz="1600" b="1" i="1" spc="2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at</a:t>
            </a:r>
            <a:r>
              <a:rPr sz="1600" b="1" i="1" spc="-2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(institution)</a:t>
            </a:r>
            <a:endParaRPr sz="1600">
              <a:latin typeface="Arial"/>
              <a:cs typeface="Arial"/>
            </a:endParaRPr>
          </a:p>
          <a:p>
            <a:pPr marL="658495">
              <a:lnSpc>
                <a:spcPct val="100000"/>
              </a:lnSpc>
              <a:spcBef>
                <a:spcPts val="384"/>
              </a:spcBef>
            </a:pPr>
            <a:r>
              <a:rPr sz="1600" b="1" i="1" dirty="0">
                <a:latin typeface="Arial"/>
                <a:cs typeface="Arial"/>
              </a:rPr>
              <a:t>I</a:t>
            </a:r>
            <a:r>
              <a:rPr sz="1600" b="1" i="1" spc="-3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am</a:t>
            </a:r>
            <a:r>
              <a:rPr sz="1600" b="1" i="1" spc="-3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attending</a:t>
            </a:r>
            <a:r>
              <a:rPr sz="1600" b="1" i="1" spc="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my</a:t>
            </a:r>
            <a:r>
              <a:rPr sz="1600" b="1" i="1" spc="-2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first</a:t>
            </a:r>
            <a:r>
              <a:rPr sz="1600" b="1" i="1" spc="-1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Linux</a:t>
            </a:r>
            <a:r>
              <a:rPr sz="1600" b="1" i="1" spc="-2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course</a:t>
            </a:r>
            <a:endParaRPr sz="1600">
              <a:latin typeface="Arial"/>
              <a:cs typeface="Arial"/>
            </a:endParaRPr>
          </a:p>
          <a:p>
            <a:pPr marL="658495" marR="917575">
              <a:lnSpc>
                <a:spcPct val="120000"/>
              </a:lnSpc>
            </a:pPr>
            <a:r>
              <a:rPr sz="1600" b="1" i="1" dirty="0">
                <a:latin typeface="Arial"/>
                <a:cs typeface="Arial"/>
              </a:rPr>
              <a:t>Thank</a:t>
            </a:r>
            <a:r>
              <a:rPr sz="1600" b="1" i="1" spc="-2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you</a:t>
            </a:r>
            <a:r>
              <a:rPr sz="1600" b="1" i="1" spc="-3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to</a:t>
            </a:r>
            <a:r>
              <a:rPr sz="1600" b="1" i="1" spc="-1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the</a:t>
            </a:r>
            <a:r>
              <a:rPr sz="1600" b="1" i="1" spc="-2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CBE</a:t>
            </a:r>
            <a:r>
              <a:rPr sz="1600" b="1" i="1" spc="-3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course</a:t>
            </a:r>
            <a:r>
              <a:rPr sz="1600" b="1" i="1" spc="-2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team</a:t>
            </a:r>
            <a:r>
              <a:rPr sz="1600" b="1" i="1" spc="40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for</a:t>
            </a:r>
            <a:r>
              <a:rPr sz="1600" b="1" i="1" spc="-1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giving</a:t>
            </a:r>
            <a:r>
              <a:rPr sz="1600" b="1" i="1" spc="-1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me</a:t>
            </a:r>
            <a:r>
              <a:rPr sz="1600" b="1" i="1" spc="-25" dirty="0">
                <a:latin typeface="Arial"/>
                <a:cs typeface="Arial"/>
              </a:rPr>
              <a:t> </a:t>
            </a:r>
            <a:r>
              <a:rPr sz="1600" b="1" i="1" spc="-20" dirty="0">
                <a:latin typeface="Arial"/>
                <a:cs typeface="Arial"/>
              </a:rPr>
              <a:t>this </a:t>
            </a:r>
            <a:r>
              <a:rPr sz="1600" b="1" i="1" dirty="0">
                <a:latin typeface="Arial"/>
                <a:cs typeface="Arial"/>
              </a:rPr>
              <a:t>wonderful</a:t>
            </a:r>
            <a:r>
              <a:rPr sz="1600" b="1" i="1" spc="-70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opportunity</a:t>
            </a:r>
            <a:endParaRPr sz="1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00"/>
              </a:spcBef>
              <a:buAutoNum type="arabicPeriod" startAt="6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Now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create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directory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“exercise1” directory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“subdir1”.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AutoNum type="arabicPeriod" startAt="7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Go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“subdir1”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print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content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“test1.txt”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on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terminal.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AutoNum type="arabicPeriod" startAt="8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Return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“exercise1”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directory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count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of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 MT"/>
                <a:cs typeface="Arial MT"/>
              </a:rPr>
              <a:t>lines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“test1.txt”.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69828" y="6431686"/>
            <a:ext cx="205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Trebuchet MS"/>
                <a:cs typeface="Trebuchet MS"/>
              </a:rPr>
              <a:t>26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7821" y="182956"/>
            <a:ext cx="2851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Practical</a:t>
            </a:r>
            <a:r>
              <a:rPr spc="-160" dirty="0"/>
              <a:t> </a:t>
            </a:r>
            <a:r>
              <a:rPr spc="-25" dirty="0"/>
              <a:t>#2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001" y="884889"/>
            <a:ext cx="10987405" cy="565086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85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Return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home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directory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Create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directory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“practical”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“exercise2”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Go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“exercise2”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directory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Copy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“test1.txt”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“exercise1”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directory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“exercise2”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directory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Make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new directory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 “exercise2”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“subdir2”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Rename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“test1.txt”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“test2.txt”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Move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“test2.txt”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“subdir2”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directory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Extract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containing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pattern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</a:t>
            </a:r>
            <a:r>
              <a:rPr sz="1800" b="1" dirty="0">
                <a:latin typeface="Arial"/>
                <a:cs typeface="Arial"/>
              </a:rPr>
              <a:t>Linux</a:t>
            </a:r>
            <a:r>
              <a:rPr sz="1800" dirty="0">
                <a:latin typeface="Arial MT"/>
                <a:cs typeface="Arial MT"/>
              </a:rPr>
              <a:t>”.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outputted?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Extract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containing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pattern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“I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am”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redirect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outpout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“grep.out”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file</a:t>
            </a:r>
            <a:endParaRPr sz="1800">
              <a:latin typeface="Arial MT"/>
              <a:cs typeface="Arial MT"/>
            </a:endParaRPr>
          </a:p>
          <a:p>
            <a:pPr marL="733425" lvl="1" indent="-342900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733425" algn="l"/>
              </a:tabLst>
            </a:pPr>
            <a:r>
              <a:rPr sz="1600" b="1" i="1" dirty="0">
                <a:latin typeface="Arial"/>
                <a:cs typeface="Arial"/>
              </a:rPr>
              <a:t>Tips:</a:t>
            </a:r>
            <a:r>
              <a:rPr sz="1600" b="1" i="1" spc="-2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use</a:t>
            </a:r>
            <a:r>
              <a:rPr sz="1600" b="1" i="1" spc="-4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the</a:t>
            </a:r>
            <a:r>
              <a:rPr sz="1600" b="1" i="1" spc="-2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greater</a:t>
            </a:r>
            <a:r>
              <a:rPr sz="1600" b="1" i="1" spc="-2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than</a:t>
            </a:r>
            <a:r>
              <a:rPr sz="1600" b="1" i="1" spc="-3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“&gt;”</a:t>
            </a:r>
            <a:r>
              <a:rPr sz="1600" b="1" i="1" spc="-30" dirty="0">
                <a:latin typeface="Arial"/>
                <a:cs typeface="Arial"/>
              </a:rPr>
              <a:t> </a:t>
            </a:r>
            <a:r>
              <a:rPr sz="1600" b="1" i="1" spc="-20" dirty="0">
                <a:latin typeface="Arial"/>
                <a:cs typeface="Arial"/>
              </a:rPr>
              <a:t>sign</a:t>
            </a:r>
            <a:endParaRPr sz="1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Count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containing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pattern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“I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am”.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single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command</a:t>
            </a:r>
            <a:endParaRPr sz="1800">
              <a:latin typeface="Arial MT"/>
              <a:cs typeface="Arial MT"/>
            </a:endParaRPr>
          </a:p>
          <a:p>
            <a:pPr marL="733425" lvl="1" indent="-361315">
              <a:lnSpc>
                <a:spcPct val="100000"/>
              </a:lnSpc>
              <a:spcBef>
                <a:spcPts val="1005"/>
              </a:spcBef>
              <a:buFont typeface="Wingdings"/>
              <a:buChar char=""/>
              <a:tabLst>
                <a:tab pos="733425" algn="l"/>
              </a:tabLst>
            </a:pPr>
            <a:r>
              <a:rPr sz="1600" b="1" i="1" dirty="0">
                <a:latin typeface="Arial"/>
                <a:cs typeface="Arial"/>
              </a:rPr>
              <a:t>Tips:</a:t>
            </a:r>
            <a:r>
              <a:rPr sz="1600" b="1" i="1" spc="-3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use</a:t>
            </a:r>
            <a:r>
              <a:rPr sz="1600" b="1" i="1" spc="-4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the</a:t>
            </a:r>
            <a:r>
              <a:rPr sz="1600" b="1" i="1" spc="-2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pipe</a:t>
            </a:r>
            <a:r>
              <a:rPr sz="1600" b="1" i="1" spc="-3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“|”</a:t>
            </a:r>
            <a:r>
              <a:rPr sz="1600" b="1" i="1" spc="-3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command</a:t>
            </a:r>
            <a:r>
              <a:rPr sz="1600" b="1" i="1" spc="-3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to</a:t>
            </a:r>
            <a:r>
              <a:rPr sz="1600" b="1" i="1" spc="-2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combine</a:t>
            </a:r>
            <a:r>
              <a:rPr sz="1600" b="1" i="1" spc="-2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two</a:t>
            </a:r>
            <a:r>
              <a:rPr sz="1600" b="1" i="1" spc="-1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commands</a:t>
            </a:r>
            <a:r>
              <a:rPr sz="1600" b="1" i="1" spc="-1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in</a:t>
            </a:r>
            <a:r>
              <a:rPr sz="1600" b="1" i="1" spc="-3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one</a:t>
            </a:r>
            <a:r>
              <a:rPr sz="1600" b="1" i="1" spc="-3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(use</a:t>
            </a:r>
            <a:r>
              <a:rPr sz="1600" b="1" i="1" spc="-3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the</a:t>
            </a:r>
            <a:r>
              <a:rPr sz="1600" b="1" i="1" spc="-2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output</a:t>
            </a:r>
            <a:r>
              <a:rPr sz="1600" b="1" i="1" spc="-1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of</a:t>
            </a:r>
            <a:r>
              <a:rPr sz="1600" b="1" i="1" spc="-2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one</a:t>
            </a:r>
            <a:r>
              <a:rPr sz="1600" b="1" i="1" spc="-3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command</a:t>
            </a:r>
            <a:r>
              <a:rPr sz="1600" b="1" i="1" spc="-25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as</a:t>
            </a:r>
            <a:r>
              <a:rPr sz="1600" b="1" i="1" spc="-30" dirty="0">
                <a:latin typeface="Arial"/>
                <a:cs typeface="Arial"/>
              </a:rPr>
              <a:t> </a:t>
            </a:r>
            <a:r>
              <a:rPr sz="1600" b="1" i="1" spc="-25" dirty="0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  <a:p>
            <a:pPr marL="733425">
              <a:lnSpc>
                <a:spcPct val="100000"/>
              </a:lnSpc>
              <a:spcBef>
                <a:spcPts val="960"/>
              </a:spcBef>
            </a:pPr>
            <a:r>
              <a:rPr sz="1600" b="1" i="1" dirty="0">
                <a:latin typeface="Arial"/>
                <a:cs typeface="Arial"/>
              </a:rPr>
              <a:t>input</a:t>
            </a:r>
            <a:r>
              <a:rPr sz="1600" b="1" i="1" spc="-1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of</a:t>
            </a:r>
            <a:r>
              <a:rPr sz="1600" b="1" i="1" spc="-3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the</a:t>
            </a:r>
            <a:r>
              <a:rPr sz="1600" b="1" i="1" spc="-10" dirty="0">
                <a:latin typeface="Arial"/>
                <a:cs typeface="Arial"/>
              </a:rPr>
              <a:t> </a:t>
            </a:r>
            <a:r>
              <a:rPr sz="1600" b="1" i="1" dirty="0">
                <a:latin typeface="Arial"/>
                <a:cs typeface="Arial"/>
              </a:rPr>
              <a:t>next</a:t>
            </a:r>
            <a:r>
              <a:rPr sz="1600" b="1" i="1" spc="-25" dirty="0">
                <a:latin typeface="Arial"/>
                <a:cs typeface="Arial"/>
              </a:rPr>
              <a:t> </a:t>
            </a:r>
            <a:r>
              <a:rPr sz="1600" b="1" i="1" spc="-10" dirty="0">
                <a:latin typeface="Arial"/>
                <a:cs typeface="Arial"/>
              </a:rPr>
              <a:t>command)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354965" algn="l"/>
              </a:tabLst>
            </a:pPr>
            <a:r>
              <a:rPr sz="1800" spc="-25" dirty="0">
                <a:latin typeface="Arial MT"/>
                <a:cs typeface="Arial MT"/>
              </a:rPr>
              <a:t>9.</a:t>
            </a:r>
            <a:r>
              <a:rPr sz="1800" dirty="0">
                <a:latin typeface="Arial MT"/>
                <a:cs typeface="Arial MT"/>
              </a:rPr>
              <a:t>	Remove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everything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“exercise2”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directory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6310">
              <a:lnSpc>
                <a:spcPct val="100000"/>
              </a:lnSpc>
              <a:spcBef>
                <a:spcPts val="95"/>
              </a:spcBef>
            </a:pPr>
            <a:r>
              <a:rPr dirty="0"/>
              <a:t>Practical</a:t>
            </a:r>
            <a:r>
              <a:rPr spc="-160" dirty="0"/>
              <a:t> </a:t>
            </a:r>
            <a:r>
              <a:rPr spc="-25" dirty="0"/>
              <a:t>#3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3001" y="1079754"/>
            <a:ext cx="5826125" cy="455295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80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Set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“exercise1”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directory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working </a:t>
            </a:r>
            <a:r>
              <a:rPr sz="1800" spc="-10" dirty="0">
                <a:latin typeface="Arial MT"/>
                <a:cs typeface="Arial MT"/>
              </a:rPr>
              <a:t>directory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</a:tabLst>
            </a:pPr>
            <a:r>
              <a:rPr sz="1800" dirty="0">
                <a:latin typeface="Arial MT"/>
                <a:cs typeface="Arial MT"/>
              </a:rPr>
              <a:t>Try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following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command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virtual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machine</a:t>
            </a:r>
            <a:endParaRPr sz="1800">
              <a:latin typeface="Arial MT"/>
              <a:cs typeface="Arial MT"/>
            </a:endParaRPr>
          </a:p>
          <a:p>
            <a:pPr marL="547370" marR="3387725">
              <a:lnSpc>
                <a:spcPct val="150000"/>
              </a:lnSpc>
            </a:pPr>
            <a:r>
              <a:rPr sz="1800" dirty="0">
                <a:latin typeface="Calibri Light"/>
                <a:cs typeface="Calibri Light"/>
              </a:rPr>
              <a:t>ls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–lh</a:t>
            </a:r>
            <a:r>
              <a:rPr sz="1800" spc="-10" dirty="0">
                <a:latin typeface="Calibri Light"/>
                <a:cs typeface="Calibri Light"/>
              </a:rPr>
              <a:t> exercise1 </a:t>
            </a:r>
            <a:r>
              <a:rPr sz="1800" dirty="0">
                <a:latin typeface="Calibri Light"/>
                <a:cs typeface="Calibri Light"/>
              </a:rPr>
              <a:t>chmod</a:t>
            </a:r>
            <a:r>
              <a:rPr sz="1800" spc="-4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g+w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test1.txt </a:t>
            </a:r>
            <a:r>
              <a:rPr sz="1800" dirty="0">
                <a:latin typeface="Calibri Light"/>
                <a:cs typeface="Calibri Light"/>
              </a:rPr>
              <a:t>ls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–lh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test1.txt</a:t>
            </a:r>
            <a:endParaRPr sz="1800">
              <a:latin typeface="Calibri Light"/>
              <a:cs typeface="Calibri Light"/>
            </a:endParaRPr>
          </a:p>
          <a:p>
            <a:pPr marL="54737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libri Light"/>
                <a:cs typeface="Calibri Light"/>
              </a:rPr>
              <a:t>chmod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ugo+x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test1.txt</a:t>
            </a:r>
            <a:endParaRPr sz="1800">
              <a:latin typeface="Calibri Light"/>
              <a:cs typeface="Calibri Light"/>
            </a:endParaRPr>
          </a:p>
          <a:p>
            <a:pPr marL="54737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libri Light"/>
                <a:cs typeface="Calibri Light"/>
              </a:rPr>
              <a:t>ls</a:t>
            </a:r>
            <a:r>
              <a:rPr sz="1800" spc="-1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–lh</a:t>
            </a:r>
            <a:r>
              <a:rPr sz="1800" spc="-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test1.txt</a:t>
            </a:r>
            <a:endParaRPr sz="1800">
              <a:latin typeface="Calibri Light"/>
              <a:cs typeface="Calibri Light"/>
            </a:endParaRPr>
          </a:p>
          <a:p>
            <a:pPr marL="54737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libri Light"/>
                <a:cs typeface="Calibri Light"/>
              </a:rPr>
              <a:t>chmod</a:t>
            </a:r>
            <a:r>
              <a:rPr sz="1800" spc="-60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ugo+w</a:t>
            </a:r>
            <a:r>
              <a:rPr sz="1800" spc="-30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subdir1</a:t>
            </a:r>
            <a:endParaRPr sz="1800">
              <a:latin typeface="Calibri Light"/>
              <a:cs typeface="Calibri Light"/>
            </a:endParaRPr>
          </a:p>
          <a:p>
            <a:pPr marL="54737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alibri Light"/>
                <a:cs typeface="Calibri Light"/>
              </a:rPr>
              <a:t>ls</a:t>
            </a:r>
            <a:r>
              <a:rPr sz="1800" spc="-15" dirty="0">
                <a:latin typeface="Calibri Light"/>
                <a:cs typeface="Calibri Light"/>
              </a:rPr>
              <a:t> </a:t>
            </a:r>
            <a:r>
              <a:rPr sz="1800" dirty="0">
                <a:latin typeface="Calibri Light"/>
                <a:cs typeface="Calibri Light"/>
              </a:rPr>
              <a:t>–ld</a:t>
            </a:r>
            <a:r>
              <a:rPr sz="1800" spc="-10" dirty="0">
                <a:latin typeface="Calibri Light"/>
                <a:cs typeface="Calibri Light"/>
              </a:rPr>
              <a:t> subdir1</a:t>
            </a:r>
            <a:endParaRPr sz="1800">
              <a:latin typeface="Calibri Light"/>
              <a:cs typeface="Calibri Light"/>
            </a:endParaRPr>
          </a:p>
          <a:p>
            <a:pPr marL="54737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Calibri Light"/>
                <a:cs typeface="Calibri Light"/>
              </a:rPr>
              <a:t>chmod</a:t>
            </a:r>
            <a:r>
              <a:rPr sz="1800" spc="-35" dirty="0">
                <a:latin typeface="Calibri Light"/>
                <a:cs typeface="Calibri Light"/>
              </a:rPr>
              <a:t> </a:t>
            </a:r>
            <a:r>
              <a:rPr sz="1800" spc="-10" dirty="0">
                <a:latin typeface="Calibri Light"/>
                <a:cs typeface="Calibri Light"/>
              </a:rPr>
              <a:t>a-</a:t>
            </a:r>
            <a:r>
              <a:rPr sz="1800" spc="-50" dirty="0">
                <a:latin typeface="Calibri Light"/>
                <a:cs typeface="Calibri Light"/>
              </a:rPr>
              <a:t>w</a:t>
            </a:r>
            <a:endParaRPr sz="1800">
              <a:latin typeface="Calibri Light"/>
              <a:cs typeface="Calibri Light"/>
            </a:endParaRPr>
          </a:p>
          <a:p>
            <a:pPr marL="328930" indent="-316230">
              <a:lnSpc>
                <a:spcPct val="100000"/>
              </a:lnSpc>
              <a:spcBef>
                <a:spcPts val="1080"/>
              </a:spcBef>
              <a:buAutoNum type="arabicPeriod" startAt="3"/>
              <a:tabLst>
                <a:tab pos="328930" algn="l"/>
              </a:tabLst>
            </a:pP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notice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step?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963" y="1274178"/>
            <a:ext cx="11012488" cy="4675188"/>
          </a:xfrm>
        </p:spPr>
        <p:txBody>
          <a:bodyPr/>
          <a:lstStyle/>
          <a:p>
            <a:r>
              <a:rPr lang="fi-FI" dirty="0"/>
              <a:t>In the next 5 min browse different directories by using </a:t>
            </a:r>
            <a:r>
              <a:rPr lang="fi-FI" dirty="0">
                <a:solidFill>
                  <a:srgbClr val="0070C0"/>
                </a:solidFill>
              </a:rPr>
              <a:t>cd</a:t>
            </a:r>
            <a:r>
              <a:rPr lang="fi-FI" dirty="0"/>
              <a:t>, </a:t>
            </a:r>
            <a:r>
              <a:rPr lang="fi-FI" dirty="0">
                <a:solidFill>
                  <a:srgbClr val="0070C0"/>
                </a:solidFill>
              </a:rPr>
              <a:t>ls</a:t>
            </a:r>
            <a:r>
              <a:rPr lang="fi-FI" dirty="0"/>
              <a:t> and </a:t>
            </a:r>
            <a:r>
              <a:rPr lang="fi-FI" dirty="0">
                <a:solidFill>
                  <a:srgbClr val="0070C0"/>
                </a:solidFill>
              </a:rPr>
              <a:t>pwd</a:t>
            </a:r>
            <a:r>
              <a:rPr lang="fi-FI" dirty="0"/>
              <a:t> commands</a:t>
            </a:r>
          </a:p>
          <a:p>
            <a:r>
              <a:rPr lang="en-US" sz="2000" dirty="0"/>
              <a:t>Go into the directory where you stored your </a:t>
            </a:r>
            <a:r>
              <a:rPr lang="en-US" sz="2000" dirty="0" err="1"/>
              <a:t>fasta</a:t>
            </a:r>
            <a:r>
              <a:rPr lang="en-US" sz="2000" dirty="0"/>
              <a:t> files from the previous homework </a:t>
            </a:r>
          </a:p>
          <a:p>
            <a:r>
              <a:rPr lang="en-US" sz="2000" dirty="0"/>
              <a:t>Look at one chosen document</a:t>
            </a:r>
          </a:p>
          <a:p>
            <a:pPr marL="271462" lvl="1" indent="0">
              <a:buNone/>
            </a:pPr>
            <a:r>
              <a:rPr lang="en-US" sz="1800" i="1" dirty="0">
                <a:solidFill>
                  <a:srgbClr val="0070C0"/>
                </a:solidFill>
              </a:rPr>
              <a:t>Less </a:t>
            </a:r>
            <a:r>
              <a:rPr lang="en-US" sz="1800" i="1" dirty="0" err="1">
                <a:solidFill>
                  <a:srgbClr val="0070C0"/>
                </a:solidFill>
              </a:rPr>
              <a:t>filename</a:t>
            </a:r>
            <a:r>
              <a:rPr lang="en-US" sz="1800" i="1" dirty="0" err="1">
                <a:solidFill>
                  <a:srgbClr val="00B050"/>
                </a:solidFill>
              </a:rPr>
              <a:t>.fasta</a:t>
            </a:r>
            <a:endParaRPr lang="en-US" sz="1800" i="1" dirty="0">
              <a:solidFill>
                <a:srgbClr val="00B050"/>
              </a:solidFill>
            </a:endParaRPr>
          </a:p>
          <a:p>
            <a:pPr marL="271462" lvl="1" indent="0">
              <a:buNone/>
            </a:pPr>
            <a:r>
              <a:rPr lang="en-US" sz="1800" dirty="0"/>
              <a:t>#scroll with down key through the document</a:t>
            </a:r>
          </a:p>
          <a:p>
            <a:pPr marL="271462" lvl="1" indent="0">
              <a:buNone/>
            </a:pPr>
            <a:r>
              <a:rPr lang="en-US" sz="1800" dirty="0"/>
              <a:t>#press q to quit </a:t>
            </a:r>
          </a:p>
          <a:p>
            <a:pPr marL="0" indent="0">
              <a:buNone/>
            </a:pPr>
            <a:r>
              <a:rPr lang="en-US" sz="2000" dirty="0"/>
              <a:t>#look at the beginning/end of the document</a:t>
            </a:r>
          </a:p>
          <a:p>
            <a:pPr marL="0" indent="0">
              <a:buNone/>
              <a:tabLst>
                <a:tab pos="2667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solidFill>
                  <a:srgbClr val="0070C0"/>
                </a:solidFill>
              </a:rPr>
              <a:t>head</a:t>
            </a:r>
            <a:r>
              <a:rPr lang="en-US" sz="2000" dirty="0">
                <a:solidFill>
                  <a:srgbClr val="0070C0"/>
                </a:solidFill>
              </a:rPr>
              <a:t>/</a:t>
            </a:r>
            <a:r>
              <a:rPr lang="en-US" sz="2000" i="1" dirty="0">
                <a:solidFill>
                  <a:srgbClr val="0070C0"/>
                </a:solidFill>
              </a:rPr>
              <a:t>tail</a:t>
            </a:r>
            <a:r>
              <a:rPr lang="en-US" sz="2000" i="1" dirty="0"/>
              <a:t> </a:t>
            </a:r>
            <a:r>
              <a:rPr lang="en-US" sz="2000" i="1" dirty="0" err="1">
                <a:solidFill>
                  <a:srgbClr val="00B050"/>
                </a:solidFill>
              </a:rPr>
              <a:t>filename.fasta</a:t>
            </a:r>
            <a:endParaRPr lang="en-US" sz="2000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2000" dirty="0"/>
              <a:t>#terminate any action </a:t>
            </a:r>
            <a:r>
              <a:rPr lang="mr-IN" sz="2000" dirty="0"/>
              <a:t>–</a:t>
            </a:r>
            <a:r>
              <a:rPr lang="en-US" sz="2000" dirty="0"/>
              <a:t> panic buttons </a:t>
            </a:r>
            <a:r>
              <a:rPr lang="en-US" sz="2000" dirty="0">
                <a:sym typeface="Wingdings"/>
              </a:rPr>
              <a:t></a:t>
            </a:r>
            <a:endParaRPr lang="en-US" sz="2000" dirty="0"/>
          </a:p>
          <a:p>
            <a:pPr marL="0" indent="0">
              <a:buNone/>
              <a:tabLst>
                <a:tab pos="304800" algn="l"/>
              </a:tabLst>
            </a:pPr>
            <a:r>
              <a:rPr lang="en-US" sz="2000" dirty="0"/>
              <a:t>	#press </a:t>
            </a:r>
            <a:r>
              <a:rPr lang="en-US" sz="2000" dirty="0" err="1"/>
              <a:t>ctrl+c</a:t>
            </a:r>
            <a:endParaRPr lang="en-US" sz="2000" dirty="0"/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29111" y="85745"/>
            <a:ext cx="814976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829339-1C74-4825-ADEB-BCD7E13EFC81}" type="datetime1">
              <a:rPr lang="da-DK" smtClean="0"/>
              <a:pPr/>
              <a:t>04.08.2025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9691" y="85745"/>
            <a:ext cx="381759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1A926C-488A-4E3E-9C21-57CAA120E114}" type="slidenum">
              <a:rPr lang="da-DK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6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4911" rIns="0" bIns="0" rtlCol="0">
            <a:spAutoFit/>
          </a:bodyPr>
          <a:lstStyle/>
          <a:p>
            <a:pPr marL="2908300">
              <a:lnSpc>
                <a:spcPct val="100000"/>
              </a:lnSpc>
              <a:spcBef>
                <a:spcPts val="95"/>
              </a:spcBef>
            </a:pPr>
            <a:r>
              <a:rPr dirty="0"/>
              <a:t>Course</a:t>
            </a:r>
            <a:r>
              <a:rPr spc="-10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738" y="1667713"/>
            <a:ext cx="8038465" cy="3989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Part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I: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Introduction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Linux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Unix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command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line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Arial MT"/>
                <a:cs typeface="Arial MT"/>
              </a:rPr>
              <a:t>Part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II: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Manipulating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extracting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information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files</a:t>
            </a:r>
            <a:endParaRPr sz="2400">
              <a:latin typeface="Arial MT"/>
              <a:cs typeface="Arial MT"/>
            </a:endParaRPr>
          </a:p>
          <a:p>
            <a:pPr marL="12700" marR="4754245">
              <a:lnSpc>
                <a:spcPts val="9450"/>
              </a:lnSpc>
              <a:spcBef>
                <a:spcPts val="1195"/>
              </a:spcBef>
            </a:pPr>
            <a:r>
              <a:rPr sz="2400" dirty="0">
                <a:latin typeface="Arial MT"/>
                <a:cs typeface="Arial MT"/>
              </a:rPr>
              <a:t>Part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III: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File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permissions </a:t>
            </a:r>
            <a:r>
              <a:rPr sz="2400" dirty="0">
                <a:latin typeface="Arial MT"/>
                <a:cs typeface="Arial MT"/>
              </a:rPr>
              <a:t>Part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IV: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Practicals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51" y="1212358"/>
            <a:ext cx="11012488" cy="4675188"/>
          </a:xfrm>
        </p:spPr>
        <p:txBody>
          <a:bodyPr/>
          <a:lstStyle/>
          <a:p>
            <a:r>
              <a:rPr lang="en-US" dirty="0"/>
              <a:t>Go into the “Downloads” folder of your computer</a:t>
            </a:r>
          </a:p>
          <a:p>
            <a:r>
              <a:rPr lang="en-US" dirty="0"/>
              <a:t>Make directory </a:t>
            </a:r>
            <a:r>
              <a:rPr lang="en-US" i="1" dirty="0" err="1">
                <a:solidFill>
                  <a:srgbClr val="0070C0"/>
                </a:solidFill>
              </a:rPr>
              <a:t>mkdir</a:t>
            </a:r>
            <a:r>
              <a:rPr lang="en-US" i="1" dirty="0">
                <a:solidFill>
                  <a:srgbClr val="0070C0"/>
                </a:solidFill>
              </a:rPr>
              <a:t> </a:t>
            </a:r>
            <a:r>
              <a:rPr lang="en-US" i="1" dirty="0" err="1">
                <a:solidFill>
                  <a:srgbClr val="0070C0"/>
                </a:solidFill>
              </a:rPr>
              <a:t>covid</a:t>
            </a:r>
            <a:endParaRPr lang="en-US" dirty="0"/>
          </a:p>
          <a:p>
            <a:r>
              <a:rPr lang="en-US" dirty="0"/>
              <a:t>Go to the just created </a:t>
            </a:r>
            <a:r>
              <a:rPr lang="en-US" i="1" dirty="0" err="1">
                <a:solidFill>
                  <a:srgbClr val="0070C0"/>
                </a:solidFill>
              </a:rPr>
              <a:t>covid</a:t>
            </a:r>
            <a:r>
              <a:rPr lang="en-US" i="1" dirty="0">
                <a:solidFill>
                  <a:srgbClr val="0070C0"/>
                </a:solidFill>
              </a:rPr>
              <a:t>/ </a:t>
            </a:r>
            <a:r>
              <a:rPr lang="en-US" dirty="0"/>
              <a:t>directory</a:t>
            </a:r>
          </a:p>
          <a:p>
            <a:r>
              <a:rPr lang="en-US" dirty="0"/>
              <a:t>Download SARS genomes from NCBI with </a:t>
            </a:r>
            <a:r>
              <a:rPr lang="en-US" i="1" dirty="0" err="1">
                <a:solidFill>
                  <a:srgbClr val="0070C0"/>
                </a:solidFill>
              </a:rPr>
              <a:t>wget</a:t>
            </a:r>
            <a:r>
              <a:rPr lang="en-US" i="1" dirty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Go back to ENA first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Use genomes from the accession number </a:t>
            </a:r>
            <a:r>
              <a:rPr lang="en-US" dirty="0"/>
              <a:t>PRJEB40443</a:t>
            </a:r>
          </a:p>
          <a:p>
            <a:r>
              <a:rPr lang="en-US" dirty="0"/>
              <a:t>Assemble two genomes on CGE with </a:t>
            </a:r>
            <a:r>
              <a:rPr lang="en-US" dirty="0" err="1"/>
              <a:t>SPAdes</a:t>
            </a:r>
            <a:endParaRPr lang="en-US" dirty="0"/>
          </a:p>
          <a:p>
            <a:r>
              <a:rPr lang="en-US" dirty="0"/>
              <a:t>Find how many </a:t>
            </a:r>
            <a:r>
              <a:rPr lang="en-US" dirty="0" err="1"/>
              <a:t>contigs</a:t>
            </a:r>
            <a:r>
              <a:rPr lang="en-US" dirty="0"/>
              <a:t> are in each of your .</a:t>
            </a:r>
            <a:r>
              <a:rPr lang="en-US" dirty="0" err="1"/>
              <a:t>fasta</a:t>
            </a:r>
            <a:r>
              <a:rPr lang="en-US" dirty="0"/>
              <a:t> files</a:t>
            </a:r>
          </a:p>
          <a:p>
            <a:pPr lvl="1"/>
            <a:r>
              <a:rPr lang="fi-FI" dirty="0">
                <a:solidFill>
                  <a:srgbClr val="0070C0"/>
                </a:solidFill>
              </a:rPr>
              <a:t>grep</a:t>
            </a:r>
            <a:r>
              <a:rPr lang="fi-FI" dirty="0"/>
              <a:t> </a:t>
            </a:r>
            <a:r>
              <a:rPr lang="fi-FI" dirty="0">
                <a:solidFill>
                  <a:srgbClr val="FF0000"/>
                </a:solidFill>
              </a:rPr>
              <a:t>–c ’&gt;’ </a:t>
            </a:r>
            <a:r>
              <a:rPr lang="fi-FI" dirty="0">
                <a:solidFill>
                  <a:srgbClr val="00B050"/>
                </a:solidFill>
              </a:rPr>
              <a:t>filename.fasta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29111" y="85745"/>
            <a:ext cx="814976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C829339-1C74-4825-ADEB-BCD7E13EFC81}" type="datetime1">
              <a:rPr lang="da-DK" smtClean="0"/>
              <a:pPr/>
              <a:t>04.08.2025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19691" y="85745"/>
            <a:ext cx="381759" cy="176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1A926C-488A-4E3E-9C21-57CAA120E114}" type="slidenum">
              <a:rPr lang="da-DK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984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549798"/>
            <a:ext cx="4081106" cy="32092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7A5142-8FDC-B9E9-85AC-A1259F6B7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740" y="3912056"/>
            <a:ext cx="7520155" cy="28914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C74165-3521-CCDA-6D32-7DF6844C52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8" t="62172" r="45526" b="27602"/>
          <a:stretch/>
        </p:blipFill>
        <p:spPr>
          <a:xfrm>
            <a:off x="40105" y="6321286"/>
            <a:ext cx="4135971" cy="4953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95656A-6F4B-3F96-81B2-E297F744DA7E}"/>
              </a:ext>
            </a:extLst>
          </p:cNvPr>
          <p:cNvSpPr txBox="1"/>
          <p:nvPr/>
        </p:nvSpPr>
        <p:spPr>
          <a:xfrm>
            <a:off x="0" y="4703587"/>
            <a:ext cx="42688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kern="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Gildas</a:t>
            </a:r>
            <a:r>
              <a:rPr lang="en-US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1200" b="1" kern="0" dirty="0" err="1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Hounmanou</a:t>
            </a:r>
            <a:r>
              <a:rPr lang="en-US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PhD 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2D4E8A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APTI-Fellow, National Institutes of Health, MD, USA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DK" sz="1200" b="1" kern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Assistant-Professor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sz="1200" kern="0" dirty="0">
                <a:solidFill>
                  <a:srgbClr val="044A91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 tooltip="https://orcid.org/0000-0003-3991-0864"/>
              </a:rPr>
              <a:t>https://orcid.org/0000-0003-3991-0864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b="1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University of Copenhagen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Faculty of Health and Medical Sciences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Section for Food Safety and Zoonoses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2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Department of Veterinary and Animal Sciences</a:t>
            </a:r>
            <a:endParaRPr lang="en-DK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0729" y="2145283"/>
            <a:ext cx="8132445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7279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70C0"/>
                </a:solidFill>
              </a:rPr>
              <a:t>Part </a:t>
            </a:r>
            <a:r>
              <a:rPr sz="4400" spc="-25" dirty="0">
                <a:solidFill>
                  <a:srgbClr val="0070C0"/>
                </a:solidFill>
              </a:rPr>
              <a:t>I:</a:t>
            </a:r>
            <a:endParaRPr sz="4400"/>
          </a:p>
          <a:p>
            <a:pPr marL="1114425" marR="5080" indent="-1102360">
              <a:lnSpc>
                <a:spcPct val="100000"/>
              </a:lnSpc>
            </a:pPr>
            <a:r>
              <a:rPr sz="4400" dirty="0">
                <a:solidFill>
                  <a:srgbClr val="0070C0"/>
                </a:solidFill>
              </a:rPr>
              <a:t>Introduction</a:t>
            </a:r>
            <a:r>
              <a:rPr sz="4400" spc="-15" dirty="0">
                <a:solidFill>
                  <a:srgbClr val="0070C0"/>
                </a:solidFill>
              </a:rPr>
              <a:t> </a:t>
            </a:r>
            <a:r>
              <a:rPr sz="4400" dirty="0">
                <a:solidFill>
                  <a:srgbClr val="0070C0"/>
                </a:solidFill>
              </a:rPr>
              <a:t>to</a:t>
            </a:r>
            <a:r>
              <a:rPr sz="4400" spc="-20" dirty="0">
                <a:solidFill>
                  <a:srgbClr val="0070C0"/>
                </a:solidFill>
              </a:rPr>
              <a:t> </a:t>
            </a:r>
            <a:r>
              <a:rPr sz="4400" dirty="0">
                <a:solidFill>
                  <a:srgbClr val="0070C0"/>
                </a:solidFill>
              </a:rPr>
              <a:t>Linux</a:t>
            </a:r>
            <a:r>
              <a:rPr sz="4400" spc="-10" dirty="0">
                <a:solidFill>
                  <a:srgbClr val="0070C0"/>
                </a:solidFill>
              </a:rPr>
              <a:t> </a:t>
            </a:r>
            <a:r>
              <a:rPr sz="4400" dirty="0">
                <a:solidFill>
                  <a:srgbClr val="0070C0"/>
                </a:solidFill>
              </a:rPr>
              <a:t>and</a:t>
            </a:r>
            <a:r>
              <a:rPr sz="4400" spc="-20" dirty="0">
                <a:solidFill>
                  <a:srgbClr val="0070C0"/>
                </a:solidFill>
              </a:rPr>
              <a:t> Unix </a:t>
            </a:r>
            <a:r>
              <a:rPr sz="4400" dirty="0">
                <a:solidFill>
                  <a:srgbClr val="0070C0"/>
                </a:solidFill>
              </a:rPr>
              <a:t>and</a:t>
            </a:r>
            <a:r>
              <a:rPr sz="4400" spc="-20" dirty="0">
                <a:solidFill>
                  <a:srgbClr val="0070C0"/>
                </a:solidFill>
              </a:rPr>
              <a:t> </a:t>
            </a:r>
            <a:r>
              <a:rPr sz="4400" dirty="0">
                <a:solidFill>
                  <a:srgbClr val="0070C0"/>
                </a:solidFill>
              </a:rPr>
              <a:t>the</a:t>
            </a:r>
            <a:r>
              <a:rPr sz="4400" spc="-15" dirty="0">
                <a:solidFill>
                  <a:srgbClr val="0070C0"/>
                </a:solidFill>
              </a:rPr>
              <a:t> </a:t>
            </a:r>
            <a:r>
              <a:rPr sz="4400" dirty="0">
                <a:solidFill>
                  <a:srgbClr val="0070C0"/>
                </a:solidFill>
              </a:rPr>
              <a:t>command</a:t>
            </a:r>
            <a:r>
              <a:rPr sz="4400" spc="-35" dirty="0">
                <a:solidFill>
                  <a:srgbClr val="0070C0"/>
                </a:solidFill>
              </a:rPr>
              <a:t> </a:t>
            </a:r>
            <a:r>
              <a:rPr sz="4400" spc="-20" dirty="0">
                <a:solidFill>
                  <a:srgbClr val="0070C0"/>
                </a:solidFill>
              </a:rPr>
              <a:t>line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4" rIns="0" bIns="0" rtlCol="0">
            <a:spAutoFit/>
          </a:bodyPr>
          <a:lstStyle/>
          <a:p>
            <a:pPr marL="3148965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spc="-10" dirty="0"/>
              <a:t>Linux?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272" y="1303680"/>
            <a:ext cx="7814945" cy="4457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5080" indent="-368935">
              <a:lnSpc>
                <a:spcPct val="150000"/>
              </a:lnSpc>
              <a:spcBef>
                <a:spcPts val="100"/>
              </a:spcBef>
              <a:buChar char="●"/>
              <a:tabLst>
                <a:tab pos="381000" algn="l"/>
              </a:tabLst>
            </a:pPr>
            <a:r>
              <a:rPr sz="2200" dirty="0">
                <a:latin typeface="Arial MT"/>
                <a:cs typeface="Arial MT"/>
              </a:rPr>
              <a:t>UNIX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Operating</a:t>
            </a:r>
            <a:r>
              <a:rPr sz="2200" spc="-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System </a:t>
            </a:r>
            <a:r>
              <a:rPr sz="2200" dirty="0">
                <a:latin typeface="Arial MT"/>
                <a:cs typeface="Arial MT"/>
              </a:rPr>
              <a:t>(OS) initially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developed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spc="-20" dirty="0">
                <a:latin typeface="Arial MT"/>
                <a:cs typeface="Arial MT"/>
              </a:rPr>
              <a:t>1960</a:t>
            </a:r>
            <a:endParaRPr sz="2200">
              <a:latin typeface="Arial MT"/>
              <a:cs typeface="Arial MT"/>
            </a:endParaRPr>
          </a:p>
          <a:p>
            <a:pPr marL="381000" indent="-368300">
              <a:lnSpc>
                <a:spcPct val="100000"/>
              </a:lnSpc>
              <a:spcBef>
                <a:spcPts val="2125"/>
              </a:spcBef>
              <a:buChar char="●"/>
              <a:tabLst>
                <a:tab pos="381000" algn="l"/>
              </a:tabLst>
            </a:pPr>
            <a:r>
              <a:rPr sz="2200" dirty="0">
                <a:latin typeface="Arial MT"/>
                <a:cs typeface="Arial MT"/>
              </a:rPr>
              <a:t>OS: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supports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computer’s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basic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functions</a:t>
            </a:r>
            <a:endParaRPr sz="2200">
              <a:latin typeface="Arial MT"/>
              <a:cs typeface="Arial MT"/>
            </a:endParaRPr>
          </a:p>
          <a:p>
            <a:pPr marL="381000" indent="-368300">
              <a:lnSpc>
                <a:spcPct val="100000"/>
              </a:lnSpc>
              <a:spcBef>
                <a:spcPts val="2115"/>
              </a:spcBef>
              <a:buChar char="●"/>
              <a:tabLst>
                <a:tab pos="381000" algn="l"/>
              </a:tabLst>
            </a:pPr>
            <a:r>
              <a:rPr sz="2200" dirty="0">
                <a:latin typeface="Arial MT"/>
                <a:cs typeface="Arial MT"/>
              </a:rPr>
              <a:t>There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many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versions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UNIX,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share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many</a:t>
            </a:r>
            <a:endParaRPr sz="22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Arial MT"/>
                <a:cs typeface="Arial MT"/>
              </a:rPr>
              <a:t>similarities</a:t>
            </a:r>
            <a:endParaRPr sz="2200">
              <a:latin typeface="Arial MT"/>
              <a:cs typeface="Arial MT"/>
            </a:endParaRPr>
          </a:p>
          <a:p>
            <a:pPr marL="381000" indent="-368300">
              <a:lnSpc>
                <a:spcPct val="100000"/>
              </a:lnSpc>
              <a:spcBef>
                <a:spcPts val="2125"/>
              </a:spcBef>
              <a:buChar char="●"/>
              <a:tabLst>
                <a:tab pos="381000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most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popular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varieties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UNIX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70C0"/>
                </a:solidFill>
                <a:latin typeface="Arial MT"/>
                <a:cs typeface="Arial MT"/>
              </a:rPr>
              <a:t>Linux</a:t>
            </a:r>
            <a:r>
              <a:rPr sz="2200" spc="-3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MacOS</a:t>
            </a:r>
            <a:endParaRPr sz="2200">
              <a:latin typeface="Arial MT"/>
              <a:cs typeface="Arial MT"/>
            </a:endParaRPr>
          </a:p>
          <a:p>
            <a:pPr marL="381000" marR="5080" indent="-368935">
              <a:lnSpc>
                <a:spcPct val="150100"/>
              </a:lnSpc>
              <a:spcBef>
                <a:spcPts val="800"/>
              </a:spcBef>
              <a:buChar char="●"/>
              <a:tabLst>
                <a:tab pos="381000" algn="l"/>
              </a:tabLst>
            </a:pPr>
            <a:r>
              <a:rPr sz="2200" dirty="0">
                <a:latin typeface="Arial MT"/>
                <a:cs typeface="Arial MT"/>
              </a:rPr>
              <a:t>UNIX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have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graphical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interface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(GUI)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making </a:t>
            </a:r>
            <a:r>
              <a:rPr sz="2200" dirty="0">
                <a:latin typeface="Arial MT"/>
                <a:cs typeface="Arial MT"/>
              </a:rPr>
              <a:t>easier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environment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7028" y="1162811"/>
            <a:ext cx="3063239" cy="453237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31020" y="5921451"/>
            <a:ext cx="3016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https://en.wikipedia.org/wiki/Operating_system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4" rIns="0" bIns="0" rtlCol="0">
            <a:spAutoFit/>
          </a:bodyPr>
          <a:lstStyle/>
          <a:p>
            <a:pPr marL="3516629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35" dirty="0"/>
              <a:t> </a:t>
            </a:r>
            <a:r>
              <a:rPr spc="-10" dirty="0"/>
              <a:t>Linux?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272" y="1328064"/>
            <a:ext cx="11153775" cy="4743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6985" indent="-368935">
              <a:lnSpc>
                <a:spcPct val="130000"/>
              </a:lnSpc>
              <a:spcBef>
                <a:spcPts val="100"/>
              </a:spcBef>
              <a:buSzPct val="115789"/>
              <a:buChar char="●"/>
              <a:tabLst>
                <a:tab pos="381000" algn="l"/>
                <a:tab pos="1017905" algn="l"/>
                <a:tab pos="1346200" algn="l"/>
                <a:tab pos="2668905" algn="l"/>
                <a:tab pos="3658235" algn="l"/>
                <a:tab pos="4094479" algn="l"/>
                <a:tab pos="5081905" algn="l"/>
                <a:tab pos="5664200" algn="l"/>
                <a:tab pos="6139815" algn="l"/>
                <a:tab pos="6724650" algn="l"/>
                <a:tab pos="7280909" algn="l"/>
                <a:tab pos="7825105" algn="l"/>
                <a:tab pos="8758555" algn="l"/>
                <a:tab pos="9827895" algn="l"/>
                <a:tab pos="10386060" algn="l"/>
              </a:tabLst>
            </a:pPr>
            <a:r>
              <a:rPr sz="1900" spc="-20" dirty="0">
                <a:latin typeface="Arial MT"/>
                <a:cs typeface="Arial MT"/>
              </a:rPr>
              <a:t>Unix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25" dirty="0">
                <a:latin typeface="Arial MT"/>
                <a:cs typeface="Arial MT"/>
              </a:rPr>
              <a:t>is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10" dirty="0">
                <a:latin typeface="Arial MT"/>
                <a:cs typeface="Arial MT"/>
              </a:rPr>
              <a:t>particularly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10" dirty="0">
                <a:latin typeface="Arial MT"/>
                <a:cs typeface="Arial MT"/>
              </a:rPr>
              <a:t>suitable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25" dirty="0">
                <a:latin typeface="Arial MT"/>
                <a:cs typeface="Arial MT"/>
              </a:rPr>
              <a:t>for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10" dirty="0">
                <a:solidFill>
                  <a:srgbClr val="0070C0"/>
                </a:solidFill>
                <a:latin typeface="Arial MT"/>
                <a:cs typeface="Arial MT"/>
              </a:rPr>
              <a:t>working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	</a:t>
            </a:r>
            <a:r>
              <a:rPr sz="1900" spc="-20" dirty="0">
                <a:solidFill>
                  <a:srgbClr val="0070C0"/>
                </a:solidFill>
                <a:latin typeface="Arial MT"/>
                <a:cs typeface="Arial MT"/>
              </a:rPr>
              <a:t>with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	</a:t>
            </a:r>
            <a:r>
              <a:rPr sz="1900" spc="-25" dirty="0">
                <a:solidFill>
                  <a:srgbClr val="0070C0"/>
                </a:solidFill>
                <a:latin typeface="Arial MT"/>
                <a:cs typeface="Arial MT"/>
              </a:rPr>
              <a:t>big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	</a:t>
            </a:r>
            <a:r>
              <a:rPr sz="1900" spc="-10" dirty="0">
                <a:solidFill>
                  <a:srgbClr val="0070C0"/>
                </a:solidFill>
                <a:latin typeface="Arial MT"/>
                <a:cs typeface="Arial MT"/>
              </a:rPr>
              <a:t>files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	</a:t>
            </a:r>
            <a:r>
              <a:rPr sz="1900" spc="-25" dirty="0">
                <a:latin typeface="Arial MT"/>
                <a:cs typeface="Arial MT"/>
              </a:rPr>
              <a:t>and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25" dirty="0">
                <a:latin typeface="Arial MT"/>
                <a:cs typeface="Arial MT"/>
              </a:rPr>
              <a:t>has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10" dirty="0">
                <a:latin typeface="Arial MT"/>
                <a:cs typeface="Arial MT"/>
              </a:rPr>
              <a:t>several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10" dirty="0">
                <a:latin typeface="Arial MT"/>
                <a:cs typeface="Arial MT"/>
              </a:rPr>
              <a:t>powerful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25" dirty="0">
                <a:latin typeface="Arial MT"/>
                <a:cs typeface="Arial MT"/>
              </a:rPr>
              <a:t>and</a:t>
            </a:r>
            <a:r>
              <a:rPr sz="1900" dirty="0">
                <a:latin typeface="Arial MT"/>
                <a:cs typeface="Arial MT"/>
              </a:rPr>
              <a:t>	</a:t>
            </a:r>
            <a:r>
              <a:rPr sz="1900" spc="-10" dirty="0">
                <a:latin typeface="Arial MT"/>
                <a:cs typeface="Arial MT"/>
              </a:rPr>
              <a:t>flexible </a:t>
            </a:r>
            <a:r>
              <a:rPr sz="1900" dirty="0">
                <a:latin typeface="Arial MT"/>
                <a:cs typeface="Arial MT"/>
              </a:rPr>
              <a:t>commands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that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can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be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used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to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process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and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analyse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this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data.</a:t>
            </a:r>
            <a:endParaRPr sz="1900">
              <a:latin typeface="Arial MT"/>
              <a:cs typeface="Arial MT"/>
            </a:endParaRPr>
          </a:p>
          <a:p>
            <a:pPr marL="381000" marR="5080" indent="-368935">
              <a:lnSpc>
                <a:spcPct val="130100"/>
              </a:lnSpc>
              <a:spcBef>
                <a:spcPts val="1495"/>
              </a:spcBef>
              <a:buSzPct val="115789"/>
              <a:buChar char="●"/>
              <a:tabLst>
                <a:tab pos="381000" algn="l"/>
              </a:tabLst>
            </a:pPr>
            <a:r>
              <a:rPr sz="1900" dirty="0">
                <a:latin typeface="Arial MT"/>
                <a:cs typeface="Arial MT"/>
              </a:rPr>
              <a:t>One</a:t>
            </a:r>
            <a:r>
              <a:rPr sz="1900" spc="3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advantage</a:t>
            </a:r>
            <a:r>
              <a:rPr sz="1900" spc="3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of</a:t>
            </a:r>
            <a:r>
              <a:rPr sz="1900" spc="35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learning</a:t>
            </a:r>
            <a:r>
              <a:rPr sz="1900" spc="35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Unix</a:t>
            </a:r>
            <a:r>
              <a:rPr sz="1900" spc="33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is</a:t>
            </a:r>
            <a:r>
              <a:rPr sz="1900" spc="35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that</a:t>
            </a:r>
            <a:r>
              <a:rPr sz="1900" spc="35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many</a:t>
            </a:r>
            <a:r>
              <a:rPr sz="1900" spc="3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of</a:t>
            </a:r>
            <a:r>
              <a:rPr sz="1900" spc="3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the</a:t>
            </a:r>
            <a:r>
              <a:rPr sz="1900" spc="360" dirty="0"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commands</a:t>
            </a:r>
            <a:r>
              <a:rPr sz="1900" spc="35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can</a:t>
            </a:r>
            <a:r>
              <a:rPr sz="1900" spc="35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be</a:t>
            </a:r>
            <a:r>
              <a:rPr sz="1900" spc="34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combined</a:t>
            </a:r>
            <a:r>
              <a:rPr sz="1900" spc="35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in</a:t>
            </a:r>
            <a:r>
              <a:rPr sz="1900" spc="3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an</a:t>
            </a:r>
            <a:r>
              <a:rPr sz="1900" spc="36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almost </a:t>
            </a:r>
            <a:r>
              <a:rPr sz="1900" dirty="0">
                <a:latin typeface="Arial MT"/>
                <a:cs typeface="Arial MT"/>
              </a:rPr>
              <a:t>unlimited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fashion</a:t>
            </a:r>
            <a:endParaRPr sz="1900">
              <a:latin typeface="Arial MT"/>
              <a:cs typeface="Arial MT"/>
            </a:endParaRPr>
          </a:p>
          <a:p>
            <a:pPr marL="381000" marR="6350" indent="-368935">
              <a:lnSpc>
                <a:spcPct val="130000"/>
              </a:lnSpc>
              <a:spcBef>
                <a:spcPts val="1500"/>
              </a:spcBef>
              <a:buSzPct val="115789"/>
              <a:buChar char="●"/>
              <a:tabLst>
                <a:tab pos="381000" algn="l"/>
              </a:tabLst>
            </a:pPr>
            <a:r>
              <a:rPr sz="1900" dirty="0">
                <a:latin typeface="Arial MT"/>
                <a:cs typeface="Arial MT"/>
              </a:rPr>
              <a:t>Unix</a:t>
            </a:r>
            <a:r>
              <a:rPr sz="1900" spc="3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is</a:t>
            </a:r>
            <a:r>
              <a:rPr sz="1900" spc="3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the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standard</a:t>
            </a:r>
            <a:r>
              <a:rPr sz="1900" spc="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operating</a:t>
            </a:r>
            <a:r>
              <a:rPr sz="1900" spc="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system</a:t>
            </a:r>
            <a:r>
              <a:rPr sz="1900" spc="4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on</a:t>
            </a:r>
            <a:r>
              <a:rPr sz="1900" spc="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most</a:t>
            </a:r>
            <a:r>
              <a:rPr sz="1900" spc="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large</a:t>
            </a:r>
            <a:r>
              <a:rPr sz="1900" spc="4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computer</a:t>
            </a:r>
            <a:r>
              <a:rPr sz="1900" spc="4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systems</a:t>
            </a:r>
            <a:r>
              <a:rPr sz="1900" spc="4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in</a:t>
            </a:r>
            <a:r>
              <a:rPr sz="1900" spc="4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scientific</a:t>
            </a:r>
            <a:r>
              <a:rPr sz="1900" spc="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research,</a:t>
            </a:r>
            <a:r>
              <a:rPr sz="1900" spc="5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in</a:t>
            </a:r>
            <a:r>
              <a:rPr sz="1900" spc="50" dirty="0">
                <a:latin typeface="Arial MT"/>
                <a:cs typeface="Arial MT"/>
              </a:rPr>
              <a:t> </a:t>
            </a:r>
            <a:r>
              <a:rPr sz="1900" spc="-25" dirty="0">
                <a:latin typeface="Arial MT"/>
                <a:cs typeface="Arial MT"/>
              </a:rPr>
              <a:t>the </a:t>
            </a:r>
            <a:r>
              <a:rPr sz="1900" dirty="0">
                <a:latin typeface="Arial MT"/>
                <a:cs typeface="Arial MT"/>
              </a:rPr>
              <a:t>same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way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that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Microsoft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Windows</a:t>
            </a:r>
            <a:r>
              <a:rPr sz="1900" spc="-1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is</a:t>
            </a:r>
            <a:r>
              <a:rPr sz="1900" spc="-6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the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dominant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operating</a:t>
            </a:r>
            <a:r>
              <a:rPr sz="1900" spc="-2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system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on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desktop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-25" dirty="0">
                <a:latin typeface="Arial MT"/>
                <a:cs typeface="Arial MT"/>
              </a:rPr>
              <a:t>PCs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1900">
              <a:latin typeface="Arial MT"/>
              <a:cs typeface="Arial MT"/>
            </a:endParaRPr>
          </a:p>
          <a:p>
            <a:pPr marL="381000" indent="-368300">
              <a:lnSpc>
                <a:spcPct val="100000"/>
              </a:lnSpc>
              <a:spcBef>
                <a:spcPts val="5"/>
              </a:spcBef>
              <a:buSzPct val="115789"/>
              <a:buChar char="●"/>
              <a:tabLst>
                <a:tab pos="381000" algn="l"/>
              </a:tabLst>
            </a:pPr>
            <a:r>
              <a:rPr sz="1900" dirty="0">
                <a:latin typeface="Arial MT"/>
                <a:cs typeface="Arial MT"/>
              </a:rPr>
              <a:t>Linux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is</a:t>
            </a:r>
            <a:r>
              <a:rPr sz="1900" spc="-6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free</a:t>
            </a:r>
            <a:r>
              <a:rPr sz="1900" spc="-4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and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the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most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popular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distributions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are</a:t>
            </a:r>
            <a:r>
              <a:rPr sz="1900" spc="-4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Ubuntu,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Fedora/Red</a:t>
            </a:r>
            <a:r>
              <a:rPr sz="1900" spc="-1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Hat,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Mandriva,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-20" dirty="0">
                <a:latin typeface="Arial MT"/>
                <a:cs typeface="Arial MT"/>
              </a:rPr>
              <a:t>etc.</a:t>
            </a:r>
            <a:endParaRPr sz="1900">
              <a:latin typeface="Arial MT"/>
              <a:cs typeface="Arial MT"/>
            </a:endParaRPr>
          </a:p>
          <a:p>
            <a:pPr marL="381000" indent="-368300">
              <a:lnSpc>
                <a:spcPct val="100000"/>
              </a:lnSpc>
              <a:spcBef>
                <a:spcPts val="2180"/>
              </a:spcBef>
              <a:buSzPct val="115789"/>
              <a:buChar char="●"/>
              <a:tabLst>
                <a:tab pos="381000" algn="l"/>
              </a:tabLst>
            </a:pPr>
            <a:r>
              <a:rPr sz="1900" spc="-10" dirty="0">
                <a:latin typeface="Arial MT"/>
                <a:cs typeface="Arial MT"/>
              </a:rPr>
              <a:t>Very</a:t>
            </a:r>
            <a:r>
              <a:rPr sz="1900" spc="-45" dirty="0"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stable,</a:t>
            </a:r>
            <a:r>
              <a:rPr sz="1900" spc="-4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secure</a:t>
            </a:r>
            <a:r>
              <a:rPr sz="1900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sz="1900" spc="-3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fast</a:t>
            </a:r>
            <a:r>
              <a:rPr sz="1900" spc="-5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developing</a:t>
            </a:r>
            <a:r>
              <a:rPr sz="1900" spc="-1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OS</a:t>
            </a:r>
            <a:r>
              <a:rPr sz="1900" spc="-5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(many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developers)</a:t>
            </a:r>
            <a:endParaRPr sz="1900">
              <a:latin typeface="Arial MT"/>
              <a:cs typeface="Arial MT"/>
            </a:endParaRPr>
          </a:p>
          <a:p>
            <a:pPr marL="381000" marR="6350" indent="-368935">
              <a:lnSpc>
                <a:spcPct val="130000"/>
              </a:lnSpc>
              <a:spcBef>
                <a:spcPts val="1505"/>
              </a:spcBef>
              <a:buSzPct val="115789"/>
              <a:buChar char="●"/>
              <a:tabLst>
                <a:tab pos="381000" algn="l"/>
              </a:tabLst>
            </a:pPr>
            <a:r>
              <a:rPr sz="1900" dirty="0">
                <a:latin typeface="Arial MT"/>
                <a:cs typeface="Arial MT"/>
              </a:rPr>
              <a:t>Best</a:t>
            </a:r>
            <a:r>
              <a:rPr sz="1900" spc="60" dirty="0"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0070C0"/>
                </a:solidFill>
                <a:latin typeface="Arial MT"/>
                <a:cs typeface="Arial MT"/>
              </a:rPr>
              <a:t>multi-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user</a:t>
            </a:r>
            <a:r>
              <a:rPr sz="1900" spc="8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and</a:t>
            </a:r>
            <a:r>
              <a:rPr sz="1900" spc="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multi</a:t>
            </a:r>
            <a:r>
              <a:rPr sz="1900" spc="70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tasking</a:t>
            </a:r>
            <a:r>
              <a:rPr sz="1900" spc="75" dirty="0">
                <a:solidFill>
                  <a:srgbClr val="0070C0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0070C0"/>
                </a:solidFill>
                <a:latin typeface="Arial MT"/>
                <a:cs typeface="Arial MT"/>
              </a:rPr>
              <a:t>OS</a:t>
            </a:r>
            <a:r>
              <a:rPr sz="1900" dirty="0">
                <a:latin typeface="Arial MT"/>
                <a:cs typeface="Arial MT"/>
              </a:rPr>
              <a:t>,</a:t>
            </a:r>
            <a:r>
              <a:rPr sz="1900" spc="7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this</a:t>
            </a:r>
            <a:r>
              <a:rPr sz="1900" spc="7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is</a:t>
            </a:r>
            <a:r>
              <a:rPr sz="1900" spc="7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why</a:t>
            </a:r>
            <a:r>
              <a:rPr sz="1900" spc="7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it</a:t>
            </a:r>
            <a:r>
              <a:rPr sz="1900" spc="8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is</a:t>
            </a:r>
            <a:r>
              <a:rPr sz="1900" spc="7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the</a:t>
            </a:r>
            <a:r>
              <a:rPr sz="1900" spc="8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preferred</a:t>
            </a:r>
            <a:r>
              <a:rPr sz="1900" spc="8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operating</a:t>
            </a:r>
            <a:r>
              <a:rPr sz="1900" spc="8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system</a:t>
            </a:r>
            <a:r>
              <a:rPr sz="1900" spc="9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for</a:t>
            </a:r>
            <a:r>
              <a:rPr sz="1900" spc="75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large-scale </a:t>
            </a:r>
            <a:r>
              <a:rPr sz="1900" dirty="0">
                <a:latin typeface="Arial MT"/>
                <a:cs typeface="Arial MT"/>
              </a:rPr>
              <a:t>scientific</a:t>
            </a:r>
            <a:r>
              <a:rPr sz="1900" spc="-50" dirty="0">
                <a:latin typeface="Arial MT"/>
                <a:cs typeface="Arial MT"/>
              </a:rPr>
              <a:t> </a:t>
            </a:r>
            <a:r>
              <a:rPr sz="1900" spc="-10" dirty="0">
                <a:latin typeface="Arial MT"/>
                <a:cs typeface="Arial MT"/>
              </a:rPr>
              <a:t>computing.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649" y="1299972"/>
            <a:ext cx="10625634" cy="49728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4" rIns="0" bIns="0" rtlCol="0">
            <a:spAutoFit/>
          </a:bodyPr>
          <a:lstStyle/>
          <a:p>
            <a:pPr marL="2767965">
              <a:lnSpc>
                <a:spcPct val="100000"/>
              </a:lnSpc>
              <a:spcBef>
                <a:spcPts val="95"/>
              </a:spcBef>
            </a:pPr>
            <a:r>
              <a:rPr dirty="0"/>
              <a:t>Structure</a:t>
            </a:r>
            <a:r>
              <a:rPr spc="-105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-10" dirty="0"/>
              <a:t>Linux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4" rIns="0" bIns="0" rtlCol="0">
            <a:spAutoFit/>
          </a:bodyPr>
          <a:lstStyle/>
          <a:p>
            <a:pPr marL="2021205">
              <a:lnSpc>
                <a:spcPct val="100000"/>
              </a:lnSpc>
              <a:spcBef>
                <a:spcPts val="95"/>
              </a:spcBef>
            </a:pPr>
            <a:r>
              <a:rPr dirty="0"/>
              <a:t>Linux</a:t>
            </a:r>
            <a:r>
              <a:rPr spc="-20" dirty="0"/>
              <a:t> </a:t>
            </a:r>
            <a:r>
              <a:rPr dirty="0"/>
              <a:t>Shell</a:t>
            </a:r>
            <a:r>
              <a:rPr spc="-1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10" dirty="0"/>
              <a:t>terminal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5272" y="1108989"/>
            <a:ext cx="11345545" cy="5433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6350" indent="-368935">
              <a:lnSpc>
                <a:spcPct val="150000"/>
              </a:lnSpc>
              <a:spcBef>
                <a:spcPts val="100"/>
              </a:spcBef>
              <a:buFont typeface="Arial MT"/>
              <a:buChar char="●"/>
              <a:tabLst>
                <a:tab pos="381000" algn="l"/>
                <a:tab pos="1009015" algn="l"/>
                <a:tab pos="1778635" algn="l"/>
                <a:tab pos="2112645" algn="l"/>
                <a:tab pos="2399030" algn="l"/>
                <a:tab pos="3571240" algn="l"/>
                <a:tab pos="4168775" algn="l"/>
                <a:tab pos="4970780" algn="l"/>
                <a:tab pos="6470650" algn="l"/>
                <a:tab pos="7158990" algn="l"/>
                <a:tab pos="7682230" algn="l"/>
                <a:tab pos="8566150" algn="l"/>
                <a:tab pos="9846310" algn="l"/>
                <a:tab pos="10443845" algn="l"/>
              </a:tabLst>
            </a:pPr>
            <a:r>
              <a:rPr sz="2200" b="1" spc="-25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2200" b="1" dirty="0">
                <a:solidFill>
                  <a:srgbClr val="0070C0"/>
                </a:solidFill>
                <a:latin typeface="Arial"/>
                <a:cs typeface="Arial"/>
              </a:rPr>
              <a:t>	</a:t>
            </a:r>
            <a:r>
              <a:rPr sz="2200" b="1" spc="-20" dirty="0">
                <a:solidFill>
                  <a:srgbClr val="0070C0"/>
                </a:solidFill>
                <a:latin typeface="Arial"/>
                <a:cs typeface="Arial"/>
              </a:rPr>
              <a:t>shell</a:t>
            </a:r>
            <a:r>
              <a:rPr sz="2200" b="1" dirty="0">
                <a:solidFill>
                  <a:srgbClr val="0070C0"/>
                </a:solidFill>
                <a:latin typeface="Arial"/>
                <a:cs typeface="Arial"/>
              </a:rPr>
              <a:t>	</a:t>
            </a:r>
            <a:r>
              <a:rPr sz="2200" spc="-2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50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program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0" dirty="0">
                <a:latin typeface="Arial MT"/>
                <a:cs typeface="Arial MT"/>
              </a:rPr>
              <a:t>that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takes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commands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0" dirty="0">
                <a:latin typeface="Arial MT"/>
                <a:cs typeface="Arial MT"/>
              </a:rPr>
              <a:t>from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the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user’s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keyboard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2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sz="2200" spc="-10" dirty="0">
                <a:latin typeface="Arial MT"/>
                <a:cs typeface="Arial MT"/>
              </a:rPr>
              <a:t>passes </a:t>
            </a:r>
            <a:r>
              <a:rPr sz="2200" dirty="0">
                <a:latin typeface="Arial MT"/>
                <a:cs typeface="Arial MT"/>
              </a:rPr>
              <a:t>them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operating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execute</a:t>
            </a:r>
            <a:endParaRPr sz="2200">
              <a:latin typeface="Arial MT"/>
              <a:cs typeface="Arial MT"/>
            </a:endParaRPr>
          </a:p>
          <a:p>
            <a:pPr marL="725805" lvl="1" indent="-342900">
              <a:lnSpc>
                <a:spcPct val="100000"/>
              </a:lnSpc>
              <a:spcBef>
                <a:spcPts val="1875"/>
              </a:spcBef>
              <a:buSzPct val="122222"/>
              <a:buChar char="•"/>
              <a:tabLst>
                <a:tab pos="725805" algn="l"/>
              </a:tabLst>
            </a:pPr>
            <a:r>
              <a:rPr sz="1800" dirty="0">
                <a:latin typeface="Arial MT"/>
                <a:cs typeface="Arial MT"/>
              </a:rPr>
              <a:t>There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many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Unix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shells</a:t>
            </a:r>
            <a:endParaRPr sz="1800">
              <a:latin typeface="Arial MT"/>
              <a:cs typeface="Arial MT"/>
            </a:endParaRPr>
          </a:p>
          <a:p>
            <a:pPr marL="725805" lvl="1" indent="-342900">
              <a:lnSpc>
                <a:spcPct val="100000"/>
              </a:lnSpc>
              <a:spcBef>
                <a:spcPts val="1789"/>
              </a:spcBef>
              <a:buSzPct val="122222"/>
              <a:buChar char="•"/>
              <a:tabLst>
                <a:tab pos="72580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popular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shell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interactive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include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Bash: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default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Linux </a:t>
            </a:r>
            <a:r>
              <a:rPr sz="1800" spc="-10" dirty="0">
                <a:latin typeface="Arial MT"/>
                <a:cs typeface="Arial MT"/>
              </a:rPr>
              <a:t>installations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645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381000" indent="-368300">
              <a:lnSpc>
                <a:spcPct val="100000"/>
              </a:lnSpc>
              <a:buFont typeface="Arial MT"/>
              <a:buChar char="●"/>
              <a:tabLst>
                <a:tab pos="381000" algn="l"/>
              </a:tabLst>
            </a:pPr>
            <a:r>
              <a:rPr sz="2200" b="1" dirty="0">
                <a:solidFill>
                  <a:srgbClr val="0070C0"/>
                </a:solidFill>
                <a:latin typeface="Arial"/>
                <a:cs typeface="Arial"/>
              </a:rPr>
              <a:t>A</a:t>
            </a:r>
            <a:r>
              <a:rPr sz="2200" b="1" spc="16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70C0"/>
                </a:solidFill>
                <a:latin typeface="Arial"/>
                <a:cs typeface="Arial"/>
              </a:rPr>
              <a:t>terminal</a:t>
            </a:r>
            <a:r>
              <a:rPr sz="2200" b="1" spc="28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refers</a:t>
            </a:r>
            <a:r>
              <a:rPr sz="2200" spc="254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2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2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wrapper</a:t>
            </a:r>
            <a:r>
              <a:rPr sz="2200" spc="2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</a:t>
            </a:r>
            <a:r>
              <a:rPr sz="2200" spc="2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(the</a:t>
            </a:r>
            <a:r>
              <a:rPr sz="2200" spc="2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“black</a:t>
            </a:r>
            <a:r>
              <a:rPr sz="2200" spc="2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window”)</a:t>
            </a:r>
            <a:r>
              <a:rPr sz="2200" spc="2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254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opens</a:t>
            </a:r>
            <a:r>
              <a:rPr sz="2200" spc="2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254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2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window</a:t>
            </a:r>
            <a:endParaRPr sz="2200">
              <a:latin typeface="Arial MT"/>
              <a:cs typeface="Arial MT"/>
            </a:endParaRPr>
          </a:p>
          <a:p>
            <a:pPr marL="381000">
              <a:lnSpc>
                <a:spcPct val="100000"/>
              </a:lnSpc>
              <a:spcBef>
                <a:spcPts val="1325"/>
              </a:spcBef>
            </a:pP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lets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interact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with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shell.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z="2200">
              <a:latin typeface="Arial MT"/>
              <a:cs typeface="Arial MT"/>
            </a:endParaRPr>
          </a:p>
          <a:p>
            <a:pPr marL="381000" indent="-368300">
              <a:lnSpc>
                <a:spcPct val="100000"/>
              </a:lnSpc>
              <a:buFont typeface="Arial MT"/>
              <a:buChar char="●"/>
              <a:tabLst>
                <a:tab pos="381000" algn="l"/>
              </a:tabLst>
            </a:pPr>
            <a:r>
              <a:rPr sz="2200" b="1" dirty="0">
                <a:solidFill>
                  <a:srgbClr val="0070C0"/>
                </a:solidFill>
                <a:latin typeface="Arial"/>
                <a:cs typeface="Arial"/>
              </a:rPr>
              <a:t>The</a:t>
            </a:r>
            <a:r>
              <a:rPr sz="22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70C0"/>
                </a:solidFill>
                <a:latin typeface="Arial"/>
                <a:cs typeface="Arial"/>
              </a:rPr>
              <a:t>shell</a:t>
            </a:r>
            <a:r>
              <a:rPr sz="2200" b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0070C0"/>
                </a:solidFill>
                <a:latin typeface="Arial"/>
                <a:cs typeface="Arial"/>
              </a:rPr>
              <a:t>prompt</a:t>
            </a:r>
            <a:r>
              <a:rPr sz="22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(or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command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line)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types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commands</a:t>
            </a:r>
            <a:endParaRPr sz="2200">
              <a:latin typeface="Arial MT"/>
              <a:cs typeface="Arial MT"/>
            </a:endParaRPr>
          </a:p>
          <a:p>
            <a:pPr marL="727075" lvl="1" indent="-342900">
              <a:lnSpc>
                <a:spcPct val="100000"/>
              </a:lnSpc>
              <a:spcBef>
                <a:spcPts val="1185"/>
              </a:spcBef>
              <a:buSzPct val="122222"/>
              <a:buChar char="•"/>
              <a:tabLst>
                <a:tab pos="727075" algn="l"/>
              </a:tabLst>
            </a:pP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name</a:t>
            </a:r>
            <a:endParaRPr sz="1800">
              <a:latin typeface="Arial MT"/>
              <a:cs typeface="Arial MT"/>
            </a:endParaRPr>
          </a:p>
          <a:p>
            <a:pPr marL="727075" lvl="1" indent="-342900">
              <a:lnSpc>
                <a:spcPct val="100000"/>
              </a:lnSpc>
              <a:spcBef>
                <a:spcPts val="1080"/>
              </a:spcBef>
              <a:buSzPct val="122222"/>
              <a:buChar char="•"/>
              <a:tabLst>
                <a:tab pos="727075" algn="l"/>
              </a:tabLst>
            </a:pP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name</a:t>
            </a:r>
            <a:endParaRPr sz="1800">
              <a:latin typeface="Arial MT"/>
              <a:cs typeface="Arial MT"/>
            </a:endParaRPr>
          </a:p>
          <a:p>
            <a:pPr marL="727075" lvl="1" indent="-342900">
              <a:lnSpc>
                <a:spcPct val="100000"/>
              </a:lnSpc>
              <a:spcBef>
                <a:spcPts val="1080"/>
              </a:spcBef>
              <a:buSzPct val="122222"/>
              <a:buChar char="•"/>
              <a:tabLst>
                <a:tab pos="727075" algn="l"/>
              </a:tabLst>
            </a:pP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current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directory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(~)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0494" rIns="0" bIns="0" rtlCol="0">
            <a:spAutoFit/>
          </a:bodyPr>
          <a:lstStyle/>
          <a:p>
            <a:pPr marL="894715">
              <a:lnSpc>
                <a:spcPct val="100000"/>
              </a:lnSpc>
              <a:spcBef>
                <a:spcPts val="95"/>
              </a:spcBef>
            </a:pPr>
            <a:r>
              <a:rPr dirty="0"/>
              <a:t>Working</a:t>
            </a:r>
            <a:r>
              <a:rPr spc="-80" dirty="0"/>
              <a:t> </a:t>
            </a:r>
            <a:r>
              <a:rPr dirty="0"/>
              <a:t>with</a:t>
            </a:r>
            <a:r>
              <a:rPr spc="-75" dirty="0"/>
              <a:t> </a:t>
            </a:r>
            <a:r>
              <a:rPr dirty="0"/>
              <a:t>files</a:t>
            </a:r>
            <a:r>
              <a:rPr spc="-60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10" dirty="0"/>
              <a:t>directories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25596" y="2118360"/>
            <a:ext cx="594360" cy="323215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5"/>
              </a:spcBef>
            </a:pPr>
            <a:r>
              <a:rPr sz="1800" b="1" spc="-50" dirty="0">
                <a:latin typeface="Calibri"/>
                <a:cs typeface="Calibri"/>
              </a:rPr>
              <a:t>/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7607" y="2741676"/>
            <a:ext cx="624840" cy="332740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65"/>
              </a:spcBef>
            </a:pPr>
            <a:r>
              <a:rPr sz="1500" b="1" spc="-20" dirty="0">
                <a:latin typeface="Calibri"/>
                <a:cs typeface="Calibri"/>
              </a:rPr>
              <a:t>home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70048" y="2441448"/>
            <a:ext cx="1252220" cy="309880"/>
          </a:xfrm>
          <a:custGeom>
            <a:avLst/>
            <a:gdLst/>
            <a:ahLst/>
            <a:cxnLst/>
            <a:rect l="l" t="t" r="r" b="b"/>
            <a:pathLst>
              <a:path w="1252220" h="309880">
                <a:moveTo>
                  <a:pt x="1033017" y="9143"/>
                </a:moveTo>
                <a:lnTo>
                  <a:pt x="0" y="309499"/>
                </a:lnTo>
              </a:path>
              <a:path w="1252220" h="309880">
                <a:moveTo>
                  <a:pt x="1251712" y="0"/>
                </a:moveTo>
                <a:lnTo>
                  <a:pt x="781812" y="301116"/>
                </a:lnTo>
              </a:path>
            </a:pathLst>
          </a:custGeom>
          <a:ln w="6096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72183" y="3305555"/>
            <a:ext cx="1350645" cy="433070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10223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805"/>
              </a:spcBef>
            </a:pPr>
            <a:r>
              <a:rPr sz="1500" b="1" spc="-10" dirty="0">
                <a:latin typeface="Calibri"/>
                <a:cs typeface="Calibri"/>
              </a:rPr>
              <a:t>manager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5811" y="3073907"/>
            <a:ext cx="204470" cy="232410"/>
          </a:xfrm>
          <a:custGeom>
            <a:avLst/>
            <a:gdLst/>
            <a:ahLst/>
            <a:cxnLst/>
            <a:rect l="l" t="t" r="r" b="b"/>
            <a:pathLst>
              <a:path w="204469" h="232410">
                <a:moveTo>
                  <a:pt x="203962" y="0"/>
                </a:moveTo>
                <a:lnTo>
                  <a:pt x="0" y="232282"/>
                </a:lnTo>
              </a:path>
            </a:pathLst>
          </a:custGeom>
          <a:ln w="6095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61417" y="3732021"/>
            <a:ext cx="2988945" cy="826769"/>
            <a:chOff x="161417" y="3732021"/>
            <a:chExt cx="2988945" cy="826769"/>
          </a:xfrm>
        </p:grpSpPr>
        <p:sp>
          <p:nvSpPr>
            <p:cNvPr id="9" name="object 9"/>
            <p:cNvSpPr/>
            <p:nvPr/>
          </p:nvSpPr>
          <p:spPr>
            <a:xfrm>
              <a:off x="164592" y="4116323"/>
              <a:ext cx="2577465" cy="439420"/>
            </a:xfrm>
            <a:custGeom>
              <a:avLst/>
              <a:gdLst/>
              <a:ahLst/>
              <a:cxnLst/>
              <a:rect l="l" t="t" r="r" b="b"/>
              <a:pathLst>
                <a:path w="2577465" h="439420">
                  <a:moveTo>
                    <a:pt x="1280160" y="438912"/>
                  </a:moveTo>
                  <a:lnTo>
                    <a:pt x="2577084" y="438912"/>
                  </a:lnTo>
                  <a:lnTo>
                    <a:pt x="2577084" y="6096"/>
                  </a:lnTo>
                  <a:lnTo>
                    <a:pt x="1280160" y="6096"/>
                  </a:lnTo>
                  <a:lnTo>
                    <a:pt x="1280160" y="438912"/>
                  </a:lnTo>
                  <a:close/>
                </a:path>
                <a:path w="2577465" h="439420">
                  <a:moveTo>
                    <a:pt x="0" y="431292"/>
                  </a:moveTo>
                  <a:lnTo>
                    <a:pt x="1242059" y="431292"/>
                  </a:lnTo>
                  <a:lnTo>
                    <a:pt x="1242059" y="0"/>
                  </a:lnTo>
                  <a:lnTo>
                    <a:pt x="0" y="0"/>
                  </a:lnTo>
                  <a:lnTo>
                    <a:pt x="0" y="431292"/>
                  </a:lnTo>
                  <a:close/>
                </a:path>
              </a:pathLst>
            </a:custGeom>
            <a:ln w="6096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55775" y="3738371"/>
              <a:ext cx="865505" cy="378460"/>
            </a:xfrm>
            <a:custGeom>
              <a:avLst/>
              <a:gdLst/>
              <a:ahLst/>
              <a:cxnLst/>
              <a:rect l="l" t="t" r="r" b="b"/>
              <a:pathLst>
                <a:path w="865505" h="378460">
                  <a:moveTo>
                    <a:pt x="594106" y="0"/>
                  </a:moveTo>
                  <a:lnTo>
                    <a:pt x="0" y="378078"/>
                  </a:lnTo>
                </a:path>
                <a:path w="865505" h="378460">
                  <a:moveTo>
                    <a:pt x="865251" y="0"/>
                  </a:moveTo>
                  <a:lnTo>
                    <a:pt x="649224" y="354075"/>
                  </a:lnTo>
                </a:path>
              </a:pathLst>
            </a:custGeom>
            <a:ln w="1219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2952" y="3738371"/>
              <a:ext cx="864235" cy="354330"/>
            </a:xfrm>
            <a:custGeom>
              <a:avLst/>
              <a:gdLst/>
              <a:ahLst/>
              <a:cxnLst/>
              <a:rect l="l" t="t" r="r" b="b"/>
              <a:pathLst>
                <a:path w="864235" h="354329">
                  <a:moveTo>
                    <a:pt x="864108" y="35407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7639" y="4192016"/>
            <a:ext cx="12553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605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libri"/>
                <a:cs typeface="Calibri"/>
              </a:rPr>
              <a:t>Desktop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28750" y="4192016"/>
            <a:ext cx="13100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libri"/>
                <a:cs typeface="Calibri"/>
              </a:rPr>
              <a:t>CBE_course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04160" y="4146803"/>
            <a:ext cx="1160145" cy="431800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625"/>
              </a:spcBef>
            </a:pPr>
            <a:r>
              <a:rPr sz="1500" b="1" spc="-10" dirty="0">
                <a:latin typeface="Calibri"/>
                <a:cs typeface="Calibri"/>
              </a:rPr>
              <a:t>Documents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4752" y="4853940"/>
            <a:ext cx="1134110" cy="433070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7683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605"/>
              </a:spcBef>
            </a:pPr>
            <a:r>
              <a:rPr sz="1500" b="1" spc="-10" dirty="0">
                <a:latin typeface="Calibri"/>
                <a:cs typeface="Calibri"/>
              </a:rPr>
              <a:t>practical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5112" y="4864608"/>
            <a:ext cx="655320" cy="431800"/>
          </a:xfrm>
          <a:prstGeom prst="rect">
            <a:avLst/>
          </a:prstGeom>
          <a:ln w="6095">
            <a:solidFill>
              <a:srgbClr val="4472C4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695"/>
              </a:spcBef>
            </a:pPr>
            <a:r>
              <a:rPr sz="1500" b="1" spc="-20" dirty="0">
                <a:latin typeface="Calibri"/>
                <a:cs typeface="Calibri"/>
              </a:rPr>
              <a:t>data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94588" y="4567428"/>
            <a:ext cx="1961514" cy="278130"/>
            <a:chOff x="894588" y="4567428"/>
            <a:chExt cx="1961514" cy="278130"/>
          </a:xfrm>
        </p:grpSpPr>
        <p:sp>
          <p:nvSpPr>
            <p:cNvPr id="18" name="object 18"/>
            <p:cNvSpPr/>
            <p:nvPr/>
          </p:nvSpPr>
          <p:spPr>
            <a:xfrm>
              <a:off x="1897380" y="4590288"/>
              <a:ext cx="223520" cy="222250"/>
            </a:xfrm>
            <a:custGeom>
              <a:avLst/>
              <a:gdLst/>
              <a:ahLst/>
              <a:cxnLst/>
              <a:rect l="l" t="t" r="r" b="b"/>
              <a:pathLst>
                <a:path w="223519" h="222250">
                  <a:moveTo>
                    <a:pt x="0" y="0"/>
                  </a:moveTo>
                  <a:lnTo>
                    <a:pt x="223519" y="221742"/>
                  </a:lnTo>
                </a:path>
              </a:pathLst>
            </a:custGeom>
            <a:ln w="6095">
              <a:solidFill>
                <a:srgbClr val="5B9B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0684" y="4573524"/>
              <a:ext cx="1948814" cy="265430"/>
            </a:xfrm>
            <a:custGeom>
              <a:avLst/>
              <a:gdLst/>
              <a:ahLst/>
              <a:cxnLst/>
              <a:rect l="l" t="t" r="r" b="b"/>
              <a:pathLst>
                <a:path w="1948814" h="265429">
                  <a:moveTo>
                    <a:pt x="936879" y="7619"/>
                  </a:moveTo>
                  <a:lnTo>
                    <a:pt x="0" y="265430"/>
                  </a:lnTo>
                </a:path>
                <a:path w="1948814" h="265429">
                  <a:moveTo>
                    <a:pt x="1306067" y="0"/>
                  </a:moveTo>
                  <a:lnTo>
                    <a:pt x="1948814" y="265430"/>
                  </a:lnTo>
                </a:path>
              </a:pathLst>
            </a:custGeom>
            <a:ln w="1219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1449324" y="5315711"/>
            <a:ext cx="216535" cy="216535"/>
          </a:xfrm>
          <a:custGeom>
            <a:avLst/>
            <a:gdLst/>
            <a:ahLst/>
            <a:cxnLst/>
            <a:rect l="l" t="t" r="r" b="b"/>
            <a:pathLst>
              <a:path w="216535" h="216535">
                <a:moveTo>
                  <a:pt x="216026" y="0"/>
                </a:moveTo>
                <a:lnTo>
                  <a:pt x="0" y="216026"/>
                </a:lnTo>
              </a:path>
            </a:pathLst>
          </a:custGeom>
          <a:ln w="6096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90572" y="5286755"/>
            <a:ext cx="380365" cy="160020"/>
          </a:xfrm>
          <a:custGeom>
            <a:avLst/>
            <a:gdLst/>
            <a:ahLst/>
            <a:cxnLst/>
            <a:rect l="l" t="t" r="r" b="b"/>
            <a:pathLst>
              <a:path w="380364" h="160020">
                <a:moveTo>
                  <a:pt x="0" y="0"/>
                </a:moveTo>
                <a:lnTo>
                  <a:pt x="379856" y="160020"/>
                </a:lnTo>
              </a:path>
            </a:pathLst>
          </a:custGeom>
          <a:ln w="12192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711195" y="4864608"/>
            <a:ext cx="1056640" cy="431800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385"/>
              </a:spcBef>
            </a:pPr>
            <a:r>
              <a:rPr sz="1500" b="1" spc="-10" dirty="0">
                <a:latin typeface="Calibri"/>
                <a:cs typeface="Calibri"/>
              </a:rPr>
              <a:t>lecture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07107" y="5446776"/>
            <a:ext cx="1247140" cy="431800"/>
          </a:xfrm>
          <a:prstGeom prst="rect">
            <a:avLst/>
          </a:prstGeom>
          <a:ln w="6096">
            <a:solidFill>
              <a:srgbClr val="4472C4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135255">
              <a:lnSpc>
                <a:spcPct val="100000"/>
              </a:lnSpc>
              <a:spcBef>
                <a:spcPts val="680"/>
              </a:spcBef>
            </a:pPr>
            <a:r>
              <a:rPr sz="1500" b="1" spc="-10" dirty="0">
                <a:latin typeface="Calibri"/>
                <a:cs typeface="Calibri"/>
              </a:rPr>
              <a:t>Notebooks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0719" y="5520029"/>
            <a:ext cx="100076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latin typeface="Calibri"/>
                <a:cs typeface="Calibri"/>
              </a:rPr>
              <a:t>Test_file.pdf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66872" y="2743200"/>
            <a:ext cx="571500" cy="323215"/>
          </a:xfrm>
          <a:prstGeom prst="rect">
            <a:avLst/>
          </a:prstGeom>
          <a:ln w="9144">
            <a:solidFill>
              <a:srgbClr val="4472C4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270"/>
              </a:spcBef>
            </a:pPr>
            <a:r>
              <a:rPr sz="1500" b="1" spc="-25" dirty="0">
                <a:latin typeface="Calibri"/>
                <a:cs typeface="Calibri"/>
              </a:rPr>
              <a:t>dev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22776" y="2441448"/>
            <a:ext cx="466090" cy="295910"/>
          </a:xfrm>
          <a:custGeom>
            <a:avLst/>
            <a:gdLst/>
            <a:ahLst/>
            <a:cxnLst/>
            <a:rect l="l" t="t" r="r" b="b"/>
            <a:pathLst>
              <a:path w="466089" h="295910">
                <a:moveTo>
                  <a:pt x="0" y="0"/>
                </a:moveTo>
                <a:lnTo>
                  <a:pt x="465709" y="295401"/>
                </a:lnTo>
              </a:path>
            </a:pathLst>
          </a:custGeom>
          <a:ln w="6096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102608" y="2737104"/>
            <a:ext cx="571500" cy="323215"/>
          </a:xfrm>
          <a:prstGeom prst="rect">
            <a:avLst/>
          </a:prstGeom>
          <a:ln w="9144">
            <a:solidFill>
              <a:srgbClr val="4472C4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270"/>
              </a:spcBef>
            </a:pPr>
            <a:r>
              <a:rPr sz="1500" b="1" spc="-25" dirty="0">
                <a:latin typeface="Calibri"/>
                <a:cs typeface="Calibri"/>
              </a:rPr>
              <a:t>bin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172711" y="2450592"/>
            <a:ext cx="1150620" cy="290195"/>
          </a:xfrm>
          <a:custGeom>
            <a:avLst/>
            <a:gdLst/>
            <a:ahLst/>
            <a:cxnLst/>
            <a:rect l="l" t="t" r="r" b="b"/>
            <a:pathLst>
              <a:path w="1150620" h="290194">
                <a:moveTo>
                  <a:pt x="1150492" y="289813"/>
                </a:moveTo>
                <a:lnTo>
                  <a:pt x="0" y="0"/>
                </a:lnTo>
              </a:path>
            </a:pathLst>
          </a:custGeom>
          <a:ln w="6096">
            <a:solidFill>
              <a:srgbClr val="5B9B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38344" y="2740151"/>
            <a:ext cx="571500" cy="323215"/>
          </a:xfrm>
          <a:prstGeom prst="rect">
            <a:avLst/>
          </a:prstGeom>
          <a:ln w="9144">
            <a:solidFill>
              <a:srgbClr val="4472C4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270"/>
              </a:spcBef>
            </a:pPr>
            <a:r>
              <a:rPr sz="1500" b="1" spc="-25" dirty="0">
                <a:latin typeface="Calibri"/>
                <a:cs typeface="Calibri"/>
              </a:rPr>
              <a:t>ect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95546" y="2094357"/>
            <a:ext cx="159829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3234" marR="5080" indent="-47117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1F497D"/>
                </a:solidFill>
                <a:latin typeface="Arial MT"/>
                <a:cs typeface="Arial MT"/>
              </a:rPr>
              <a:t>Root</a:t>
            </a:r>
            <a:r>
              <a:rPr sz="1050" spc="-30" dirty="0">
                <a:solidFill>
                  <a:srgbClr val="1F497D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F497D"/>
                </a:solidFill>
                <a:latin typeface="Arial MT"/>
                <a:cs typeface="Arial MT"/>
              </a:rPr>
              <a:t>directory</a:t>
            </a:r>
            <a:r>
              <a:rPr sz="1050" spc="-20" dirty="0">
                <a:solidFill>
                  <a:srgbClr val="1F497D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F497D"/>
                </a:solidFill>
                <a:latin typeface="Arial MT"/>
                <a:cs typeface="Arial MT"/>
              </a:rPr>
              <a:t>of</a:t>
            </a:r>
            <a:r>
              <a:rPr sz="1050" spc="-20" dirty="0">
                <a:solidFill>
                  <a:srgbClr val="1F497D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1F497D"/>
                </a:solidFill>
                <a:latin typeface="Arial MT"/>
                <a:cs typeface="Arial MT"/>
              </a:rPr>
              <a:t>the</a:t>
            </a:r>
            <a:r>
              <a:rPr sz="1050" spc="-25" dirty="0">
                <a:solidFill>
                  <a:srgbClr val="1F497D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1F497D"/>
                </a:solidFill>
                <a:latin typeface="Arial MT"/>
                <a:cs typeface="Arial MT"/>
              </a:rPr>
              <a:t>entire </a:t>
            </a:r>
            <a:r>
              <a:rPr sz="1050" dirty="0">
                <a:solidFill>
                  <a:srgbClr val="1F497D"/>
                </a:solidFill>
                <a:latin typeface="Arial MT"/>
                <a:cs typeface="Arial MT"/>
              </a:rPr>
              <a:t>file</a:t>
            </a:r>
            <a:r>
              <a:rPr sz="1050" spc="-35" dirty="0">
                <a:solidFill>
                  <a:srgbClr val="1F497D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1F497D"/>
                </a:solidFill>
                <a:latin typeface="Arial MT"/>
                <a:cs typeface="Arial MT"/>
              </a:rPr>
              <a:t>system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066925" y="2271141"/>
            <a:ext cx="748030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135" marR="5080" indent="-52069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1F497D"/>
                </a:solidFill>
                <a:latin typeface="Arial MT"/>
                <a:cs typeface="Arial MT"/>
              </a:rPr>
              <a:t>Users</a:t>
            </a:r>
            <a:r>
              <a:rPr sz="1050" spc="-20" dirty="0">
                <a:solidFill>
                  <a:srgbClr val="1F497D"/>
                </a:solidFill>
                <a:latin typeface="Arial MT"/>
                <a:cs typeface="Arial MT"/>
              </a:rPr>
              <a:t> home </a:t>
            </a:r>
            <a:r>
              <a:rPr sz="1050" spc="-10" dirty="0">
                <a:solidFill>
                  <a:srgbClr val="1F497D"/>
                </a:solidFill>
                <a:latin typeface="Arial MT"/>
                <a:cs typeface="Arial MT"/>
              </a:rPr>
              <a:t>directories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41294" y="3109722"/>
            <a:ext cx="43497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1F497D"/>
                </a:solidFill>
                <a:latin typeface="Arial MT"/>
                <a:cs typeface="Arial MT"/>
              </a:rPr>
              <a:t>Device files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01515" y="3111500"/>
            <a:ext cx="1186815" cy="346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1F497D"/>
                </a:solidFill>
                <a:latin typeface="Arial MT"/>
                <a:cs typeface="Arial MT"/>
              </a:rPr>
              <a:t>Essential</a:t>
            </a:r>
            <a:r>
              <a:rPr sz="1050" spc="-45" dirty="0">
                <a:solidFill>
                  <a:srgbClr val="1F497D"/>
                </a:solidFill>
                <a:latin typeface="Arial MT"/>
                <a:cs typeface="Arial MT"/>
              </a:rPr>
              <a:t> </a:t>
            </a:r>
            <a:r>
              <a:rPr sz="1050" spc="-20" dirty="0">
                <a:solidFill>
                  <a:srgbClr val="1F497D"/>
                </a:solidFill>
                <a:latin typeface="Arial MT"/>
                <a:cs typeface="Arial MT"/>
              </a:rPr>
              <a:t>user </a:t>
            </a:r>
            <a:r>
              <a:rPr sz="1050" dirty="0">
                <a:solidFill>
                  <a:srgbClr val="1F497D"/>
                </a:solidFill>
                <a:latin typeface="Arial MT"/>
                <a:cs typeface="Arial MT"/>
              </a:rPr>
              <a:t>commands</a:t>
            </a:r>
            <a:r>
              <a:rPr sz="1050" spc="-60" dirty="0">
                <a:solidFill>
                  <a:srgbClr val="1F497D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1F497D"/>
                </a:solidFill>
                <a:latin typeface="Arial MT"/>
                <a:cs typeface="Arial MT"/>
              </a:rPr>
              <a:t>binaries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84596" y="2810002"/>
            <a:ext cx="10991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1F497D"/>
                </a:solidFill>
                <a:latin typeface="Arial MT"/>
                <a:cs typeface="Arial MT"/>
              </a:rPr>
              <a:t>Configuration</a:t>
            </a:r>
            <a:r>
              <a:rPr sz="1050" spc="-65" dirty="0">
                <a:solidFill>
                  <a:srgbClr val="1F497D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1F497D"/>
                </a:solidFill>
                <a:latin typeface="Arial MT"/>
                <a:cs typeface="Arial MT"/>
              </a:rPr>
              <a:t>files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42332" y="4823459"/>
            <a:ext cx="1333500" cy="277495"/>
          </a:xfrm>
          <a:prstGeom prst="rect">
            <a:avLst/>
          </a:prstGeom>
          <a:solidFill>
            <a:srgbClr val="DEEBF7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200" b="1" dirty="0">
                <a:latin typeface="Arial"/>
                <a:cs typeface="Arial"/>
              </a:rPr>
              <a:t>Directories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spc="-20" dirty="0">
                <a:latin typeface="Arial"/>
                <a:cs typeface="Arial"/>
              </a:rPr>
              <a:t>files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168902" y="4149090"/>
            <a:ext cx="571500" cy="1620520"/>
          </a:xfrm>
          <a:custGeom>
            <a:avLst/>
            <a:gdLst/>
            <a:ahLst/>
            <a:cxnLst/>
            <a:rect l="l" t="t" r="r" b="b"/>
            <a:pathLst>
              <a:path w="571500" h="1620520">
                <a:moveTo>
                  <a:pt x="0" y="0"/>
                </a:moveTo>
                <a:lnTo>
                  <a:pt x="57601" y="3221"/>
                </a:lnTo>
                <a:lnTo>
                  <a:pt x="111246" y="12459"/>
                </a:lnTo>
                <a:lnTo>
                  <a:pt x="159785" y="27077"/>
                </a:lnTo>
                <a:lnTo>
                  <a:pt x="202072" y="46434"/>
                </a:lnTo>
                <a:lnTo>
                  <a:pt x="236960" y="69893"/>
                </a:lnTo>
                <a:lnTo>
                  <a:pt x="279946" y="126562"/>
                </a:lnTo>
                <a:lnTo>
                  <a:pt x="285750" y="158496"/>
                </a:lnTo>
                <a:lnTo>
                  <a:pt x="285750" y="651510"/>
                </a:lnTo>
                <a:lnTo>
                  <a:pt x="291553" y="683443"/>
                </a:lnTo>
                <a:lnTo>
                  <a:pt x="334539" y="740112"/>
                </a:lnTo>
                <a:lnTo>
                  <a:pt x="369427" y="763571"/>
                </a:lnTo>
                <a:lnTo>
                  <a:pt x="411714" y="782928"/>
                </a:lnTo>
                <a:lnTo>
                  <a:pt x="460253" y="797546"/>
                </a:lnTo>
                <a:lnTo>
                  <a:pt x="513898" y="806784"/>
                </a:lnTo>
                <a:lnTo>
                  <a:pt x="571500" y="810006"/>
                </a:lnTo>
                <a:lnTo>
                  <a:pt x="513898" y="813227"/>
                </a:lnTo>
                <a:lnTo>
                  <a:pt x="460253" y="822465"/>
                </a:lnTo>
                <a:lnTo>
                  <a:pt x="411714" y="837083"/>
                </a:lnTo>
                <a:lnTo>
                  <a:pt x="369427" y="856440"/>
                </a:lnTo>
                <a:lnTo>
                  <a:pt x="334539" y="879899"/>
                </a:lnTo>
                <a:lnTo>
                  <a:pt x="291553" y="936568"/>
                </a:lnTo>
                <a:lnTo>
                  <a:pt x="285750" y="968502"/>
                </a:lnTo>
                <a:lnTo>
                  <a:pt x="285750" y="1461541"/>
                </a:lnTo>
                <a:lnTo>
                  <a:pt x="279946" y="1493477"/>
                </a:lnTo>
                <a:lnTo>
                  <a:pt x="236960" y="1550141"/>
                </a:lnTo>
                <a:lnTo>
                  <a:pt x="202072" y="1573595"/>
                </a:lnTo>
                <a:lnTo>
                  <a:pt x="159785" y="1592946"/>
                </a:lnTo>
                <a:lnTo>
                  <a:pt x="111246" y="1607557"/>
                </a:lnTo>
                <a:lnTo>
                  <a:pt x="57601" y="1616792"/>
                </a:lnTo>
                <a:lnTo>
                  <a:pt x="0" y="1620012"/>
                </a:lnTo>
              </a:path>
            </a:pathLst>
          </a:custGeom>
          <a:ln w="19811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59486" y="5377434"/>
            <a:ext cx="1419225" cy="626745"/>
          </a:xfrm>
          <a:custGeom>
            <a:avLst/>
            <a:gdLst/>
            <a:ahLst/>
            <a:cxnLst/>
            <a:rect l="l" t="t" r="r" b="b"/>
            <a:pathLst>
              <a:path w="1419225" h="626745">
                <a:moveTo>
                  <a:pt x="0" y="313181"/>
                </a:moveTo>
                <a:lnTo>
                  <a:pt x="11429" y="256884"/>
                </a:lnTo>
                <a:lnTo>
                  <a:pt x="44382" y="203899"/>
                </a:lnTo>
                <a:lnTo>
                  <a:pt x="96855" y="155109"/>
                </a:lnTo>
                <a:lnTo>
                  <a:pt x="129786" y="132564"/>
                </a:lnTo>
                <a:lnTo>
                  <a:pt x="166845" y="111399"/>
                </a:lnTo>
                <a:lnTo>
                  <a:pt x="207783" y="91725"/>
                </a:lnTo>
                <a:lnTo>
                  <a:pt x="252348" y="73653"/>
                </a:lnTo>
                <a:lnTo>
                  <a:pt x="300291" y="57293"/>
                </a:lnTo>
                <a:lnTo>
                  <a:pt x="351361" y="42756"/>
                </a:lnTo>
                <a:lnTo>
                  <a:pt x="405307" y="30152"/>
                </a:lnTo>
                <a:lnTo>
                  <a:pt x="461879" y="19592"/>
                </a:lnTo>
                <a:lnTo>
                  <a:pt x="520827" y="11186"/>
                </a:lnTo>
                <a:lnTo>
                  <a:pt x="581901" y="5045"/>
                </a:lnTo>
                <a:lnTo>
                  <a:pt x="644849" y="1279"/>
                </a:lnTo>
                <a:lnTo>
                  <a:pt x="709422" y="0"/>
                </a:lnTo>
                <a:lnTo>
                  <a:pt x="773992" y="1279"/>
                </a:lnTo>
                <a:lnTo>
                  <a:pt x="836939" y="5045"/>
                </a:lnTo>
                <a:lnTo>
                  <a:pt x="898011" y="11186"/>
                </a:lnTo>
                <a:lnTo>
                  <a:pt x="956959" y="19592"/>
                </a:lnTo>
                <a:lnTo>
                  <a:pt x="1013531" y="30152"/>
                </a:lnTo>
                <a:lnTo>
                  <a:pt x="1067477" y="42756"/>
                </a:lnTo>
                <a:lnTo>
                  <a:pt x="1118547" y="57293"/>
                </a:lnTo>
                <a:lnTo>
                  <a:pt x="1166490" y="73653"/>
                </a:lnTo>
                <a:lnTo>
                  <a:pt x="1211056" y="91725"/>
                </a:lnTo>
                <a:lnTo>
                  <a:pt x="1251994" y="111399"/>
                </a:lnTo>
                <a:lnTo>
                  <a:pt x="1289054" y="132564"/>
                </a:lnTo>
                <a:lnTo>
                  <a:pt x="1321985" y="155109"/>
                </a:lnTo>
                <a:lnTo>
                  <a:pt x="1374459" y="203899"/>
                </a:lnTo>
                <a:lnTo>
                  <a:pt x="1407413" y="256884"/>
                </a:lnTo>
                <a:lnTo>
                  <a:pt x="1418844" y="313181"/>
                </a:lnTo>
                <a:lnTo>
                  <a:pt x="1415944" y="341687"/>
                </a:lnTo>
                <a:lnTo>
                  <a:pt x="1393502" y="396436"/>
                </a:lnTo>
                <a:lnTo>
                  <a:pt x="1350537" y="447433"/>
                </a:lnTo>
                <a:lnTo>
                  <a:pt x="1289054" y="493794"/>
                </a:lnTo>
                <a:lnTo>
                  <a:pt x="1251994" y="514959"/>
                </a:lnTo>
                <a:lnTo>
                  <a:pt x="1211056" y="534633"/>
                </a:lnTo>
                <a:lnTo>
                  <a:pt x="1166490" y="552706"/>
                </a:lnTo>
                <a:lnTo>
                  <a:pt x="1118547" y="569066"/>
                </a:lnTo>
                <a:lnTo>
                  <a:pt x="1067477" y="583604"/>
                </a:lnTo>
                <a:lnTo>
                  <a:pt x="1013531" y="596209"/>
                </a:lnTo>
                <a:lnTo>
                  <a:pt x="956959" y="606770"/>
                </a:lnTo>
                <a:lnTo>
                  <a:pt x="898011" y="615176"/>
                </a:lnTo>
                <a:lnTo>
                  <a:pt x="836939" y="621318"/>
                </a:lnTo>
                <a:lnTo>
                  <a:pt x="773992" y="625084"/>
                </a:lnTo>
                <a:lnTo>
                  <a:pt x="709422" y="626363"/>
                </a:lnTo>
                <a:lnTo>
                  <a:pt x="644849" y="625084"/>
                </a:lnTo>
                <a:lnTo>
                  <a:pt x="581901" y="621318"/>
                </a:lnTo>
                <a:lnTo>
                  <a:pt x="520827" y="615176"/>
                </a:lnTo>
                <a:lnTo>
                  <a:pt x="461879" y="606770"/>
                </a:lnTo>
                <a:lnTo>
                  <a:pt x="405307" y="596209"/>
                </a:lnTo>
                <a:lnTo>
                  <a:pt x="351361" y="583604"/>
                </a:lnTo>
                <a:lnTo>
                  <a:pt x="300291" y="569066"/>
                </a:lnTo>
                <a:lnTo>
                  <a:pt x="252348" y="552706"/>
                </a:lnTo>
                <a:lnTo>
                  <a:pt x="207783" y="534633"/>
                </a:lnTo>
                <a:lnTo>
                  <a:pt x="166845" y="514959"/>
                </a:lnTo>
                <a:lnTo>
                  <a:pt x="129786" y="493794"/>
                </a:lnTo>
                <a:lnTo>
                  <a:pt x="96855" y="471249"/>
                </a:lnTo>
                <a:lnTo>
                  <a:pt x="44382" y="422459"/>
                </a:lnTo>
                <a:lnTo>
                  <a:pt x="11429" y="369475"/>
                </a:lnTo>
                <a:lnTo>
                  <a:pt x="0" y="313181"/>
                </a:lnTo>
                <a:close/>
              </a:path>
            </a:pathLst>
          </a:custGeom>
          <a:ln w="28956">
            <a:solidFill>
              <a:srgbClr val="54823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37972" y="6074664"/>
            <a:ext cx="1390015" cy="276225"/>
          </a:xfrm>
          <a:prstGeom prst="rect">
            <a:avLst/>
          </a:prstGeom>
          <a:solidFill>
            <a:srgbClr val="548235"/>
          </a:solidFill>
        </p:spPr>
        <p:txBody>
          <a:bodyPr vert="horz" wrap="square" lIns="0" tIns="4191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33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Ordinary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9" name="object 39"/>
          <p:cNvSpPr txBox="1"/>
          <p:nvPr/>
        </p:nvSpPr>
        <p:spPr>
          <a:xfrm>
            <a:off x="2154173" y="1301572"/>
            <a:ext cx="2766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70C0"/>
                </a:solidFill>
                <a:latin typeface="Arial"/>
                <a:cs typeface="Arial"/>
              </a:rPr>
              <a:t>Linux</a:t>
            </a:r>
            <a:r>
              <a:rPr sz="2400" b="1" spc="-4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/>
                <a:cs typeface="Arial"/>
              </a:rPr>
              <a:t>file</a:t>
            </a:r>
            <a:r>
              <a:rPr sz="2400" b="1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Arial"/>
                <a:cs typeface="Arial"/>
              </a:rPr>
              <a:t>structure</a:t>
            </a:r>
            <a:endParaRPr sz="2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68031" y="1919096"/>
            <a:ext cx="4445635" cy="96329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Home</a:t>
            </a:r>
            <a:r>
              <a:rPr sz="1800" b="1" spc="-2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70C0"/>
                </a:solidFill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UNIX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latin typeface="Arial MT"/>
                <a:cs typeface="Arial MT"/>
              </a:rPr>
              <a:t>working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directory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your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home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directory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68031" y="3399282"/>
            <a:ext cx="4431030" cy="127571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Working</a:t>
            </a:r>
            <a:r>
              <a:rPr sz="1800" b="1" spc="-4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or</a:t>
            </a:r>
            <a:r>
              <a:rPr sz="1800" b="1" spc="-35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70C0"/>
                </a:solidFill>
                <a:latin typeface="Arial"/>
                <a:cs typeface="Arial"/>
              </a:rPr>
              <a:t>current</a:t>
            </a:r>
            <a:r>
              <a:rPr sz="1800" b="1" spc="-3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70C0"/>
                </a:solidFill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13900"/>
              </a:lnSpc>
            </a:pPr>
            <a:r>
              <a:rPr sz="1800" dirty="0">
                <a:latin typeface="Arial MT"/>
                <a:cs typeface="Arial MT"/>
              </a:rPr>
              <a:t>While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working you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associated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one </a:t>
            </a:r>
            <a:r>
              <a:rPr sz="1800" dirty="0">
                <a:latin typeface="Arial MT"/>
                <a:cs typeface="Arial MT"/>
              </a:rPr>
              <a:t>directory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called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working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directory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or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current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368031" y="5191455"/>
            <a:ext cx="4266565" cy="963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An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abbreviation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working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directory</a:t>
            </a:r>
            <a:r>
              <a:rPr sz="1800" spc="-25" dirty="0">
                <a:latin typeface="Arial MT"/>
                <a:cs typeface="Arial MT"/>
              </a:rPr>
              <a:t> is </a:t>
            </a:r>
            <a:r>
              <a:rPr sz="1800" dirty="0">
                <a:latin typeface="Arial MT"/>
                <a:cs typeface="Arial MT"/>
              </a:rPr>
              <a:t>displayed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prompt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your </a:t>
            </a:r>
            <a:r>
              <a:rPr sz="1800" spc="-10" dirty="0">
                <a:latin typeface="Arial MT"/>
                <a:cs typeface="Arial MT"/>
              </a:rPr>
              <a:t>terminal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2810</Words>
  <Application>Microsoft Macintosh PowerPoint</Application>
  <PresentationFormat>Widescreen</PresentationFormat>
  <Paragraphs>382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Aptos</vt:lpstr>
      <vt:lpstr>Arial</vt:lpstr>
      <vt:lpstr>Arial MT</vt:lpstr>
      <vt:lpstr>Calibri</vt:lpstr>
      <vt:lpstr>Calibri Light</vt:lpstr>
      <vt:lpstr>Trebuchet MS</vt:lpstr>
      <vt:lpstr>Verdana</vt:lpstr>
      <vt:lpstr>Wingdings</vt:lpstr>
      <vt:lpstr>Office Theme</vt:lpstr>
      <vt:lpstr>Introduction to Linux</vt:lpstr>
      <vt:lpstr>Learning outcomes</vt:lpstr>
      <vt:lpstr>Course structure</vt:lpstr>
      <vt:lpstr>Part I: Introduction to Linux and Unix and the command line</vt:lpstr>
      <vt:lpstr>What is Linux?</vt:lpstr>
      <vt:lpstr>Why Linux?</vt:lpstr>
      <vt:lpstr>Structure of Linux</vt:lpstr>
      <vt:lpstr>Linux Shell and terminal</vt:lpstr>
      <vt:lpstr>Working with files and directories</vt:lpstr>
      <vt:lpstr>Understanding path and pathname</vt:lpstr>
      <vt:lpstr>Part II: Manipulating and extracting information from files in Linux</vt:lpstr>
      <vt:lpstr>Commands basic structure</vt:lpstr>
      <vt:lpstr>Key commands for handling directories</vt:lpstr>
      <vt:lpstr>Key commands for handling directories</vt:lpstr>
      <vt:lpstr>Basic manipulating file commands</vt:lpstr>
      <vt:lpstr>Basic manipulating file commands</vt:lpstr>
      <vt:lpstr>Extracting data from files</vt:lpstr>
      <vt:lpstr>Part III: File permission in Linux</vt:lpstr>
      <vt:lpstr>File System Ownership and Permissions</vt:lpstr>
      <vt:lpstr>Description of file permissions</vt:lpstr>
      <vt:lpstr>Access permissions on files</vt:lpstr>
      <vt:lpstr>Access permissions on directories</vt:lpstr>
      <vt:lpstr>chmod command</vt:lpstr>
      <vt:lpstr>Few tips</vt:lpstr>
      <vt:lpstr>Part IV: Practical</vt:lpstr>
      <vt:lpstr>Practical #1</vt:lpstr>
      <vt:lpstr>Practical #2</vt:lpstr>
      <vt:lpstr>Practical #3</vt:lpstr>
      <vt:lpstr>Exercise 1 </vt:lpstr>
      <vt:lpstr>Exercise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Yaovi Mahuton Gildas Hounmanou</cp:lastModifiedBy>
  <cp:revision>1</cp:revision>
  <dcterms:created xsi:type="dcterms:W3CDTF">2025-07-26T16:10:33Z</dcterms:created>
  <dcterms:modified xsi:type="dcterms:W3CDTF">2025-08-04T23:06:22Z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2025-07-26T00:00:00Z</vt:filetime>
  </property>
  <property fmtid="{D5CDD505-2E9C-101B-9397-08002B2CF9AE}" pid="3" name="LastSaved">
    <vt:filetime>2025-07-26T00:00:00Z</vt:filetime>
  </property>
  <property fmtid="{D5CDD505-2E9C-101B-9397-08002B2CF9AE}" pid="4" name="Producer">
    <vt:lpwstr>3-Heights™ PDF Merge Split Shell 6.12.1.11 (http://www.pdf-tools.com)</vt:lpwstr>
  </property>
</Properties>
</file>