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8BE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8BE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8BE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8BE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DEC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8653" y="249929"/>
            <a:ext cx="2292092" cy="66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7540" y="1386332"/>
            <a:ext cx="1064133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8BEB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2801" y="1982723"/>
            <a:ext cx="6816090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63918" y="6448256"/>
            <a:ext cx="22650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13914" y="6448256"/>
            <a:ext cx="2317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7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Relationship Id="rId20" Type="http://schemas.openxmlformats.org/officeDocument/2006/relationships/image" Target="../media/image35.png"/><Relationship Id="rId21" Type="http://schemas.openxmlformats.org/officeDocument/2006/relationships/image" Target="../media/image36.png"/><Relationship Id="rId22" Type="http://schemas.openxmlformats.org/officeDocument/2006/relationships/image" Target="../media/image37.png"/><Relationship Id="rId23" Type="http://schemas.openxmlformats.org/officeDocument/2006/relationships/image" Target="../media/image38.png"/><Relationship Id="rId24" Type="http://schemas.openxmlformats.org/officeDocument/2006/relationships/image" Target="../media/image39.png"/><Relationship Id="rId25" Type="http://schemas.openxmlformats.org/officeDocument/2006/relationships/image" Target="../media/image40.png"/><Relationship Id="rId26" Type="http://schemas.openxmlformats.org/officeDocument/2006/relationships/image" Target="../media/image41.png"/><Relationship Id="rId27" Type="http://schemas.openxmlformats.org/officeDocument/2006/relationships/image" Target="../media/image4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2.png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Relationship Id="rId12" Type="http://schemas.openxmlformats.org/officeDocument/2006/relationships/image" Target="../media/image51.png"/><Relationship Id="rId13" Type="http://schemas.openxmlformats.org/officeDocument/2006/relationships/image" Target="../media/image52.png"/><Relationship Id="rId14" Type="http://schemas.openxmlformats.org/officeDocument/2006/relationships/image" Target="../media/image53.png"/><Relationship Id="rId15" Type="http://schemas.openxmlformats.org/officeDocument/2006/relationships/image" Target="../media/image54.png"/><Relationship Id="rId16" Type="http://schemas.openxmlformats.org/officeDocument/2006/relationships/image" Target="../media/image55.png"/><Relationship Id="rId17" Type="http://schemas.openxmlformats.org/officeDocument/2006/relationships/image" Target="../media/image56.png"/><Relationship Id="rId18" Type="http://schemas.openxmlformats.org/officeDocument/2006/relationships/image" Target="../media/image57.png"/><Relationship Id="rId19" Type="http://schemas.openxmlformats.org/officeDocument/2006/relationships/image" Target="../media/image58.png"/><Relationship Id="rId20" Type="http://schemas.openxmlformats.org/officeDocument/2006/relationships/image" Target="../media/image59.png"/><Relationship Id="rId21" Type="http://schemas.openxmlformats.org/officeDocument/2006/relationships/image" Target="../media/image60.png"/><Relationship Id="rId22" Type="http://schemas.openxmlformats.org/officeDocument/2006/relationships/image" Target="../media/image61.png"/><Relationship Id="rId23" Type="http://schemas.openxmlformats.org/officeDocument/2006/relationships/image" Target="../media/image62.png"/><Relationship Id="rId24" Type="http://schemas.openxmlformats.org/officeDocument/2006/relationships/image" Target="../media/image63.png"/><Relationship Id="rId25" Type="http://schemas.openxmlformats.org/officeDocument/2006/relationships/image" Target="../media/image6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jpg"/><Relationship Id="rId3" Type="http://schemas.openxmlformats.org/officeDocument/2006/relationships/hyperlink" Target="https://microreact.org/instructions" TargetMode="Externa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jpg"/><Relationship Id="rId3" Type="http://schemas.openxmlformats.org/officeDocument/2006/relationships/hyperlink" Target="https://microreact.org/project/N1TRn11L" TargetMode="External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hyperlink" Target="https://microreact.org/" TargetMode="Externa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7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Relationship Id="rId6" Type="http://schemas.openxmlformats.org/officeDocument/2006/relationships/image" Target="../media/image74.jpg"/><Relationship Id="rId7" Type="http://schemas.openxmlformats.org/officeDocument/2006/relationships/image" Target="../media/image75.png"/><Relationship Id="rId8" Type="http://schemas.openxmlformats.org/officeDocument/2006/relationships/image" Target="../media/image76.png"/><Relationship Id="rId9" Type="http://schemas.openxmlformats.org/officeDocument/2006/relationships/image" Target="../media/image77.png"/><Relationship Id="rId10" Type="http://schemas.openxmlformats.org/officeDocument/2006/relationships/image" Target="../media/image78.jpg"/><Relationship Id="rId11" Type="http://schemas.openxmlformats.org/officeDocument/2006/relationships/image" Target="../media/image7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653" y="4377633"/>
              <a:ext cx="2895922" cy="845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7540" y="1904491"/>
            <a:ext cx="6781800" cy="1059180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640"/>
              </a:spcBef>
            </a:pPr>
            <a:r>
              <a:rPr dirty="0">
                <a:solidFill>
                  <a:srgbClr val="000000"/>
                </a:solidFill>
              </a:rPr>
              <a:t>Phylogeny:</a:t>
            </a:r>
            <a:r>
              <a:rPr dirty="0" spc="-5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construction, </a:t>
            </a:r>
            <a:r>
              <a:rPr dirty="0">
                <a:solidFill>
                  <a:srgbClr val="000000"/>
                </a:solidFill>
              </a:rPr>
              <a:t>visualization</a:t>
            </a:r>
            <a:r>
              <a:rPr dirty="0" spc="-9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interpretation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737392" y="5465064"/>
            <a:ext cx="2665730" cy="903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7F7F7F"/>
                </a:solidFill>
                <a:latin typeface="Arial"/>
                <a:cs typeface="Arial"/>
              </a:rPr>
              <a:t>February</a:t>
            </a:r>
            <a:r>
              <a:rPr dirty="0" sz="1100" spc="-55" b="1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dirty="0" sz="1100" spc="-20" b="1">
                <a:solidFill>
                  <a:srgbClr val="7F7F7F"/>
                </a:solidFill>
                <a:latin typeface="Arial"/>
                <a:cs typeface="Arial"/>
              </a:rPr>
              <a:t>2023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Erkison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Ewomazino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Odih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ts val="1200"/>
              </a:lnSpc>
              <a:spcBef>
                <a:spcPts val="405"/>
              </a:spcBef>
            </a:pPr>
            <a:r>
              <a:rPr dirty="0" sz="1100">
                <a:latin typeface="Arial MT"/>
                <a:cs typeface="Arial MT"/>
              </a:rPr>
              <a:t>SEQAFRICA,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University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Ibadan,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Nigeria </a:t>
            </a:r>
            <a:r>
              <a:rPr dirty="0" sz="1100">
                <a:latin typeface="Arial MT"/>
                <a:cs typeface="Arial MT"/>
              </a:rPr>
              <a:t>University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Copenhagen,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Denmark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45"/>
              <a:t> </a:t>
            </a:r>
            <a:r>
              <a:rPr dirty="0"/>
              <a:t>tree</a:t>
            </a:r>
            <a:r>
              <a:rPr dirty="0" spc="-40"/>
              <a:t> </a:t>
            </a:r>
            <a:r>
              <a:rPr dirty="0" spc="-10"/>
              <a:t>interpretation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663021" y="4199223"/>
            <a:ext cx="2044064" cy="2019300"/>
            <a:chOff x="663021" y="4199223"/>
            <a:chExt cx="2044064" cy="20193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4056" y="4199223"/>
              <a:ext cx="2042598" cy="201877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77308" y="4525267"/>
              <a:ext cx="847090" cy="1144905"/>
            </a:xfrm>
            <a:custGeom>
              <a:avLst/>
              <a:gdLst/>
              <a:ahLst/>
              <a:cxnLst/>
              <a:rect l="l" t="t" r="r" b="b"/>
              <a:pathLst>
                <a:path w="847090" h="1144904">
                  <a:moveTo>
                    <a:pt x="0" y="0"/>
                  </a:moveTo>
                  <a:lnTo>
                    <a:pt x="846692" y="0"/>
                  </a:lnTo>
                  <a:lnTo>
                    <a:pt x="846692" y="1144731"/>
                  </a:lnTo>
                  <a:lnTo>
                    <a:pt x="0" y="114473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3003231" y="2047107"/>
            <a:ext cx="2042795" cy="2033270"/>
            <a:chOff x="3003231" y="2047107"/>
            <a:chExt cx="2042795" cy="2033270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3231" y="2061395"/>
              <a:ext cx="2042598" cy="201877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3171929" y="2061395"/>
              <a:ext cx="1804035" cy="788035"/>
            </a:xfrm>
            <a:custGeom>
              <a:avLst/>
              <a:gdLst/>
              <a:ahLst/>
              <a:cxnLst/>
              <a:rect l="l" t="t" r="r" b="b"/>
              <a:pathLst>
                <a:path w="1804035" h="788035">
                  <a:moveTo>
                    <a:pt x="0" y="0"/>
                  </a:moveTo>
                  <a:lnTo>
                    <a:pt x="1803956" y="0"/>
                  </a:lnTo>
                  <a:lnTo>
                    <a:pt x="1803956" y="787823"/>
                  </a:lnTo>
                  <a:lnTo>
                    <a:pt x="0" y="78782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3231" y="4199221"/>
            <a:ext cx="2042598" cy="201877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601856" y="5047996"/>
            <a:ext cx="1193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407071" y="5377179"/>
            <a:ext cx="121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223745" y="5823865"/>
            <a:ext cx="363855" cy="0"/>
          </a:xfrm>
          <a:custGeom>
            <a:avLst/>
            <a:gdLst/>
            <a:ahLst/>
            <a:cxnLst/>
            <a:rect l="l" t="t" r="r" b="b"/>
            <a:pathLst>
              <a:path w="363854" h="0">
                <a:moveTo>
                  <a:pt x="0" y="0"/>
                </a:moveTo>
                <a:lnTo>
                  <a:pt x="363298" y="1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250669" y="5832347"/>
            <a:ext cx="3448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0000"/>
                </a:solidFill>
                <a:latin typeface="Calibri"/>
                <a:cs typeface="Calibri"/>
              </a:rPr>
              <a:t>0.01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0965" rIns="0" bIns="0" rtlCol="0" vert="horz">
            <a:spAutoFit/>
          </a:bodyPr>
          <a:lstStyle/>
          <a:p>
            <a:pPr marL="780415">
              <a:lnSpc>
                <a:spcPct val="100000"/>
              </a:lnSpc>
              <a:spcBef>
                <a:spcPts val="795"/>
              </a:spcBef>
            </a:pPr>
            <a:r>
              <a:rPr dirty="0"/>
              <a:t>Reading</a:t>
            </a:r>
            <a:r>
              <a:rPr dirty="0" spc="-125"/>
              <a:t> </a:t>
            </a:r>
            <a:r>
              <a:rPr dirty="0"/>
              <a:t>phylogenetic</a:t>
            </a:r>
            <a:r>
              <a:rPr dirty="0" spc="-114"/>
              <a:t> </a:t>
            </a:r>
            <a:r>
              <a:rPr dirty="0" spc="-10"/>
              <a:t>trees</a:t>
            </a:r>
          </a:p>
          <a:p>
            <a:pPr marL="184150" marR="772160" indent="-171450">
              <a:lnSpc>
                <a:spcPts val="2810"/>
              </a:lnSpc>
              <a:spcBef>
                <a:spcPts val="1050"/>
              </a:spcBef>
              <a:buChar char="•"/>
              <a:tabLst>
                <a:tab pos="184150" algn="l"/>
              </a:tabLst>
            </a:pPr>
            <a:r>
              <a:rPr dirty="0" b="0">
                <a:latin typeface="Arial MT"/>
                <a:cs typeface="Arial MT"/>
              </a:rPr>
              <a:t>Trees</a:t>
            </a:r>
            <a:r>
              <a:rPr dirty="0" spc="-10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depict</a:t>
            </a:r>
            <a:r>
              <a:rPr dirty="0" spc="-9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branching</a:t>
            </a:r>
            <a:r>
              <a:rPr dirty="0" spc="-9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history;</a:t>
            </a:r>
            <a:r>
              <a:rPr dirty="0" spc="-9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topology </a:t>
            </a:r>
            <a:r>
              <a:rPr dirty="0" b="0">
                <a:latin typeface="Arial MT"/>
                <a:cs typeface="Arial MT"/>
              </a:rPr>
              <a:t>most</a:t>
            </a:r>
            <a:r>
              <a:rPr dirty="0" spc="-3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important.</a:t>
            </a:r>
          </a:p>
          <a:p>
            <a:pPr marL="184150" indent="-171450">
              <a:lnSpc>
                <a:spcPct val="100000"/>
              </a:lnSpc>
              <a:spcBef>
                <a:spcPts val="240"/>
              </a:spcBef>
              <a:buChar char="•"/>
              <a:tabLst>
                <a:tab pos="184150" algn="l"/>
              </a:tabLst>
            </a:pPr>
            <a:r>
              <a:rPr dirty="0" b="0">
                <a:latin typeface="Arial MT"/>
                <a:cs typeface="Arial MT"/>
              </a:rPr>
              <a:t>Different</a:t>
            </a:r>
            <a:r>
              <a:rPr dirty="0" spc="-10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orientations,</a:t>
            </a:r>
            <a:r>
              <a:rPr dirty="0" spc="-10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same</a:t>
            </a:r>
            <a:r>
              <a:rPr dirty="0" spc="-10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topology.</a:t>
            </a:r>
          </a:p>
          <a:p>
            <a:pPr marL="184150" marR="337820" indent="-171450">
              <a:lnSpc>
                <a:spcPct val="89600"/>
              </a:lnSpc>
              <a:spcBef>
                <a:spcPts val="1140"/>
              </a:spcBef>
              <a:buChar char="•"/>
              <a:tabLst>
                <a:tab pos="184150" algn="l"/>
              </a:tabLst>
            </a:pPr>
            <a:r>
              <a:rPr dirty="0" b="0">
                <a:latin typeface="Arial MT"/>
                <a:cs typeface="Arial MT"/>
              </a:rPr>
              <a:t>Unless</a:t>
            </a:r>
            <a:r>
              <a:rPr dirty="0" spc="-8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otherwise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indicated,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branch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lengths </a:t>
            </a:r>
            <a:r>
              <a:rPr dirty="0" b="0">
                <a:latin typeface="Arial MT"/>
                <a:cs typeface="Arial MT"/>
              </a:rPr>
              <a:t>are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meaningless;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avoid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inferring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temporal </a:t>
            </a:r>
            <a:r>
              <a:rPr dirty="0" b="0">
                <a:latin typeface="Arial MT"/>
                <a:cs typeface="Arial MT"/>
              </a:rPr>
              <a:t>information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that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is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not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spc="-10" b="0">
                <a:latin typeface="Arial MT"/>
                <a:cs typeface="Arial MT"/>
              </a:rPr>
              <a:t>shown</a:t>
            </a:r>
          </a:p>
          <a:p>
            <a:pPr marL="184150" marR="5080" indent="-171450">
              <a:lnSpc>
                <a:spcPct val="89600"/>
              </a:lnSpc>
              <a:spcBef>
                <a:spcPts val="880"/>
              </a:spcBef>
              <a:buChar char="•"/>
              <a:tabLst>
                <a:tab pos="184150" algn="l"/>
              </a:tabLst>
            </a:pPr>
            <a:r>
              <a:rPr dirty="0" b="0">
                <a:latin typeface="Arial MT"/>
                <a:cs typeface="Arial MT"/>
              </a:rPr>
              <a:t>Branch</a:t>
            </a:r>
            <a:r>
              <a:rPr dirty="0" spc="-8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lengths,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when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indicated,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reflect</a:t>
            </a:r>
            <a:r>
              <a:rPr dirty="0" spc="-75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the </a:t>
            </a:r>
            <a:r>
              <a:rPr dirty="0" b="0">
                <a:latin typeface="Arial MT"/>
                <a:cs typeface="Arial MT"/>
              </a:rPr>
              <a:t>amount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evolutionary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change</a:t>
            </a:r>
            <a:r>
              <a:rPr dirty="0" spc="-4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as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well</a:t>
            </a:r>
            <a:r>
              <a:rPr dirty="0" spc="-5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as</a:t>
            </a:r>
            <a:r>
              <a:rPr dirty="0" spc="-50" b="0">
                <a:latin typeface="Arial MT"/>
                <a:cs typeface="Arial MT"/>
              </a:rPr>
              <a:t> </a:t>
            </a:r>
            <a:r>
              <a:rPr dirty="0" spc="-25" b="0">
                <a:latin typeface="Arial MT"/>
                <a:cs typeface="Arial MT"/>
              </a:rPr>
              <a:t>the </a:t>
            </a:r>
            <a:r>
              <a:rPr dirty="0" b="0">
                <a:latin typeface="Arial MT"/>
                <a:cs typeface="Arial MT"/>
              </a:rPr>
              <a:t>passage</a:t>
            </a:r>
            <a:r>
              <a:rPr dirty="0" spc="-65" b="0">
                <a:latin typeface="Arial MT"/>
                <a:cs typeface="Arial MT"/>
              </a:rPr>
              <a:t> </a:t>
            </a:r>
            <a:r>
              <a:rPr dirty="0" b="0">
                <a:latin typeface="Arial MT"/>
                <a:cs typeface="Arial MT"/>
              </a:rPr>
              <a:t>of</a:t>
            </a:r>
            <a:r>
              <a:rPr dirty="0" spc="-60" b="0">
                <a:latin typeface="Arial MT"/>
                <a:cs typeface="Arial MT"/>
              </a:rPr>
              <a:t> </a:t>
            </a:r>
            <a:r>
              <a:rPr dirty="0" spc="-20" b="0">
                <a:latin typeface="Arial MT"/>
                <a:cs typeface="Arial MT"/>
              </a:rPr>
              <a:t>time.</a:t>
            </a:r>
          </a:p>
        </p:txBody>
      </p:sp>
      <p:grpSp>
        <p:nvGrpSpPr>
          <p:cNvPr id="15" name="object 15" descr=""/>
          <p:cNvGrpSpPr/>
          <p:nvPr/>
        </p:nvGrpSpPr>
        <p:grpSpPr>
          <a:xfrm>
            <a:off x="664057" y="2058850"/>
            <a:ext cx="2042795" cy="2021839"/>
            <a:chOff x="664057" y="2058850"/>
            <a:chExt cx="2042795" cy="2021839"/>
          </a:xfrm>
        </p:grpSpPr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4057" y="2061395"/>
              <a:ext cx="2042598" cy="201877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7408" y="2743417"/>
              <a:ext cx="112542" cy="10908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9905" y="2392359"/>
              <a:ext cx="112543" cy="10908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5277" y="3084498"/>
              <a:ext cx="112542" cy="10908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19694" y="2219789"/>
              <a:ext cx="112543" cy="10908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44123" y="2586630"/>
              <a:ext cx="112543" cy="109082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1715014" y="2073137"/>
              <a:ext cx="962025" cy="856615"/>
            </a:xfrm>
            <a:custGeom>
              <a:avLst/>
              <a:gdLst/>
              <a:ahLst/>
              <a:cxnLst/>
              <a:rect l="l" t="t" r="r" b="b"/>
              <a:pathLst>
                <a:path w="962025" h="856614">
                  <a:moveTo>
                    <a:pt x="0" y="0"/>
                  </a:moveTo>
                  <a:lnTo>
                    <a:pt x="961680" y="0"/>
                  </a:lnTo>
                  <a:lnTo>
                    <a:pt x="961680" y="856610"/>
                  </a:lnTo>
                  <a:lnTo>
                    <a:pt x="0" y="85661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039409" y="2905252"/>
            <a:ext cx="11938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FF0000"/>
                </a:solidFill>
                <a:latin typeface="Calibri"/>
                <a:cs typeface="Calibri"/>
              </a:rPr>
              <a:t>x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26" name="object 2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4" name="object 24" descr=""/>
          <p:cNvSpPr txBox="1"/>
          <p:nvPr/>
        </p:nvSpPr>
        <p:spPr>
          <a:xfrm>
            <a:off x="1329629" y="3216147"/>
            <a:ext cx="12192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 b="1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85"/>
              <a:t> </a:t>
            </a:r>
            <a:r>
              <a:rPr dirty="0"/>
              <a:t>tree</a:t>
            </a:r>
            <a:r>
              <a:rPr dirty="0" spc="-85"/>
              <a:t> </a:t>
            </a:r>
            <a:r>
              <a:rPr dirty="0"/>
              <a:t>interpretation:</a:t>
            </a:r>
            <a:r>
              <a:rPr dirty="0" spc="-80"/>
              <a:t> </a:t>
            </a:r>
            <a:r>
              <a:rPr dirty="0" spc="-10"/>
              <a:t>Misconceptions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310891"/>
            <a:ext cx="3034030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1.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Evolutionary </a:t>
            </a:r>
            <a:r>
              <a:rPr dirty="0" sz="2800">
                <a:latin typeface="Arial MT"/>
                <a:cs typeface="Arial MT"/>
              </a:rPr>
              <a:t>timeline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flows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tips/leaves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7539" y="4554220"/>
            <a:ext cx="3075305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2.</a:t>
            </a:r>
            <a:r>
              <a:rPr dirty="0" sz="2800">
                <a:latin typeface="Arial MT"/>
                <a:cs typeface="Arial MT"/>
              </a:rPr>
              <a:t>	Related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species </a:t>
            </a:r>
            <a:r>
              <a:rPr dirty="0" sz="2800">
                <a:latin typeface="Arial MT"/>
                <a:cs typeface="Arial MT"/>
              </a:rPr>
              <a:t>have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proximal leaves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44567" y="2173223"/>
            <a:ext cx="2737485" cy="2032000"/>
            <a:chOff x="4544567" y="2173223"/>
            <a:chExt cx="2737485" cy="2032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7487" y="2529839"/>
              <a:ext cx="1645919" cy="164896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4567" y="2252471"/>
              <a:ext cx="542543" cy="54254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2351" y="2252471"/>
              <a:ext cx="542544" cy="54254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2327" y="2228087"/>
              <a:ext cx="545591" cy="54254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11823" y="2252471"/>
              <a:ext cx="542544" cy="54254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9127" y="2173223"/>
              <a:ext cx="542544" cy="54254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820852" y="2732158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w="0"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07601" y="3669807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 h="0">
                  <a:moveTo>
                    <a:pt x="1159566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87383" y="367445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87383" y="2732158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w="0"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74132" y="3441205"/>
              <a:ext cx="975360" cy="5080"/>
            </a:xfrm>
            <a:custGeom>
              <a:avLst/>
              <a:gdLst/>
              <a:ahLst/>
              <a:cxnLst/>
              <a:rect l="l" t="t" r="r" b="b"/>
              <a:pathLst>
                <a:path w="975360" h="5079">
                  <a:moveTo>
                    <a:pt x="975351" y="465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953914" y="344585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960206" y="2732158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w="0"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46955" y="3199032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 h="0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341210" y="3203684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60476" y="2732158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w="0"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460478" y="2967050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 h="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748716" y="2971702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997197" y="273478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652708" y="2736760"/>
              <a:ext cx="1301750" cy="1065530"/>
            </a:xfrm>
            <a:custGeom>
              <a:avLst/>
              <a:gdLst/>
              <a:ahLst/>
              <a:cxnLst/>
              <a:rect l="l" t="t" r="r" b="b"/>
              <a:pathLst>
                <a:path w="1301750" h="1065529">
                  <a:moveTo>
                    <a:pt x="76200" y="781443"/>
                  </a:moveTo>
                  <a:lnTo>
                    <a:pt x="47625" y="781659"/>
                  </a:lnTo>
                  <a:lnTo>
                    <a:pt x="46024" y="572833"/>
                  </a:lnTo>
                  <a:lnTo>
                    <a:pt x="46024" y="572681"/>
                  </a:lnTo>
                  <a:lnTo>
                    <a:pt x="26974" y="572833"/>
                  </a:lnTo>
                  <a:lnTo>
                    <a:pt x="28575" y="781443"/>
                  </a:lnTo>
                  <a:lnTo>
                    <a:pt x="28575" y="781812"/>
                  </a:lnTo>
                  <a:lnTo>
                    <a:pt x="0" y="782027"/>
                  </a:lnTo>
                  <a:lnTo>
                    <a:pt x="38684" y="857935"/>
                  </a:lnTo>
                  <a:lnTo>
                    <a:pt x="69799" y="794512"/>
                  </a:lnTo>
                  <a:lnTo>
                    <a:pt x="75920" y="782027"/>
                  </a:lnTo>
                  <a:lnTo>
                    <a:pt x="76022" y="781812"/>
                  </a:lnTo>
                  <a:lnTo>
                    <a:pt x="76098" y="781659"/>
                  </a:lnTo>
                  <a:lnTo>
                    <a:pt x="76200" y="781443"/>
                  </a:lnTo>
                  <a:close/>
                </a:path>
                <a:path w="1301750" h="1065529">
                  <a:moveTo>
                    <a:pt x="80772" y="208749"/>
                  </a:moveTo>
                  <a:lnTo>
                    <a:pt x="52197" y="208978"/>
                  </a:lnTo>
                  <a:lnTo>
                    <a:pt x="50596" y="139"/>
                  </a:lnTo>
                  <a:lnTo>
                    <a:pt x="50596" y="0"/>
                  </a:lnTo>
                  <a:lnTo>
                    <a:pt x="31546" y="139"/>
                  </a:lnTo>
                  <a:lnTo>
                    <a:pt x="33147" y="208749"/>
                  </a:lnTo>
                  <a:lnTo>
                    <a:pt x="33147" y="209118"/>
                  </a:lnTo>
                  <a:lnTo>
                    <a:pt x="4572" y="209334"/>
                  </a:lnTo>
                  <a:lnTo>
                    <a:pt x="43256" y="285242"/>
                  </a:lnTo>
                  <a:lnTo>
                    <a:pt x="74358" y="221818"/>
                  </a:lnTo>
                  <a:lnTo>
                    <a:pt x="80479" y="209334"/>
                  </a:lnTo>
                  <a:lnTo>
                    <a:pt x="80594" y="209118"/>
                  </a:lnTo>
                  <a:lnTo>
                    <a:pt x="80657" y="208978"/>
                  </a:lnTo>
                  <a:lnTo>
                    <a:pt x="80772" y="208749"/>
                  </a:lnTo>
                  <a:close/>
                </a:path>
                <a:path w="1301750" h="1065529">
                  <a:moveTo>
                    <a:pt x="556323" y="1027379"/>
                  </a:moveTo>
                  <a:lnTo>
                    <a:pt x="537273" y="1017854"/>
                  </a:lnTo>
                  <a:lnTo>
                    <a:pt x="480123" y="989279"/>
                  </a:lnTo>
                  <a:lnTo>
                    <a:pt x="480123" y="1017854"/>
                  </a:lnTo>
                  <a:lnTo>
                    <a:pt x="154279" y="1017854"/>
                  </a:lnTo>
                  <a:lnTo>
                    <a:pt x="154279" y="1036904"/>
                  </a:lnTo>
                  <a:lnTo>
                    <a:pt x="480123" y="1036904"/>
                  </a:lnTo>
                  <a:lnTo>
                    <a:pt x="480123" y="1065479"/>
                  </a:lnTo>
                  <a:lnTo>
                    <a:pt x="537286" y="1036904"/>
                  </a:lnTo>
                  <a:lnTo>
                    <a:pt x="556323" y="1027379"/>
                  </a:lnTo>
                  <a:close/>
                </a:path>
                <a:path w="1301750" h="1065529">
                  <a:moveTo>
                    <a:pt x="643204" y="468490"/>
                  </a:moveTo>
                  <a:lnTo>
                    <a:pt x="636854" y="455790"/>
                  </a:lnTo>
                  <a:lnTo>
                    <a:pt x="605104" y="392290"/>
                  </a:lnTo>
                  <a:lnTo>
                    <a:pt x="567004" y="468490"/>
                  </a:lnTo>
                  <a:lnTo>
                    <a:pt x="595579" y="468490"/>
                  </a:lnTo>
                  <a:lnTo>
                    <a:pt x="595579" y="683653"/>
                  </a:lnTo>
                  <a:lnTo>
                    <a:pt x="614629" y="683653"/>
                  </a:lnTo>
                  <a:lnTo>
                    <a:pt x="614629" y="468490"/>
                  </a:lnTo>
                  <a:lnTo>
                    <a:pt x="643204" y="468490"/>
                  </a:lnTo>
                  <a:close/>
                </a:path>
                <a:path w="1301750" h="1065529">
                  <a:moveTo>
                    <a:pt x="643204" y="89369"/>
                  </a:moveTo>
                  <a:lnTo>
                    <a:pt x="636854" y="76669"/>
                  </a:lnTo>
                  <a:lnTo>
                    <a:pt x="605104" y="13157"/>
                  </a:lnTo>
                  <a:lnTo>
                    <a:pt x="567004" y="89369"/>
                  </a:lnTo>
                  <a:lnTo>
                    <a:pt x="595579" y="89369"/>
                  </a:lnTo>
                  <a:lnTo>
                    <a:pt x="595579" y="304533"/>
                  </a:lnTo>
                  <a:lnTo>
                    <a:pt x="614629" y="304533"/>
                  </a:lnTo>
                  <a:lnTo>
                    <a:pt x="614629" y="89369"/>
                  </a:lnTo>
                  <a:lnTo>
                    <a:pt x="643204" y="89369"/>
                  </a:lnTo>
                  <a:close/>
                </a:path>
                <a:path w="1301750" h="1065529">
                  <a:moveTo>
                    <a:pt x="1301203" y="1027379"/>
                  </a:moveTo>
                  <a:lnTo>
                    <a:pt x="1282153" y="1017854"/>
                  </a:lnTo>
                  <a:lnTo>
                    <a:pt x="1225003" y="989279"/>
                  </a:lnTo>
                  <a:lnTo>
                    <a:pt x="1225003" y="1017854"/>
                  </a:lnTo>
                  <a:lnTo>
                    <a:pt x="899147" y="1017854"/>
                  </a:lnTo>
                  <a:lnTo>
                    <a:pt x="899147" y="1036904"/>
                  </a:lnTo>
                  <a:lnTo>
                    <a:pt x="1225003" y="1036904"/>
                  </a:lnTo>
                  <a:lnTo>
                    <a:pt x="1225003" y="1065479"/>
                  </a:lnTo>
                  <a:lnTo>
                    <a:pt x="1282153" y="1036904"/>
                  </a:lnTo>
                  <a:lnTo>
                    <a:pt x="1301203" y="10273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21473" y="3459467"/>
              <a:ext cx="76200" cy="170583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823708" y="2768720"/>
              <a:ext cx="76200" cy="291465"/>
            </a:xfrm>
            <a:custGeom>
              <a:avLst/>
              <a:gdLst/>
              <a:ahLst/>
              <a:cxnLst/>
              <a:rect l="l" t="t" r="r" b="b"/>
              <a:pathLst>
                <a:path w="76200" h="291464">
                  <a:moveTo>
                    <a:pt x="47625" y="63500"/>
                  </a:moveTo>
                  <a:lnTo>
                    <a:pt x="28575" y="63500"/>
                  </a:lnTo>
                  <a:lnTo>
                    <a:pt x="28573" y="291367"/>
                  </a:lnTo>
                  <a:lnTo>
                    <a:pt x="47623" y="291367"/>
                  </a:lnTo>
                  <a:lnTo>
                    <a:pt x="47625" y="63500"/>
                  </a:lnTo>
                  <a:close/>
                </a:path>
                <a:path w="76200" h="291464">
                  <a:moveTo>
                    <a:pt x="38100" y="0"/>
                  </a:moveTo>
                  <a:lnTo>
                    <a:pt x="0" y="76200"/>
                  </a:lnTo>
                  <a:lnTo>
                    <a:pt x="28574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291464">
                  <a:moveTo>
                    <a:pt x="69850" y="63500"/>
                  </a:moveTo>
                  <a:lnTo>
                    <a:pt x="47625" y="63500"/>
                  </a:lnTo>
                  <a:lnTo>
                    <a:pt x="47624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82622" y="3240705"/>
              <a:ext cx="76200" cy="170583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86813" y="2982288"/>
              <a:ext cx="76200" cy="17058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11382" y="2749919"/>
              <a:ext cx="76200" cy="170583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2281" y="2764312"/>
              <a:ext cx="76200" cy="17058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4651554" y="4118914"/>
              <a:ext cx="2607945" cy="85725"/>
            </a:xfrm>
            <a:custGeom>
              <a:avLst/>
              <a:gdLst/>
              <a:ahLst/>
              <a:cxnLst/>
              <a:rect l="l" t="t" r="r" b="b"/>
              <a:pathLst>
                <a:path w="2607945" h="85725">
                  <a:moveTo>
                    <a:pt x="2522131" y="0"/>
                  </a:moveTo>
                  <a:lnTo>
                    <a:pt x="2522131" y="85725"/>
                  </a:lnTo>
                  <a:lnTo>
                    <a:pt x="2579281" y="57150"/>
                  </a:lnTo>
                  <a:lnTo>
                    <a:pt x="2536417" y="57150"/>
                  </a:lnTo>
                  <a:lnTo>
                    <a:pt x="2536417" y="28575"/>
                  </a:lnTo>
                  <a:lnTo>
                    <a:pt x="2579281" y="28575"/>
                  </a:lnTo>
                  <a:lnTo>
                    <a:pt x="2522131" y="0"/>
                  </a:lnTo>
                  <a:close/>
                </a:path>
                <a:path w="2607945" h="85725">
                  <a:moveTo>
                    <a:pt x="252213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2522131" y="57150"/>
                  </a:lnTo>
                  <a:lnTo>
                    <a:pt x="2522131" y="28575"/>
                  </a:lnTo>
                  <a:close/>
                </a:path>
                <a:path w="2607945" h="85725">
                  <a:moveTo>
                    <a:pt x="2579281" y="28575"/>
                  </a:moveTo>
                  <a:lnTo>
                    <a:pt x="2536417" y="28575"/>
                  </a:lnTo>
                  <a:lnTo>
                    <a:pt x="2536417" y="57150"/>
                  </a:lnTo>
                  <a:lnTo>
                    <a:pt x="2579281" y="57150"/>
                  </a:lnTo>
                  <a:lnTo>
                    <a:pt x="2607856" y="42862"/>
                  </a:lnTo>
                  <a:lnTo>
                    <a:pt x="2579281" y="28575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673918" y="3902964"/>
            <a:ext cx="3816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Arial MT"/>
                <a:cs typeface="Arial MT"/>
              </a:rPr>
              <a:t>Past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623806" y="3881628"/>
            <a:ext cx="6369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Present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4512683" y="4355591"/>
            <a:ext cx="2769235" cy="1748155"/>
            <a:chOff x="4512683" y="4355591"/>
            <a:chExt cx="2769235" cy="1748155"/>
          </a:xfrm>
        </p:grpSpPr>
        <p:pic>
          <p:nvPicPr>
            <p:cNvPr id="36" name="object 3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44568" y="4434839"/>
              <a:ext cx="542543" cy="542544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02352" y="4434839"/>
              <a:ext cx="542544" cy="542544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72328" y="4410455"/>
              <a:ext cx="545591" cy="542544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11824" y="4434839"/>
              <a:ext cx="542544" cy="542544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39127" y="4355591"/>
              <a:ext cx="542544" cy="542544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4820852" y="4914555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w="0"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807601" y="5852204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 h="0">
                  <a:moveTo>
                    <a:pt x="1159566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387383" y="5856856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387383" y="4914555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w="0"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374132" y="5623603"/>
              <a:ext cx="975360" cy="5080"/>
            </a:xfrm>
            <a:custGeom>
              <a:avLst/>
              <a:gdLst/>
              <a:ahLst/>
              <a:cxnLst/>
              <a:rect l="l" t="t" r="r" b="b"/>
              <a:pathLst>
                <a:path w="975360" h="5079">
                  <a:moveTo>
                    <a:pt x="975351" y="465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953915" y="5628255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960206" y="4914555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w="0"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946955" y="5381429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 h="0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341210" y="5386081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460476" y="4914555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w="0"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460478" y="5149447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 h="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748716" y="5154099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997197" y="491718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519033" y="4435020"/>
              <a:ext cx="1098550" cy="497840"/>
            </a:xfrm>
            <a:custGeom>
              <a:avLst/>
              <a:gdLst/>
              <a:ahLst/>
              <a:cxnLst/>
              <a:rect l="l" t="t" r="r" b="b"/>
              <a:pathLst>
                <a:path w="1098550" h="497839">
                  <a:moveTo>
                    <a:pt x="1098274" y="0"/>
                  </a:moveTo>
                  <a:lnTo>
                    <a:pt x="0" y="0"/>
                  </a:lnTo>
                  <a:lnTo>
                    <a:pt x="0" y="497837"/>
                  </a:lnTo>
                  <a:lnTo>
                    <a:pt x="1098274" y="497837"/>
                  </a:lnTo>
                  <a:lnTo>
                    <a:pt x="1098274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4519033" y="4435020"/>
              <a:ext cx="1098550" cy="497840"/>
            </a:xfrm>
            <a:custGeom>
              <a:avLst/>
              <a:gdLst/>
              <a:ahLst/>
              <a:cxnLst/>
              <a:rect l="l" t="t" r="r" b="b"/>
              <a:pathLst>
                <a:path w="1098550" h="497839">
                  <a:moveTo>
                    <a:pt x="0" y="0"/>
                  </a:moveTo>
                  <a:lnTo>
                    <a:pt x="1098274" y="0"/>
                  </a:lnTo>
                  <a:lnTo>
                    <a:pt x="1098274" y="497838"/>
                  </a:lnTo>
                  <a:lnTo>
                    <a:pt x="0" y="4978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8378952" y="2103120"/>
            <a:ext cx="2737485" cy="1987550"/>
            <a:chOff x="8378952" y="2103120"/>
            <a:chExt cx="2737485" cy="1987550"/>
          </a:xfrm>
        </p:grpSpPr>
        <p:pic>
          <p:nvPicPr>
            <p:cNvPr id="57" name="object 5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74480" y="2450592"/>
              <a:ext cx="1639824" cy="1639823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78952" y="2182368"/>
              <a:ext cx="542544" cy="542543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36736" y="2182368"/>
              <a:ext cx="542544" cy="542543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09760" y="2157984"/>
              <a:ext cx="542544" cy="54254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6208" y="2182368"/>
              <a:ext cx="542544" cy="542543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573512" y="2103120"/>
              <a:ext cx="542544" cy="542543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8655512" y="2662166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w="0"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8642259" y="3599815"/>
              <a:ext cx="1160145" cy="0"/>
            </a:xfrm>
            <a:custGeom>
              <a:avLst/>
              <a:gdLst/>
              <a:ahLst/>
              <a:cxnLst/>
              <a:rect l="l" t="t" r="r" b="b"/>
              <a:pathLst>
                <a:path w="1160145" h="0">
                  <a:moveTo>
                    <a:pt x="1159566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222042" y="360446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222042" y="2662166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w="0"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9208790" y="3371213"/>
              <a:ext cx="975360" cy="5080"/>
            </a:xfrm>
            <a:custGeom>
              <a:avLst/>
              <a:gdLst/>
              <a:ahLst/>
              <a:cxnLst/>
              <a:rect l="l" t="t" r="r" b="b"/>
              <a:pathLst>
                <a:path w="975359" h="5079">
                  <a:moveTo>
                    <a:pt x="975351" y="4652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9788573" y="3375865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9794866" y="2662166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w="0"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9781613" y="3129040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 h="0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0175868" y="3133692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295135" y="2662166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w="0"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0295137" y="2897058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 h="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583376" y="2901710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0831855" y="2664797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/>
          <p:nvPr/>
        </p:nvSpPr>
        <p:spPr>
          <a:xfrm>
            <a:off x="11069087" y="2391155"/>
            <a:ext cx="57658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Present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1174742" y="3735323"/>
            <a:ext cx="3270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>
                <a:latin typeface="Calibri"/>
                <a:cs typeface="Calibri"/>
              </a:rPr>
              <a:t>Past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1323453" y="2644451"/>
            <a:ext cx="85725" cy="1087120"/>
          </a:xfrm>
          <a:custGeom>
            <a:avLst/>
            <a:gdLst/>
            <a:ahLst/>
            <a:cxnLst/>
            <a:rect l="l" t="t" r="r" b="b"/>
            <a:pathLst>
              <a:path w="85725" h="1087120">
                <a:moveTo>
                  <a:pt x="57150" y="71437"/>
                </a:moveTo>
                <a:lnTo>
                  <a:pt x="28575" y="71437"/>
                </a:lnTo>
                <a:lnTo>
                  <a:pt x="28573" y="1086807"/>
                </a:lnTo>
                <a:lnTo>
                  <a:pt x="57148" y="1086807"/>
                </a:lnTo>
                <a:lnTo>
                  <a:pt x="57150" y="71437"/>
                </a:lnTo>
                <a:close/>
              </a:path>
              <a:path w="85725" h="1087120">
                <a:moveTo>
                  <a:pt x="42862" y="0"/>
                </a:moveTo>
                <a:lnTo>
                  <a:pt x="0" y="85725"/>
                </a:lnTo>
                <a:lnTo>
                  <a:pt x="28574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1087120">
                <a:moveTo>
                  <a:pt x="78581" y="71437"/>
                </a:moveTo>
                <a:lnTo>
                  <a:pt x="57150" y="71437"/>
                </a:lnTo>
                <a:lnTo>
                  <a:pt x="57149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9" name="object 79" descr=""/>
          <p:cNvGrpSpPr/>
          <p:nvPr/>
        </p:nvGrpSpPr>
        <p:grpSpPr>
          <a:xfrm>
            <a:off x="8529273" y="2678704"/>
            <a:ext cx="2409190" cy="1130935"/>
            <a:chOff x="8529273" y="2678704"/>
            <a:chExt cx="2409190" cy="1130935"/>
          </a:xfrm>
        </p:grpSpPr>
        <p:pic>
          <p:nvPicPr>
            <p:cNvPr id="80" name="object 8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67596" y="3638784"/>
              <a:ext cx="76200" cy="170583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46041" y="2678704"/>
              <a:ext cx="76200" cy="170585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44215" y="2910616"/>
              <a:ext cx="76200" cy="170583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61657" y="2678705"/>
              <a:ext cx="76200" cy="170583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3275" y="3155781"/>
              <a:ext cx="76200" cy="170583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62334" y="3387693"/>
              <a:ext cx="76200" cy="170583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8529269" y="2697378"/>
              <a:ext cx="1932305" cy="881380"/>
            </a:xfrm>
            <a:custGeom>
              <a:avLst/>
              <a:gdLst/>
              <a:ahLst/>
              <a:cxnLst/>
              <a:rect l="l" t="t" r="r" b="b"/>
              <a:pathLst>
                <a:path w="1932304" h="881379">
                  <a:moveTo>
                    <a:pt x="76200" y="89446"/>
                  </a:moveTo>
                  <a:lnTo>
                    <a:pt x="69850" y="76746"/>
                  </a:lnTo>
                  <a:lnTo>
                    <a:pt x="38100" y="13246"/>
                  </a:lnTo>
                  <a:lnTo>
                    <a:pt x="0" y="89446"/>
                  </a:lnTo>
                  <a:lnTo>
                    <a:pt x="28575" y="89446"/>
                  </a:lnTo>
                  <a:lnTo>
                    <a:pt x="28575" y="311797"/>
                  </a:lnTo>
                  <a:lnTo>
                    <a:pt x="47625" y="311797"/>
                  </a:lnTo>
                  <a:lnTo>
                    <a:pt x="47625" y="89446"/>
                  </a:lnTo>
                  <a:lnTo>
                    <a:pt x="76200" y="89446"/>
                  </a:lnTo>
                  <a:close/>
                </a:path>
                <a:path w="1932304" h="881379">
                  <a:moveTo>
                    <a:pt x="82829" y="586409"/>
                  </a:moveTo>
                  <a:lnTo>
                    <a:pt x="76479" y="573709"/>
                  </a:lnTo>
                  <a:lnTo>
                    <a:pt x="44729" y="510209"/>
                  </a:lnTo>
                  <a:lnTo>
                    <a:pt x="6629" y="586409"/>
                  </a:lnTo>
                  <a:lnTo>
                    <a:pt x="35204" y="586409"/>
                  </a:lnTo>
                  <a:lnTo>
                    <a:pt x="35204" y="808748"/>
                  </a:lnTo>
                  <a:lnTo>
                    <a:pt x="54254" y="808748"/>
                  </a:lnTo>
                  <a:lnTo>
                    <a:pt x="54254" y="586409"/>
                  </a:lnTo>
                  <a:lnTo>
                    <a:pt x="82829" y="586409"/>
                  </a:lnTo>
                  <a:close/>
                </a:path>
                <a:path w="1932304" h="881379">
                  <a:moveTo>
                    <a:pt x="467690" y="833462"/>
                  </a:moveTo>
                  <a:lnTo>
                    <a:pt x="260070" y="833462"/>
                  </a:lnTo>
                  <a:lnTo>
                    <a:pt x="260070" y="804887"/>
                  </a:lnTo>
                  <a:lnTo>
                    <a:pt x="183870" y="842987"/>
                  </a:lnTo>
                  <a:lnTo>
                    <a:pt x="260070" y="881087"/>
                  </a:lnTo>
                  <a:lnTo>
                    <a:pt x="260070" y="852512"/>
                  </a:lnTo>
                  <a:lnTo>
                    <a:pt x="467690" y="852512"/>
                  </a:lnTo>
                  <a:lnTo>
                    <a:pt x="467690" y="833462"/>
                  </a:lnTo>
                  <a:close/>
                </a:path>
                <a:path w="1932304" h="881379">
                  <a:moveTo>
                    <a:pt x="639419" y="96075"/>
                  </a:moveTo>
                  <a:lnTo>
                    <a:pt x="633069" y="83375"/>
                  </a:lnTo>
                  <a:lnTo>
                    <a:pt x="601319" y="19875"/>
                  </a:lnTo>
                  <a:lnTo>
                    <a:pt x="563219" y="96075"/>
                  </a:lnTo>
                  <a:lnTo>
                    <a:pt x="591794" y="96075"/>
                  </a:lnTo>
                  <a:lnTo>
                    <a:pt x="591794" y="318414"/>
                  </a:lnTo>
                  <a:lnTo>
                    <a:pt x="610844" y="318414"/>
                  </a:lnTo>
                  <a:lnTo>
                    <a:pt x="610844" y="96075"/>
                  </a:lnTo>
                  <a:lnTo>
                    <a:pt x="639419" y="96075"/>
                  </a:lnTo>
                  <a:close/>
                </a:path>
                <a:path w="1932304" h="881379">
                  <a:moveTo>
                    <a:pt x="1030909" y="614794"/>
                  </a:moveTo>
                  <a:lnTo>
                    <a:pt x="823290" y="614794"/>
                  </a:lnTo>
                  <a:lnTo>
                    <a:pt x="823290" y="586219"/>
                  </a:lnTo>
                  <a:lnTo>
                    <a:pt x="747090" y="624319"/>
                  </a:lnTo>
                  <a:lnTo>
                    <a:pt x="823290" y="662419"/>
                  </a:lnTo>
                  <a:lnTo>
                    <a:pt x="823290" y="633844"/>
                  </a:lnTo>
                  <a:lnTo>
                    <a:pt x="1030909" y="633844"/>
                  </a:lnTo>
                  <a:lnTo>
                    <a:pt x="1030909" y="614794"/>
                  </a:lnTo>
                  <a:close/>
                </a:path>
                <a:path w="1932304" h="881379">
                  <a:moveTo>
                    <a:pt x="1057414" y="836358"/>
                  </a:moveTo>
                  <a:lnTo>
                    <a:pt x="1038364" y="826833"/>
                  </a:lnTo>
                  <a:lnTo>
                    <a:pt x="981214" y="798258"/>
                  </a:lnTo>
                  <a:lnTo>
                    <a:pt x="981214" y="826833"/>
                  </a:lnTo>
                  <a:lnTo>
                    <a:pt x="773595" y="826833"/>
                  </a:lnTo>
                  <a:lnTo>
                    <a:pt x="773595" y="845883"/>
                  </a:lnTo>
                  <a:lnTo>
                    <a:pt x="981214" y="845883"/>
                  </a:lnTo>
                  <a:lnTo>
                    <a:pt x="981214" y="874458"/>
                  </a:lnTo>
                  <a:lnTo>
                    <a:pt x="1038352" y="845883"/>
                  </a:lnTo>
                  <a:lnTo>
                    <a:pt x="1057414" y="836358"/>
                  </a:lnTo>
                  <a:close/>
                </a:path>
                <a:path w="1932304" h="881379">
                  <a:moveTo>
                    <a:pt x="1229144" y="76200"/>
                  </a:moveTo>
                  <a:lnTo>
                    <a:pt x="1222794" y="63500"/>
                  </a:lnTo>
                  <a:lnTo>
                    <a:pt x="1191044" y="0"/>
                  </a:lnTo>
                  <a:lnTo>
                    <a:pt x="1152944" y="76200"/>
                  </a:lnTo>
                  <a:lnTo>
                    <a:pt x="1181519" y="76200"/>
                  </a:lnTo>
                  <a:lnTo>
                    <a:pt x="1181519" y="298538"/>
                  </a:lnTo>
                  <a:lnTo>
                    <a:pt x="1200569" y="298538"/>
                  </a:lnTo>
                  <a:lnTo>
                    <a:pt x="1200569" y="76200"/>
                  </a:lnTo>
                  <a:lnTo>
                    <a:pt x="1229144" y="76200"/>
                  </a:lnTo>
                  <a:close/>
                </a:path>
                <a:path w="1932304" h="881379">
                  <a:moveTo>
                    <a:pt x="1541106" y="617702"/>
                  </a:moveTo>
                  <a:lnTo>
                    <a:pt x="1522069" y="608177"/>
                  </a:lnTo>
                  <a:lnTo>
                    <a:pt x="1464906" y="579602"/>
                  </a:lnTo>
                  <a:lnTo>
                    <a:pt x="1464906" y="608177"/>
                  </a:lnTo>
                  <a:lnTo>
                    <a:pt x="1257300" y="608177"/>
                  </a:lnTo>
                  <a:lnTo>
                    <a:pt x="1257300" y="627227"/>
                  </a:lnTo>
                  <a:lnTo>
                    <a:pt x="1464906" y="627227"/>
                  </a:lnTo>
                  <a:lnTo>
                    <a:pt x="1464919" y="655802"/>
                  </a:lnTo>
                  <a:lnTo>
                    <a:pt x="1522056" y="627227"/>
                  </a:lnTo>
                  <a:lnTo>
                    <a:pt x="1541106" y="617702"/>
                  </a:lnTo>
                  <a:close/>
                </a:path>
                <a:path w="1932304" h="881379">
                  <a:moveTo>
                    <a:pt x="1541106" y="356374"/>
                  </a:moveTo>
                  <a:lnTo>
                    <a:pt x="1333500" y="356374"/>
                  </a:lnTo>
                  <a:lnTo>
                    <a:pt x="1333500" y="327799"/>
                  </a:lnTo>
                  <a:lnTo>
                    <a:pt x="1257300" y="365899"/>
                  </a:lnTo>
                  <a:lnTo>
                    <a:pt x="1333500" y="403999"/>
                  </a:lnTo>
                  <a:lnTo>
                    <a:pt x="1333500" y="375424"/>
                  </a:lnTo>
                  <a:lnTo>
                    <a:pt x="1541106" y="375424"/>
                  </a:lnTo>
                  <a:lnTo>
                    <a:pt x="1541106" y="356374"/>
                  </a:lnTo>
                  <a:close/>
                </a:path>
                <a:path w="1932304" h="881379">
                  <a:moveTo>
                    <a:pt x="1932051" y="372529"/>
                  </a:moveTo>
                  <a:lnTo>
                    <a:pt x="1913001" y="363004"/>
                  </a:lnTo>
                  <a:lnTo>
                    <a:pt x="1855851" y="334429"/>
                  </a:lnTo>
                  <a:lnTo>
                    <a:pt x="1855851" y="363004"/>
                  </a:lnTo>
                  <a:lnTo>
                    <a:pt x="1648244" y="363004"/>
                  </a:lnTo>
                  <a:lnTo>
                    <a:pt x="1648244" y="382054"/>
                  </a:lnTo>
                  <a:lnTo>
                    <a:pt x="1855851" y="382054"/>
                  </a:lnTo>
                  <a:lnTo>
                    <a:pt x="1855851" y="410629"/>
                  </a:lnTo>
                  <a:lnTo>
                    <a:pt x="1913001" y="382054"/>
                  </a:lnTo>
                  <a:lnTo>
                    <a:pt x="1932051" y="37252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 descr=""/>
          <p:cNvSpPr txBox="1"/>
          <p:nvPr/>
        </p:nvSpPr>
        <p:spPr>
          <a:xfrm>
            <a:off x="8458665" y="3887723"/>
            <a:ext cx="25882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Evolution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linear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nested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7636968" y="5151627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4894277" y="6082284"/>
            <a:ext cx="53213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Relationships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inferred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ancestry,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leaf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proximity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0" name="object 90" descr=""/>
          <p:cNvGrpSpPr/>
          <p:nvPr/>
        </p:nvGrpSpPr>
        <p:grpSpPr>
          <a:xfrm>
            <a:off x="8436283" y="4331208"/>
            <a:ext cx="2813685" cy="1758314"/>
            <a:chOff x="8436283" y="4331208"/>
            <a:chExt cx="2813685" cy="1758314"/>
          </a:xfrm>
        </p:grpSpPr>
        <p:pic>
          <p:nvPicPr>
            <p:cNvPr id="91" name="object 9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67343" y="4410456"/>
              <a:ext cx="545592" cy="542544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74095" y="4392168"/>
              <a:ext cx="542544" cy="542544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04375" y="4434840"/>
              <a:ext cx="542544" cy="542544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131551" y="4437888"/>
              <a:ext cx="542544" cy="542544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585959" y="4331208"/>
              <a:ext cx="545592" cy="542544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8764452" y="4914930"/>
              <a:ext cx="0" cy="937894"/>
            </a:xfrm>
            <a:custGeom>
              <a:avLst/>
              <a:gdLst/>
              <a:ahLst/>
              <a:cxnLst/>
              <a:rect l="l" t="t" r="r" b="b"/>
              <a:pathLst>
                <a:path w="0" h="937895">
                  <a:moveTo>
                    <a:pt x="0" y="0"/>
                  </a:moveTo>
                  <a:lnTo>
                    <a:pt x="1" y="937649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8751201" y="5852204"/>
              <a:ext cx="1790700" cy="635"/>
            </a:xfrm>
            <a:custGeom>
              <a:avLst/>
              <a:gdLst/>
              <a:ahLst/>
              <a:cxnLst/>
              <a:rect l="l" t="t" r="r" b="b"/>
              <a:pathLst>
                <a:path w="1790700" h="635">
                  <a:moveTo>
                    <a:pt x="1790322" y="0"/>
                  </a:moveTo>
                  <a:lnTo>
                    <a:pt x="0" y="37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9662290" y="5857232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0929147" y="4914555"/>
              <a:ext cx="0" cy="709295"/>
            </a:xfrm>
            <a:custGeom>
              <a:avLst/>
              <a:gdLst/>
              <a:ahLst/>
              <a:cxnLst/>
              <a:rect l="l" t="t" r="r" b="b"/>
              <a:pathLst>
                <a:path w="0" h="709295">
                  <a:moveTo>
                    <a:pt x="0" y="0"/>
                  </a:moveTo>
                  <a:lnTo>
                    <a:pt x="1" y="709048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9726550" y="5628254"/>
              <a:ext cx="1210945" cy="0"/>
            </a:xfrm>
            <a:custGeom>
              <a:avLst/>
              <a:gdLst/>
              <a:ahLst/>
              <a:cxnLst/>
              <a:rect l="l" t="t" r="r" b="b"/>
              <a:pathLst>
                <a:path w="1210945" h="0">
                  <a:moveTo>
                    <a:pt x="1210541" y="1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0541523" y="5628255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9358377" y="4911882"/>
              <a:ext cx="0" cy="467359"/>
            </a:xfrm>
            <a:custGeom>
              <a:avLst/>
              <a:gdLst/>
              <a:ahLst/>
              <a:cxnLst/>
              <a:rect l="l" t="t" r="r" b="b"/>
              <a:pathLst>
                <a:path w="0" h="467360">
                  <a:moveTo>
                    <a:pt x="0" y="0"/>
                  </a:moveTo>
                  <a:lnTo>
                    <a:pt x="1" y="46687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9345124" y="5378756"/>
              <a:ext cx="805180" cy="0"/>
            </a:xfrm>
            <a:custGeom>
              <a:avLst/>
              <a:gdLst/>
              <a:ahLst/>
              <a:cxnLst/>
              <a:rect l="l" t="t" r="r" b="b"/>
              <a:pathLst>
                <a:path w="805179" h="0">
                  <a:moveTo>
                    <a:pt x="805057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9739379" y="5383408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9858646" y="4911882"/>
              <a:ext cx="0" cy="234950"/>
            </a:xfrm>
            <a:custGeom>
              <a:avLst/>
              <a:gdLst/>
              <a:ahLst/>
              <a:cxnLst/>
              <a:rect l="l" t="t" r="r" b="b"/>
              <a:pathLst>
                <a:path w="0" h="234950">
                  <a:moveTo>
                    <a:pt x="1" y="0"/>
                  </a:moveTo>
                  <a:lnTo>
                    <a:pt x="0" y="234892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9858648" y="5146774"/>
              <a:ext cx="547370" cy="0"/>
            </a:xfrm>
            <a:custGeom>
              <a:avLst/>
              <a:gdLst/>
              <a:ahLst/>
              <a:cxnLst/>
              <a:rect l="l" t="t" r="r" b="b"/>
              <a:pathLst>
                <a:path w="547370" h="0">
                  <a:moveTo>
                    <a:pt x="546971" y="0"/>
                  </a:moveTo>
                  <a:lnTo>
                    <a:pt x="0" y="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10146887" y="5151426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10395366" y="4914514"/>
              <a:ext cx="0" cy="232410"/>
            </a:xfrm>
            <a:custGeom>
              <a:avLst/>
              <a:gdLst/>
              <a:ahLst/>
              <a:cxnLst/>
              <a:rect l="l" t="t" r="r" b="b"/>
              <a:pathLst>
                <a:path w="0" h="232410">
                  <a:moveTo>
                    <a:pt x="0" y="0"/>
                  </a:moveTo>
                  <a:lnTo>
                    <a:pt x="1" y="23226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8442633" y="4389428"/>
              <a:ext cx="594995" cy="497840"/>
            </a:xfrm>
            <a:custGeom>
              <a:avLst/>
              <a:gdLst/>
              <a:ahLst/>
              <a:cxnLst/>
              <a:rect l="l" t="t" r="r" b="b"/>
              <a:pathLst>
                <a:path w="594995" h="497839">
                  <a:moveTo>
                    <a:pt x="594650" y="0"/>
                  </a:moveTo>
                  <a:lnTo>
                    <a:pt x="0" y="0"/>
                  </a:lnTo>
                  <a:lnTo>
                    <a:pt x="0" y="497838"/>
                  </a:lnTo>
                  <a:lnTo>
                    <a:pt x="594650" y="497838"/>
                  </a:lnTo>
                  <a:lnTo>
                    <a:pt x="594650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8442633" y="4389428"/>
              <a:ext cx="594995" cy="497840"/>
            </a:xfrm>
            <a:custGeom>
              <a:avLst/>
              <a:gdLst/>
              <a:ahLst/>
              <a:cxnLst/>
              <a:rect l="l" t="t" r="r" b="b"/>
              <a:pathLst>
                <a:path w="594995" h="497839">
                  <a:moveTo>
                    <a:pt x="0" y="0"/>
                  </a:moveTo>
                  <a:lnTo>
                    <a:pt x="594651" y="0"/>
                  </a:lnTo>
                  <a:lnTo>
                    <a:pt x="594651" y="497838"/>
                  </a:lnTo>
                  <a:lnTo>
                    <a:pt x="0" y="4978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10703092" y="4383384"/>
              <a:ext cx="540385" cy="497840"/>
            </a:xfrm>
            <a:custGeom>
              <a:avLst/>
              <a:gdLst/>
              <a:ahLst/>
              <a:cxnLst/>
              <a:rect l="l" t="t" r="r" b="b"/>
              <a:pathLst>
                <a:path w="540384" h="497839">
                  <a:moveTo>
                    <a:pt x="540000" y="0"/>
                  </a:moveTo>
                  <a:lnTo>
                    <a:pt x="0" y="0"/>
                  </a:lnTo>
                  <a:lnTo>
                    <a:pt x="0" y="497838"/>
                  </a:lnTo>
                  <a:lnTo>
                    <a:pt x="540000" y="497838"/>
                  </a:lnTo>
                  <a:lnTo>
                    <a:pt x="540000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10703092" y="4383384"/>
              <a:ext cx="540385" cy="497840"/>
            </a:xfrm>
            <a:custGeom>
              <a:avLst/>
              <a:gdLst/>
              <a:ahLst/>
              <a:cxnLst/>
              <a:rect l="l" t="t" r="r" b="b"/>
              <a:pathLst>
                <a:path w="540384" h="497839">
                  <a:moveTo>
                    <a:pt x="0" y="0"/>
                  </a:moveTo>
                  <a:lnTo>
                    <a:pt x="540000" y="0"/>
                  </a:lnTo>
                  <a:lnTo>
                    <a:pt x="540000" y="497838"/>
                  </a:lnTo>
                  <a:lnTo>
                    <a:pt x="0" y="4978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593116" y="5780584"/>
              <a:ext cx="138593" cy="135771"/>
            </a:xfrm>
            <a:prstGeom prst="rect">
              <a:avLst/>
            </a:prstGeom>
          </p:spPr>
        </p:pic>
      </p:grpSp>
      <p:pic>
        <p:nvPicPr>
          <p:cNvPr id="114" name="object 11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5319290" y="5787212"/>
            <a:ext cx="138593" cy="135771"/>
          </a:xfrm>
          <a:prstGeom prst="rect">
            <a:avLst/>
          </a:prstGeom>
        </p:spPr>
      </p:pic>
      <p:sp>
        <p:nvSpPr>
          <p:cNvPr id="115" name="object 1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116" name="object 1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85"/>
              <a:t> </a:t>
            </a:r>
            <a:r>
              <a:rPr dirty="0"/>
              <a:t>tree</a:t>
            </a:r>
            <a:r>
              <a:rPr dirty="0" spc="-85"/>
              <a:t> </a:t>
            </a:r>
            <a:r>
              <a:rPr dirty="0"/>
              <a:t>interpretation:</a:t>
            </a:r>
            <a:r>
              <a:rPr dirty="0" spc="-80"/>
              <a:t> </a:t>
            </a:r>
            <a:r>
              <a:rPr dirty="0" spc="-10"/>
              <a:t>Misconceptions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216403"/>
            <a:ext cx="2857500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3.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Genetic </a:t>
            </a:r>
            <a:r>
              <a:rPr dirty="0" sz="2800">
                <a:latin typeface="Arial MT"/>
                <a:cs typeface="Arial MT"/>
              </a:rPr>
              <a:t>change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occurs </a:t>
            </a:r>
            <a:r>
              <a:rPr dirty="0" sz="2800">
                <a:latin typeface="Arial MT"/>
                <a:cs typeface="Arial MT"/>
              </a:rPr>
              <a:t>only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at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7540" y="4450588"/>
            <a:ext cx="3333750" cy="12141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4.</a:t>
            </a:r>
            <a:r>
              <a:rPr dirty="0" sz="2800">
                <a:latin typeface="Arial MT"/>
                <a:cs typeface="Arial MT"/>
              </a:rPr>
              <a:t>	Related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species </a:t>
            </a:r>
            <a:r>
              <a:rPr dirty="0" sz="2800">
                <a:latin typeface="Arial MT"/>
                <a:cs typeface="Arial MT"/>
              </a:rPr>
              <a:t>have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fewer </a:t>
            </a:r>
            <a:r>
              <a:rPr dirty="0" sz="2800">
                <a:latin typeface="Arial MT"/>
                <a:cs typeface="Arial MT"/>
              </a:rPr>
              <a:t>connecting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nodes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50664" y="4682497"/>
            <a:ext cx="2832100" cy="1691639"/>
            <a:chOff x="4550664" y="4682497"/>
            <a:chExt cx="2832100" cy="1691639"/>
          </a:xfrm>
        </p:grpSpPr>
        <p:sp>
          <p:nvSpPr>
            <p:cNvPr id="6" name="object 6" descr=""/>
            <p:cNvSpPr/>
            <p:nvPr/>
          </p:nvSpPr>
          <p:spPr>
            <a:xfrm>
              <a:off x="4809726" y="5269772"/>
              <a:ext cx="1381125" cy="1085215"/>
            </a:xfrm>
            <a:custGeom>
              <a:avLst/>
              <a:gdLst/>
              <a:ahLst/>
              <a:cxnLst/>
              <a:rect l="l" t="t" r="r" b="b"/>
              <a:pathLst>
                <a:path w="1381125" h="1085214">
                  <a:moveTo>
                    <a:pt x="0" y="0"/>
                  </a:moveTo>
                  <a:lnTo>
                    <a:pt x="1380833" y="1084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132994" y="5273926"/>
              <a:ext cx="188595" cy="237490"/>
            </a:xfrm>
            <a:custGeom>
              <a:avLst/>
              <a:gdLst/>
              <a:ahLst/>
              <a:cxnLst/>
              <a:rect l="l" t="t" r="r" b="b"/>
              <a:pathLst>
                <a:path w="188595" h="237489">
                  <a:moveTo>
                    <a:pt x="188567" y="0"/>
                  </a:moveTo>
                  <a:lnTo>
                    <a:pt x="0" y="2372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447451" y="5267345"/>
              <a:ext cx="450850" cy="518795"/>
            </a:xfrm>
            <a:custGeom>
              <a:avLst/>
              <a:gdLst/>
              <a:ahLst/>
              <a:cxnLst/>
              <a:rect l="l" t="t" r="r" b="b"/>
              <a:pathLst>
                <a:path w="450850" h="518795">
                  <a:moveTo>
                    <a:pt x="450576" y="0"/>
                  </a:moveTo>
                  <a:lnTo>
                    <a:pt x="0" y="5185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96903" y="5273926"/>
              <a:ext cx="678180" cy="811530"/>
            </a:xfrm>
            <a:custGeom>
              <a:avLst/>
              <a:gdLst/>
              <a:ahLst/>
              <a:cxnLst/>
              <a:rect l="l" t="t" r="r" b="b"/>
              <a:pathLst>
                <a:path w="678179" h="811529">
                  <a:moveTo>
                    <a:pt x="677590" y="0"/>
                  </a:moveTo>
                  <a:lnTo>
                    <a:pt x="0" y="8113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147475" y="5276970"/>
              <a:ext cx="850900" cy="1057910"/>
            </a:xfrm>
            <a:custGeom>
              <a:avLst/>
              <a:gdLst/>
              <a:ahLst/>
              <a:cxnLst/>
              <a:rect l="l" t="t" r="r" b="b"/>
              <a:pathLst>
                <a:path w="850900" h="1057910">
                  <a:moveTo>
                    <a:pt x="850477" y="0"/>
                  </a:moveTo>
                  <a:lnTo>
                    <a:pt x="0" y="105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4876" y="6006298"/>
              <a:ext cx="138593" cy="13577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3693" y="5708125"/>
              <a:ext cx="138593" cy="13577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5760" y="5436457"/>
              <a:ext cx="138593" cy="13577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9553" y="6238210"/>
              <a:ext cx="138593" cy="13577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9712" y="4779263"/>
              <a:ext cx="542544" cy="54559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1448" y="4742687"/>
              <a:ext cx="542544" cy="54254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3664" y="4779263"/>
              <a:ext cx="545591" cy="54559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96256" y="4779263"/>
              <a:ext cx="542544" cy="54559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50664" y="4721351"/>
              <a:ext cx="542543" cy="542544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035867" y="4688847"/>
              <a:ext cx="1733550" cy="591185"/>
            </a:xfrm>
            <a:custGeom>
              <a:avLst/>
              <a:gdLst/>
              <a:ahLst/>
              <a:cxnLst/>
              <a:rect l="l" t="t" r="r" b="b"/>
              <a:pathLst>
                <a:path w="1733550" h="591185">
                  <a:moveTo>
                    <a:pt x="1733527" y="0"/>
                  </a:moveTo>
                  <a:lnTo>
                    <a:pt x="0" y="0"/>
                  </a:lnTo>
                  <a:lnTo>
                    <a:pt x="0" y="590797"/>
                  </a:lnTo>
                  <a:lnTo>
                    <a:pt x="1733527" y="590797"/>
                  </a:lnTo>
                  <a:lnTo>
                    <a:pt x="1733527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35867" y="4688847"/>
              <a:ext cx="1733550" cy="591185"/>
            </a:xfrm>
            <a:custGeom>
              <a:avLst/>
              <a:gdLst/>
              <a:ahLst/>
              <a:cxnLst/>
              <a:rect l="l" t="t" r="r" b="b"/>
              <a:pathLst>
                <a:path w="1733550" h="591185">
                  <a:moveTo>
                    <a:pt x="0" y="0"/>
                  </a:moveTo>
                  <a:lnTo>
                    <a:pt x="1733527" y="0"/>
                  </a:lnTo>
                  <a:lnTo>
                    <a:pt x="1733527" y="590798"/>
                  </a:lnTo>
                  <a:lnTo>
                    <a:pt x="0" y="5907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8174735" y="4678377"/>
            <a:ext cx="2861945" cy="1691639"/>
            <a:chOff x="8174735" y="4678377"/>
            <a:chExt cx="2861945" cy="1691639"/>
          </a:xfrm>
        </p:grpSpPr>
        <p:sp>
          <p:nvSpPr>
            <p:cNvPr id="23" name="object 23" descr=""/>
            <p:cNvSpPr/>
            <p:nvPr/>
          </p:nvSpPr>
          <p:spPr>
            <a:xfrm>
              <a:off x="8434194" y="5265652"/>
              <a:ext cx="1381125" cy="1085215"/>
            </a:xfrm>
            <a:custGeom>
              <a:avLst/>
              <a:gdLst/>
              <a:ahLst/>
              <a:cxnLst/>
              <a:rect l="l" t="t" r="r" b="b"/>
              <a:pathLst>
                <a:path w="1381125" h="1085214">
                  <a:moveTo>
                    <a:pt x="0" y="0"/>
                  </a:moveTo>
                  <a:lnTo>
                    <a:pt x="1380833" y="1084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757464" y="5269806"/>
              <a:ext cx="188595" cy="237490"/>
            </a:xfrm>
            <a:custGeom>
              <a:avLst/>
              <a:gdLst/>
              <a:ahLst/>
              <a:cxnLst/>
              <a:rect l="l" t="t" r="r" b="b"/>
              <a:pathLst>
                <a:path w="188595" h="237489">
                  <a:moveTo>
                    <a:pt x="188567" y="0"/>
                  </a:moveTo>
                  <a:lnTo>
                    <a:pt x="0" y="2372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071920" y="5263225"/>
              <a:ext cx="450850" cy="518795"/>
            </a:xfrm>
            <a:custGeom>
              <a:avLst/>
              <a:gdLst/>
              <a:ahLst/>
              <a:cxnLst/>
              <a:rect l="l" t="t" r="r" b="b"/>
              <a:pathLst>
                <a:path w="450850" h="518795">
                  <a:moveTo>
                    <a:pt x="450576" y="0"/>
                  </a:moveTo>
                  <a:lnTo>
                    <a:pt x="0" y="5185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421372" y="5269806"/>
              <a:ext cx="678180" cy="811530"/>
            </a:xfrm>
            <a:custGeom>
              <a:avLst/>
              <a:gdLst/>
              <a:ahLst/>
              <a:cxnLst/>
              <a:rect l="l" t="t" r="r" b="b"/>
              <a:pathLst>
                <a:path w="678179" h="811529">
                  <a:moveTo>
                    <a:pt x="677590" y="0"/>
                  </a:moveTo>
                  <a:lnTo>
                    <a:pt x="0" y="8113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771945" y="5272850"/>
              <a:ext cx="850900" cy="1057910"/>
            </a:xfrm>
            <a:custGeom>
              <a:avLst/>
              <a:gdLst/>
              <a:ahLst/>
              <a:cxnLst/>
              <a:rect l="l" t="t" r="r" b="b"/>
              <a:pathLst>
                <a:path w="850900" h="1057910">
                  <a:moveTo>
                    <a:pt x="850477" y="0"/>
                  </a:moveTo>
                  <a:lnTo>
                    <a:pt x="0" y="105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79346" y="6002178"/>
              <a:ext cx="138593" cy="13577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8163" y="5704005"/>
              <a:ext cx="138593" cy="135771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90230" y="5432335"/>
              <a:ext cx="138593" cy="135771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4021" y="6234090"/>
              <a:ext cx="138593" cy="135771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63783" y="4776215"/>
              <a:ext cx="542544" cy="54254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75519" y="4736591"/>
              <a:ext cx="542544" cy="545591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20783" y="4776215"/>
              <a:ext cx="542544" cy="54254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20327" y="4776215"/>
              <a:ext cx="542544" cy="542544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74735" y="4718303"/>
              <a:ext cx="542544" cy="542544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9884872" y="4684727"/>
              <a:ext cx="1145540" cy="591185"/>
            </a:xfrm>
            <a:custGeom>
              <a:avLst/>
              <a:gdLst/>
              <a:ahLst/>
              <a:cxnLst/>
              <a:rect l="l" t="t" r="r" b="b"/>
              <a:pathLst>
                <a:path w="1145540" h="591185">
                  <a:moveTo>
                    <a:pt x="1145096" y="0"/>
                  </a:moveTo>
                  <a:lnTo>
                    <a:pt x="0" y="0"/>
                  </a:lnTo>
                  <a:lnTo>
                    <a:pt x="0" y="590797"/>
                  </a:lnTo>
                  <a:lnTo>
                    <a:pt x="1145096" y="590797"/>
                  </a:lnTo>
                  <a:lnTo>
                    <a:pt x="1145096" y="0"/>
                  </a:lnTo>
                  <a:close/>
                </a:path>
              </a:pathLst>
            </a:custGeom>
            <a:solidFill>
              <a:srgbClr val="C00000">
                <a:alpha val="2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884872" y="4684727"/>
              <a:ext cx="1145540" cy="591185"/>
            </a:xfrm>
            <a:custGeom>
              <a:avLst/>
              <a:gdLst/>
              <a:ahLst/>
              <a:cxnLst/>
              <a:rect l="l" t="t" r="r" b="b"/>
              <a:pathLst>
                <a:path w="1145540" h="591185">
                  <a:moveTo>
                    <a:pt x="0" y="0"/>
                  </a:moveTo>
                  <a:lnTo>
                    <a:pt x="1145097" y="0"/>
                  </a:lnTo>
                  <a:lnTo>
                    <a:pt x="1145097" y="590798"/>
                  </a:lnTo>
                  <a:lnTo>
                    <a:pt x="0" y="59079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4641043" y="4418076"/>
            <a:ext cx="267081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nodes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less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related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281837" y="4436364"/>
            <a:ext cx="27584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Arial MT"/>
                <a:cs typeface="Arial MT"/>
              </a:rPr>
              <a:t>2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connecting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nodes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=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related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41847" y="4248911"/>
            <a:ext cx="707136" cy="707136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357359" y="4279391"/>
            <a:ext cx="707135" cy="707136"/>
          </a:xfrm>
          <a:prstGeom prst="rect">
            <a:avLst/>
          </a:prstGeom>
        </p:spPr>
      </p:pic>
      <p:grpSp>
        <p:nvGrpSpPr>
          <p:cNvPr id="43" name="object 43" descr=""/>
          <p:cNvGrpSpPr/>
          <p:nvPr/>
        </p:nvGrpSpPr>
        <p:grpSpPr>
          <a:xfrm>
            <a:off x="4593335" y="2060448"/>
            <a:ext cx="2792095" cy="1640839"/>
            <a:chOff x="4593335" y="2060448"/>
            <a:chExt cx="2792095" cy="1640839"/>
          </a:xfrm>
        </p:grpSpPr>
        <p:pic>
          <p:nvPicPr>
            <p:cNvPr id="44" name="object 4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42759" y="2118360"/>
              <a:ext cx="542544" cy="542544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94119" y="2081784"/>
              <a:ext cx="545592" cy="54254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39383" y="2118360"/>
              <a:ext cx="542543" cy="542544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8927" y="2118360"/>
              <a:ext cx="545591" cy="542544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93335" y="2060448"/>
              <a:ext cx="542543" cy="542543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4851215" y="2596795"/>
              <a:ext cx="1381125" cy="1085215"/>
            </a:xfrm>
            <a:custGeom>
              <a:avLst/>
              <a:gdLst/>
              <a:ahLst/>
              <a:cxnLst/>
              <a:rect l="l" t="t" r="r" b="b"/>
              <a:pathLst>
                <a:path w="1381125" h="1085214">
                  <a:moveTo>
                    <a:pt x="0" y="0"/>
                  </a:moveTo>
                  <a:lnTo>
                    <a:pt x="1380833" y="1084911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174484" y="2600951"/>
              <a:ext cx="188595" cy="237490"/>
            </a:xfrm>
            <a:custGeom>
              <a:avLst/>
              <a:gdLst/>
              <a:ahLst/>
              <a:cxnLst/>
              <a:rect l="l" t="t" r="r" b="b"/>
              <a:pathLst>
                <a:path w="188595" h="237489">
                  <a:moveTo>
                    <a:pt x="188567" y="0"/>
                  </a:moveTo>
                  <a:lnTo>
                    <a:pt x="0" y="23724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488942" y="2594368"/>
              <a:ext cx="450850" cy="518795"/>
            </a:xfrm>
            <a:custGeom>
              <a:avLst/>
              <a:gdLst/>
              <a:ahLst/>
              <a:cxnLst/>
              <a:rect l="l" t="t" r="r" b="b"/>
              <a:pathLst>
                <a:path w="450850" h="518794">
                  <a:moveTo>
                    <a:pt x="450576" y="0"/>
                  </a:moveTo>
                  <a:lnTo>
                    <a:pt x="0" y="518526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838393" y="2600951"/>
              <a:ext cx="678180" cy="811530"/>
            </a:xfrm>
            <a:custGeom>
              <a:avLst/>
              <a:gdLst/>
              <a:ahLst/>
              <a:cxnLst/>
              <a:rect l="l" t="t" r="r" b="b"/>
              <a:pathLst>
                <a:path w="678179" h="811529">
                  <a:moveTo>
                    <a:pt x="677590" y="0"/>
                  </a:moveTo>
                  <a:lnTo>
                    <a:pt x="0" y="81135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6188965" y="2603995"/>
              <a:ext cx="850900" cy="1057910"/>
            </a:xfrm>
            <a:custGeom>
              <a:avLst/>
              <a:gdLst/>
              <a:ahLst/>
              <a:cxnLst/>
              <a:rect l="l" t="t" r="r" b="b"/>
              <a:pathLst>
                <a:path w="850900" h="1057910">
                  <a:moveTo>
                    <a:pt x="850477" y="0"/>
                  </a:moveTo>
                  <a:lnTo>
                    <a:pt x="0" y="105740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6366" y="3333323"/>
              <a:ext cx="138593" cy="13577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5183" y="3035150"/>
              <a:ext cx="138593" cy="135771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5113601" y="2769830"/>
              <a:ext cx="126364" cy="123189"/>
            </a:xfrm>
            <a:custGeom>
              <a:avLst/>
              <a:gdLst/>
              <a:ahLst/>
              <a:cxnLst/>
              <a:rect l="l" t="t" r="r" b="b"/>
              <a:pathLst>
                <a:path w="126364" h="123189">
                  <a:moveTo>
                    <a:pt x="62946" y="0"/>
                  </a:moveTo>
                  <a:lnTo>
                    <a:pt x="38444" y="4835"/>
                  </a:lnTo>
                  <a:lnTo>
                    <a:pt x="18436" y="18023"/>
                  </a:lnTo>
                  <a:lnTo>
                    <a:pt x="4946" y="37582"/>
                  </a:lnTo>
                  <a:lnTo>
                    <a:pt x="0" y="61535"/>
                  </a:lnTo>
                  <a:lnTo>
                    <a:pt x="4946" y="85487"/>
                  </a:lnTo>
                  <a:lnTo>
                    <a:pt x="18436" y="105047"/>
                  </a:lnTo>
                  <a:lnTo>
                    <a:pt x="38444" y="118234"/>
                  </a:lnTo>
                  <a:lnTo>
                    <a:pt x="62946" y="123070"/>
                  </a:lnTo>
                  <a:lnTo>
                    <a:pt x="87447" y="118234"/>
                  </a:lnTo>
                  <a:lnTo>
                    <a:pt x="107455" y="105047"/>
                  </a:lnTo>
                  <a:lnTo>
                    <a:pt x="120945" y="85487"/>
                  </a:lnTo>
                  <a:lnTo>
                    <a:pt x="125892" y="61535"/>
                  </a:lnTo>
                  <a:lnTo>
                    <a:pt x="120945" y="37582"/>
                  </a:lnTo>
                  <a:lnTo>
                    <a:pt x="107455" y="18023"/>
                  </a:lnTo>
                  <a:lnTo>
                    <a:pt x="87447" y="4835"/>
                  </a:lnTo>
                  <a:lnTo>
                    <a:pt x="62946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5113601" y="2769830"/>
              <a:ext cx="126364" cy="123189"/>
            </a:xfrm>
            <a:custGeom>
              <a:avLst/>
              <a:gdLst/>
              <a:ahLst/>
              <a:cxnLst/>
              <a:rect l="l" t="t" r="r" b="b"/>
              <a:pathLst>
                <a:path w="126364" h="123189">
                  <a:moveTo>
                    <a:pt x="0" y="61535"/>
                  </a:moveTo>
                  <a:lnTo>
                    <a:pt x="4946" y="37583"/>
                  </a:lnTo>
                  <a:lnTo>
                    <a:pt x="18436" y="18023"/>
                  </a:lnTo>
                  <a:lnTo>
                    <a:pt x="38444" y="4835"/>
                  </a:lnTo>
                  <a:lnTo>
                    <a:pt x="62946" y="0"/>
                  </a:lnTo>
                  <a:lnTo>
                    <a:pt x="87448" y="4835"/>
                  </a:lnTo>
                  <a:lnTo>
                    <a:pt x="107456" y="18023"/>
                  </a:lnTo>
                  <a:lnTo>
                    <a:pt x="120946" y="37583"/>
                  </a:lnTo>
                  <a:lnTo>
                    <a:pt x="125893" y="61535"/>
                  </a:lnTo>
                  <a:lnTo>
                    <a:pt x="120946" y="85487"/>
                  </a:lnTo>
                  <a:lnTo>
                    <a:pt x="107456" y="105047"/>
                  </a:lnTo>
                  <a:lnTo>
                    <a:pt x="87448" y="118235"/>
                  </a:lnTo>
                  <a:lnTo>
                    <a:pt x="62946" y="123071"/>
                  </a:lnTo>
                  <a:lnTo>
                    <a:pt x="38444" y="118235"/>
                  </a:lnTo>
                  <a:lnTo>
                    <a:pt x="18436" y="105047"/>
                  </a:lnTo>
                  <a:lnTo>
                    <a:pt x="4946" y="85487"/>
                  </a:lnTo>
                  <a:lnTo>
                    <a:pt x="0" y="61535"/>
                  </a:lnTo>
                  <a:close/>
                </a:path>
              </a:pathLst>
            </a:custGeom>
            <a:ln w="12700">
              <a:solidFill>
                <a:srgbClr val="03563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1043" y="3565235"/>
              <a:ext cx="138593" cy="135771"/>
            </a:xfrm>
            <a:prstGeom prst="rect">
              <a:avLst/>
            </a:prstGeom>
          </p:spPr>
        </p:pic>
      </p:grpSp>
      <p:sp>
        <p:nvSpPr>
          <p:cNvPr id="59" name="object 59" descr=""/>
          <p:cNvSpPr txBox="1"/>
          <p:nvPr/>
        </p:nvSpPr>
        <p:spPr>
          <a:xfrm>
            <a:off x="5661663" y="3284220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B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970518" y="3528060"/>
            <a:ext cx="1441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274283" y="2979420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C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4952769" y="2723388"/>
            <a:ext cx="15430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latin typeface="Arial MT"/>
                <a:cs typeface="Arial MT"/>
              </a:rPr>
              <a:t>D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858954" y="2086355"/>
            <a:ext cx="419734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Arial MT"/>
                <a:cs typeface="Arial MT"/>
              </a:rPr>
              <a:t>Fact: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4919772" y="2635134"/>
            <a:ext cx="1774825" cy="560705"/>
            <a:chOff x="4919772" y="2635134"/>
            <a:chExt cx="1774825" cy="560705"/>
          </a:xfrm>
        </p:grpSpPr>
        <p:pic>
          <p:nvPicPr>
            <p:cNvPr id="65" name="object 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681771" y="2767742"/>
              <a:ext cx="125892" cy="123070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42921" y="2920142"/>
              <a:ext cx="125893" cy="123070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68451" y="3072542"/>
              <a:ext cx="125893" cy="123070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19772" y="2635134"/>
              <a:ext cx="125892" cy="123070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5214673" y="2645031"/>
              <a:ext cx="126364" cy="123189"/>
            </a:xfrm>
            <a:custGeom>
              <a:avLst/>
              <a:gdLst/>
              <a:ahLst/>
              <a:cxnLst/>
              <a:rect l="l" t="t" r="r" b="b"/>
              <a:pathLst>
                <a:path w="126364" h="123189">
                  <a:moveTo>
                    <a:pt x="62947" y="0"/>
                  </a:moveTo>
                  <a:lnTo>
                    <a:pt x="38445" y="4835"/>
                  </a:lnTo>
                  <a:lnTo>
                    <a:pt x="18436" y="18023"/>
                  </a:lnTo>
                  <a:lnTo>
                    <a:pt x="4946" y="37583"/>
                  </a:lnTo>
                  <a:lnTo>
                    <a:pt x="0" y="61535"/>
                  </a:lnTo>
                  <a:lnTo>
                    <a:pt x="4946" y="85487"/>
                  </a:lnTo>
                  <a:lnTo>
                    <a:pt x="18436" y="105048"/>
                  </a:lnTo>
                  <a:lnTo>
                    <a:pt x="38445" y="118235"/>
                  </a:lnTo>
                  <a:lnTo>
                    <a:pt x="62947" y="123071"/>
                  </a:lnTo>
                  <a:lnTo>
                    <a:pt x="87448" y="118235"/>
                  </a:lnTo>
                  <a:lnTo>
                    <a:pt x="107457" y="105048"/>
                  </a:lnTo>
                  <a:lnTo>
                    <a:pt x="120947" y="85487"/>
                  </a:lnTo>
                  <a:lnTo>
                    <a:pt x="125893" y="61535"/>
                  </a:lnTo>
                  <a:lnTo>
                    <a:pt x="120947" y="37583"/>
                  </a:lnTo>
                  <a:lnTo>
                    <a:pt x="107457" y="18023"/>
                  </a:lnTo>
                  <a:lnTo>
                    <a:pt x="87448" y="4835"/>
                  </a:lnTo>
                  <a:lnTo>
                    <a:pt x="62947" y="0"/>
                  </a:lnTo>
                  <a:close/>
                </a:path>
              </a:pathLst>
            </a:custGeom>
            <a:solidFill>
              <a:srgbClr val="0057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0" name="object 70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7947866" y="3278248"/>
            <a:ext cx="138593" cy="135771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7945887" y="3561277"/>
            <a:ext cx="138593" cy="135771"/>
          </a:xfrm>
          <a:prstGeom prst="rect">
            <a:avLst/>
          </a:prstGeom>
        </p:spPr>
      </p:pic>
      <p:sp>
        <p:nvSpPr>
          <p:cNvPr id="72" name="object 72" descr=""/>
          <p:cNvSpPr txBox="1"/>
          <p:nvPr/>
        </p:nvSpPr>
        <p:spPr>
          <a:xfrm>
            <a:off x="7858954" y="2287523"/>
            <a:ext cx="3326765" cy="144907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75"/>
              </a:spcBef>
              <a:buChar char="•"/>
              <a:tabLst>
                <a:tab pos="298450" algn="l"/>
              </a:tabLst>
            </a:pPr>
            <a:r>
              <a:rPr dirty="0" sz="1400">
                <a:latin typeface="Arial MT"/>
                <a:cs typeface="Arial MT"/>
              </a:rPr>
              <a:t>Changes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accumulate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taxa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time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present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along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branches</a:t>
            </a:r>
            <a:endParaRPr sz="1400">
              <a:latin typeface="Arial MT"/>
              <a:cs typeface="Arial MT"/>
            </a:endParaRPr>
          </a:p>
          <a:p>
            <a:pPr marL="298450" marR="44450" indent="-285750">
              <a:lnSpc>
                <a:spcPct val="101400"/>
              </a:lnSpc>
              <a:buChar char="•"/>
              <a:tabLst>
                <a:tab pos="298450" algn="l"/>
              </a:tabLst>
            </a:pPr>
            <a:r>
              <a:rPr dirty="0" sz="1400">
                <a:latin typeface="Arial MT"/>
                <a:cs typeface="Arial MT"/>
              </a:rPr>
              <a:t>Nodes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simply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represent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(hypothetical) </a:t>
            </a:r>
            <a:r>
              <a:rPr dirty="0" sz="1400">
                <a:latin typeface="Arial MT"/>
                <a:cs typeface="Arial MT"/>
              </a:rPr>
              <a:t>common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ancestors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between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taxa</a:t>
            </a:r>
            <a:endParaRPr sz="1400">
              <a:latin typeface="Arial MT"/>
              <a:cs typeface="Arial MT"/>
            </a:endParaRPr>
          </a:p>
          <a:p>
            <a:pPr lvl="1" marL="401955" indent="-106680">
              <a:lnSpc>
                <a:spcPct val="100000"/>
              </a:lnSpc>
              <a:spcBef>
                <a:spcPts val="505"/>
              </a:spcBef>
              <a:buChar char="-"/>
              <a:tabLst>
                <a:tab pos="401955" algn="l"/>
              </a:tabLst>
            </a:pPr>
            <a:r>
              <a:rPr dirty="0" sz="1400">
                <a:latin typeface="Arial MT"/>
                <a:cs typeface="Arial MT"/>
              </a:rPr>
              <a:t>Shared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ancestor;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divergence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event</a:t>
            </a:r>
            <a:endParaRPr sz="1400">
              <a:latin typeface="Arial MT"/>
              <a:cs typeface="Arial MT"/>
            </a:endParaRPr>
          </a:p>
          <a:p>
            <a:pPr lvl="1" marL="400050" indent="-106680">
              <a:lnSpc>
                <a:spcPct val="100000"/>
              </a:lnSpc>
              <a:spcBef>
                <a:spcPts val="550"/>
              </a:spcBef>
              <a:buChar char="-"/>
              <a:tabLst>
                <a:tab pos="400050" algn="l"/>
              </a:tabLst>
            </a:pPr>
            <a:r>
              <a:rPr dirty="0" sz="1400">
                <a:latin typeface="Arial MT"/>
                <a:cs typeface="Arial MT"/>
              </a:rPr>
              <a:t>Unique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ancestor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73" name="object 7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74" name="object 7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75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/>
              <a:t>visualisation:</a:t>
            </a:r>
            <a:r>
              <a:rPr dirty="0" spc="-65"/>
              <a:t> </a:t>
            </a:r>
            <a:r>
              <a:rPr dirty="0" spc="-10"/>
              <a:t>Microreact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310891"/>
            <a:ext cx="10667365" cy="352806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0665" marR="8559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flexible,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interactive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software/web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application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easy </a:t>
            </a:r>
            <a:r>
              <a:rPr dirty="0" sz="2800">
                <a:latin typeface="Arial MT"/>
                <a:cs typeface="Arial MT"/>
              </a:rPr>
              <a:t>visualization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datasets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consisting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combination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trees, </a:t>
            </a:r>
            <a:r>
              <a:rPr dirty="0" sz="2800">
                <a:latin typeface="Arial MT"/>
                <a:cs typeface="Arial MT"/>
              </a:rPr>
              <a:t>maps,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timelines,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associated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metadata.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05"/>
              </a:spcBef>
              <a:buChar char="•"/>
              <a:tabLst>
                <a:tab pos="240665" algn="l"/>
              </a:tabLst>
            </a:pPr>
            <a:r>
              <a:rPr dirty="0" sz="2800" spc="-10">
                <a:latin typeface="Arial MT"/>
                <a:cs typeface="Arial MT"/>
              </a:rPr>
              <a:t>Input:</a:t>
            </a:r>
            <a:endParaRPr sz="2800">
              <a:latin typeface="Arial MT"/>
              <a:cs typeface="Arial MT"/>
            </a:endParaRPr>
          </a:p>
          <a:p>
            <a:pPr lvl="1" marL="697865" marR="5080" indent="-228600">
              <a:lnSpc>
                <a:spcPts val="3000"/>
              </a:lnSpc>
              <a:spcBef>
                <a:spcPts val="540"/>
              </a:spcBef>
              <a:buChar char="•"/>
              <a:tabLst>
                <a:tab pos="697865" algn="l"/>
              </a:tabLst>
            </a:pP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file: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Comma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separated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values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(.csv)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format;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contain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a </a:t>
            </a:r>
            <a:r>
              <a:rPr dirty="0" sz="2800">
                <a:latin typeface="Arial MT"/>
                <a:cs typeface="Arial MT"/>
              </a:rPr>
              <a:t>combination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textual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metadata,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locations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dates.</a:t>
            </a:r>
            <a:endParaRPr sz="2800">
              <a:latin typeface="Arial MT"/>
              <a:cs typeface="Arial MT"/>
            </a:endParaRPr>
          </a:p>
          <a:p>
            <a:pPr lvl="1" marL="697230" indent="-227965">
              <a:lnSpc>
                <a:spcPct val="100000"/>
              </a:lnSpc>
              <a:spcBef>
                <a:spcPts val="105"/>
              </a:spcBef>
              <a:buChar char="•"/>
              <a:tabLst>
                <a:tab pos="697230" algn="l"/>
              </a:tabLst>
            </a:pPr>
            <a:r>
              <a:rPr dirty="0" sz="2800">
                <a:latin typeface="Arial MT"/>
                <a:cs typeface="Arial MT"/>
              </a:rPr>
              <a:t>Optional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file: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Newick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(.nwk)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format.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Output: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interactive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map,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timeline,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table.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75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/>
              <a:t>visualisation:</a:t>
            </a:r>
            <a:r>
              <a:rPr dirty="0" spc="-65"/>
              <a:t> </a:t>
            </a:r>
            <a:r>
              <a:rPr dirty="0" spc="-10"/>
              <a:t>Microreact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99" y="2596600"/>
            <a:ext cx="5754700" cy="30733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456814" y="3979119"/>
            <a:ext cx="901700" cy="317500"/>
          </a:xfrm>
          <a:custGeom>
            <a:avLst/>
            <a:gdLst/>
            <a:ahLst/>
            <a:cxnLst/>
            <a:rect l="l" t="t" r="r" b="b"/>
            <a:pathLst>
              <a:path w="901700" h="317500">
                <a:moveTo>
                  <a:pt x="901699" y="0"/>
                </a:moveTo>
                <a:lnTo>
                  <a:pt x="0" y="0"/>
                </a:lnTo>
                <a:lnTo>
                  <a:pt x="0" y="317499"/>
                </a:lnTo>
                <a:lnTo>
                  <a:pt x="901699" y="317499"/>
                </a:lnTo>
                <a:lnTo>
                  <a:pt x="901699" y="0"/>
                </a:lnTo>
                <a:close/>
              </a:path>
            </a:pathLst>
          </a:custGeom>
          <a:solidFill>
            <a:srgbClr val="00E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6456814" y="4398219"/>
            <a:ext cx="529590" cy="317500"/>
          </a:xfrm>
          <a:custGeom>
            <a:avLst/>
            <a:gdLst/>
            <a:ahLst/>
            <a:cxnLst/>
            <a:rect l="l" t="t" r="r" b="b"/>
            <a:pathLst>
              <a:path w="529590" h="317500">
                <a:moveTo>
                  <a:pt x="529082" y="0"/>
                </a:moveTo>
                <a:lnTo>
                  <a:pt x="0" y="0"/>
                </a:lnTo>
                <a:lnTo>
                  <a:pt x="0" y="317499"/>
                </a:lnTo>
                <a:lnTo>
                  <a:pt x="529082" y="317499"/>
                </a:lnTo>
                <a:lnTo>
                  <a:pt x="529082" y="0"/>
                </a:lnTo>
                <a:close/>
              </a:path>
            </a:pathLst>
          </a:custGeom>
          <a:solidFill>
            <a:srgbClr val="00E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141471" y="4398219"/>
            <a:ext cx="777875" cy="317500"/>
          </a:xfrm>
          <a:custGeom>
            <a:avLst/>
            <a:gdLst/>
            <a:ahLst/>
            <a:cxnLst/>
            <a:rect l="l" t="t" r="r" b="b"/>
            <a:pathLst>
              <a:path w="777875" h="317500">
                <a:moveTo>
                  <a:pt x="777875" y="0"/>
                </a:moveTo>
                <a:lnTo>
                  <a:pt x="0" y="0"/>
                </a:lnTo>
                <a:lnTo>
                  <a:pt x="0" y="317499"/>
                </a:lnTo>
                <a:lnTo>
                  <a:pt x="777875" y="317499"/>
                </a:lnTo>
                <a:lnTo>
                  <a:pt x="777875" y="0"/>
                </a:lnTo>
                <a:close/>
              </a:path>
            </a:pathLst>
          </a:custGeom>
          <a:solidFill>
            <a:srgbClr val="00E5D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456814" y="3064719"/>
            <a:ext cx="217804" cy="317500"/>
          </a:xfrm>
          <a:prstGeom prst="rect">
            <a:avLst/>
          </a:prstGeom>
          <a:solidFill>
            <a:srgbClr val="00E5D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45"/>
              </a:lnSpc>
            </a:pPr>
            <a:r>
              <a:rPr dirty="0" sz="2200" spc="-25">
                <a:latin typeface="Arial MT"/>
                <a:cs typeface="Arial MT"/>
              </a:rPr>
              <a:t>id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6739389" y="3027171"/>
            <a:ext cx="44735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latin typeface="Arial MT"/>
                <a:cs typeface="Arial MT"/>
              </a:rPr>
              <a:t>–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unique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identifier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for</a:t>
            </a:r>
            <a:r>
              <a:rPr dirty="0" sz="2200" spc="-4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each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data</a:t>
            </a:r>
            <a:r>
              <a:rPr dirty="0" sz="2200" spc="-45">
                <a:latin typeface="Arial MT"/>
                <a:cs typeface="Arial MT"/>
              </a:rPr>
              <a:t> </a:t>
            </a:r>
            <a:r>
              <a:rPr dirty="0" sz="2200" spc="-25">
                <a:latin typeface="Arial MT"/>
                <a:cs typeface="Arial MT"/>
              </a:rPr>
              <a:t>row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444114" y="3445764"/>
            <a:ext cx="30454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b="1">
                <a:latin typeface="Arial"/>
                <a:cs typeface="Arial"/>
              </a:rPr>
              <a:t>Optional</a:t>
            </a:r>
            <a:r>
              <a:rPr dirty="0" sz="2600" spc="-100" b="1">
                <a:latin typeface="Arial"/>
                <a:cs typeface="Arial"/>
              </a:rPr>
              <a:t> </a:t>
            </a:r>
            <a:r>
              <a:rPr dirty="0" sz="2600" spc="-10" b="1">
                <a:latin typeface="Arial"/>
                <a:cs typeface="Arial"/>
              </a:rPr>
              <a:t>columns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514089" y="3979119"/>
            <a:ext cx="1135380" cy="317500"/>
          </a:xfrm>
          <a:prstGeom prst="rect">
            <a:avLst/>
          </a:prstGeom>
          <a:solidFill>
            <a:srgbClr val="00E5D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45"/>
              </a:lnSpc>
            </a:pPr>
            <a:r>
              <a:rPr dirty="0" sz="2200" spc="-10">
                <a:latin typeface="Arial MT"/>
                <a:cs typeface="Arial MT"/>
              </a:rPr>
              <a:t>longitude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44114" y="3941572"/>
            <a:ext cx="50323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82190" algn="l"/>
              </a:tabLst>
            </a:pPr>
            <a:r>
              <a:rPr dirty="0" sz="2200" spc="-10">
                <a:latin typeface="Arial MT"/>
                <a:cs typeface="Arial MT"/>
              </a:rPr>
              <a:t>latitude,</a:t>
            </a:r>
            <a:r>
              <a:rPr dirty="0" sz="2200">
                <a:latin typeface="Arial MT"/>
                <a:cs typeface="Arial MT"/>
              </a:rPr>
              <a:t>	–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geographic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columns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44114" y="4359148"/>
            <a:ext cx="156591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latin typeface="Arial MT"/>
                <a:cs typeface="Arial MT"/>
              </a:rPr>
              <a:t>year,</a:t>
            </a:r>
            <a:r>
              <a:rPr dirty="0" sz="2200" spc="-12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month,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074921" y="4398219"/>
            <a:ext cx="463550" cy="317500"/>
          </a:xfrm>
          <a:prstGeom prst="rect">
            <a:avLst/>
          </a:prstGeom>
          <a:solidFill>
            <a:srgbClr val="00E5D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</a:pPr>
            <a:r>
              <a:rPr dirty="0" sz="2200" spc="-25">
                <a:latin typeface="Arial MT"/>
                <a:cs typeface="Arial MT"/>
              </a:rPr>
              <a:t>day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456814" y="4830019"/>
            <a:ext cx="2022475" cy="317500"/>
          </a:xfrm>
          <a:prstGeom prst="rect">
            <a:avLst/>
          </a:prstGeom>
          <a:solidFill>
            <a:srgbClr val="00E5D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40"/>
              </a:lnSpc>
            </a:pPr>
            <a:r>
              <a:rPr dirty="0" sz="2200" spc="-20">
                <a:latin typeface="Arial MT"/>
                <a:cs typeface="Arial MT"/>
              </a:rPr>
              <a:t>&lt;custom-name&gt;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544376" y="4261611"/>
            <a:ext cx="2513965" cy="8915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292100" indent="-233045">
              <a:lnSpc>
                <a:spcPct val="100000"/>
              </a:lnSpc>
              <a:spcBef>
                <a:spcPts val="865"/>
              </a:spcBef>
              <a:buChar char="–"/>
              <a:tabLst>
                <a:tab pos="292100" algn="l"/>
              </a:tabLst>
            </a:pPr>
            <a:r>
              <a:rPr dirty="0" sz="2200">
                <a:latin typeface="Arial MT"/>
                <a:cs typeface="Arial MT"/>
              </a:rPr>
              <a:t>temporal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columns</a:t>
            </a:r>
            <a:endParaRPr sz="2200">
              <a:latin typeface="Arial MT"/>
              <a:cs typeface="Arial MT"/>
            </a:endParaRPr>
          </a:p>
          <a:p>
            <a:pPr marL="245745" indent="-233045">
              <a:lnSpc>
                <a:spcPct val="100000"/>
              </a:lnSpc>
              <a:spcBef>
                <a:spcPts val="770"/>
              </a:spcBef>
              <a:buChar char="–"/>
              <a:tabLst>
                <a:tab pos="245745" algn="l"/>
              </a:tabLst>
            </a:pPr>
            <a:r>
              <a:rPr dirty="0" sz="2200">
                <a:latin typeface="Arial MT"/>
                <a:cs typeface="Arial MT"/>
              </a:rPr>
              <a:t>other</a:t>
            </a:r>
            <a:r>
              <a:rPr dirty="0" sz="2200" spc="-5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metadata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56814" y="5261819"/>
            <a:ext cx="3095625" cy="317500"/>
          </a:xfrm>
          <a:prstGeom prst="rect">
            <a:avLst/>
          </a:prstGeom>
          <a:solidFill>
            <a:srgbClr val="00E5D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50"/>
              </a:lnSpc>
              <a:tabLst>
                <a:tab pos="2332990" algn="l"/>
              </a:tabLst>
            </a:pPr>
            <a:r>
              <a:rPr dirty="0" sz="2200" spc="-20">
                <a:latin typeface="Arial MT"/>
                <a:cs typeface="Arial MT"/>
              </a:rPr>
              <a:t>&lt;column-</a:t>
            </a:r>
            <a:r>
              <a:rPr dirty="0" sz="2200" spc="-10">
                <a:latin typeface="Arial MT"/>
                <a:cs typeface="Arial MT"/>
              </a:rPr>
              <a:t>name&gt;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Arial MT"/>
                <a:cs typeface="Arial MT"/>
              </a:rPr>
              <a:t>colour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456814" y="5693619"/>
            <a:ext cx="3095625" cy="317500"/>
          </a:xfrm>
          <a:prstGeom prst="rect">
            <a:avLst/>
          </a:prstGeom>
          <a:solidFill>
            <a:srgbClr val="00E5DA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430"/>
              </a:lnSpc>
              <a:tabLst>
                <a:tab pos="2332990" algn="l"/>
              </a:tabLst>
            </a:pPr>
            <a:r>
              <a:rPr dirty="0" sz="2200" spc="-20">
                <a:latin typeface="Arial MT"/>
                <a:cs typeface="Arial MT"/>
              </a:rPr>
              <a:t>&lt;custom-</a:t>
            </a:r>
            <a:r>
              <a:rPr dirty="0" sz="2200" spc="-10">
                <a:latin typeface="Arial MT"/>
                <a:cs typeface="Arial MT"/>
              </a:rPr>
              <a:t>name&gt;</a:t>
            </a:r>
            <a:r>
              <a:rPr dirty="0" u="heavy" sz="2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00" spc="-10">
                <a:latin typeface="Arial MT"/>
                <a:cs typeface="Arial MT"/>
              </a:rPr>
              <a:t>shape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617526" y="5130291"/>
            <a:ext cx="1968500" cy="88519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245745" indent="-233045">
              <a:lnSpc>
                <a:spcPct val="100000"/>
              </a:lnSpc>
              <a:spcBef>
                <a:spcPts val="840"/>
              </a:spcBef>
              <a:buChar char="–"/>
              <a:tabLst>
                <a:tab pos="245745" algn="l"/>
              </a:tabLst>
            </a:pPr>
            <a:r>
              <a:rPr dirty="0" sz="2200">
                <a:latin typeface="Arial MT"/>
                <a:cs typeface="Arial MT"/>
              </a:rPr>
              <a:t>specify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colour</a:t>
            </a:r>
            <a:endParaRPr sz="2200">
              <a:latin typeface="Arial MT"/>
              <a:cs typeface="Arial MT"/>
            </a:endParaRPr>
          </a:p>
          <a:p>
            <a:pPr marL="245745" indent="-233045">
              <a:lnSpc>
                <a:spcPct val="100000"/>
              </a:lnSpc>
              <a:spcBef>
                <a:spcPts val="745"/>
              </a:spcBef>
              <a:buChar char="–"/>
              <a:tabLst>
                <a:tab pos="245745" algn="l"/>
              </a:tabLst>
            </a:pPr>
            <a:r>
              <a:rPr dirty="0" sz="2200">
                <a:latin typeface="Arial MT"/>
                <a:cs typeface="Arial MT"/>
              </a:rPr>
              <a:t>specify</a:t>
            </a:r>
            <a:r>
              <a:rPr dirty="0" sz="2200" spc="-6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shape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5340" y="2026568"/>
            <a:ext cx="9030335" cy="9264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dirty="0" sz="2800">
                <a:latin typeface="Arial MT"/>
                <a:cs typeface="Arial MT"/>
              </a:rPr>
              <a:t>Sample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file</a:t>
            </a:r>
            <a:endParaRPr sz="2800">
              <a:latin typeface="Arial MT"/>
              <a:cs typeface="Arial MT"/>
            </a:endParaRPr>
          </a:p>
          <a:p>
            <a:pPr marL="607949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079490" algn="l"/>
              </a:tabLst>
            </a:pPr>
            <a:r>
              <a:rPr dirty="0" sz="2600" b="1">
                <a:latin typeface="Arial"/>
                <a:cs typeface="Arial"/>
              </a:rPr>
              <a:t>Mandatory</a:t>
            </a:r>
            <a:r>
              <a:rPr dirty="0" sz="2600" spc="-100" b="1">
                <a:latin typeface="Arial"/>
                <a:cs typeface="Arial"/>
              </a:rPr>
              <a:t> </a:t>
            </a:r>
            <a:r>
              <a:rPr dirty="0" sz="2600" spc="-10" b="1">
                <a:latin typeface="Arial"/>
                <a:cs typeface="Arial"/>
              </a:rPr>
              <a:t>column</a:t>
            </a:r>
            <a:endParaRPr sz="26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57740" y="5645403"/>
            <a:ext cx="52711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spc="-10">
                <a:solidFill>
                  <a:srgbClr val="2FB6BC"/>
                </a:solidFill>
                <a:uFill>
                  <a:solidFill>
                    <a:srgbClr val="2FB6BC"/>
                  </a:solidFill>
                </a:uFill>
                <a:latin typeface="Arial MT"/>
                <a:cs typeface="Arial MT"/>
                <a:hlinkClick r:id="rId3"/>
              </a:rPr>
              <a:t>https://microreact.org/instructions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75"/>
              <a:t> </a:t>
            </a:r>
            <a:r>
              <a:rPr dirty="0"/>
              <a:t>tree</a:t>
            </a:r>
            <a:r>
              <a:rPr dirty="0" spc="-70"/>
              <a:t> </a:t>
            </a:r>
            <a:r>
              <a:rPr dirty="0"/>
              <a:t>visualisation:</a:t>
            </a:r>
            <a:r>
              <a:rPr dirty="0" spc="-65"/>
              <a:t> </a:t>
            </a:r>
            <a:r>
              <a:rPr dirty="0" spc="-10"/>
              <a:t>Microreact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177" y="2585267"/>
            <a:ext cx="6242339" cy="329890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621252" y="5918708"/>
            <a:ext cx="4923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Source: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u="sng" sz="1800" spc="-10">
                <a:solidFill>
                  <a:srgbClr val="2FB6BC"/>
                </a:solidFill>
                <a:uFill>
                  <a:solidFill>
                    <a:srgbClr val="2FB6BC"/>
                  </a:solidFill>
                </a:uFill>
                <a:latin typeface="Arial MT"/>
                <a:cs typeface="Arial MT"/>
                <a:hlinkClick r:id="rId3"/>
              </a:rPr>
              <a:t>https://microreact.org/project/N1TRn11L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9575" y="3246120"/>
            <a:ext cx="637032" cy="64007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55650" y="2953003"/>
            <a:ext cx="148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Data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(.csv)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49375" y="4059428"/>
            <a:ext cx="298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 MT"/>
                <a:cs typeface="Arial MT"/>
              </a:rPr>
              <a:t>+/-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4504" y="5132323"/>
            <a:ext cx="15284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Tree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file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(.nwk)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79575" y="4538471"/>
            <a:ext cx="637540" cy="640080"/>
            <a:chOff x="1179575" y="4538471"/>
            <a:chExt cx="637540" cy="640080"/>
          </a:xfrm>
        </p:grpSpPr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9575" y="4538471"/>
              <a:ext cx="637032" cy="64008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3205" y="4760578"/>
              <a:ext cx="250789" cy="270961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2445195" y="3739896"/>
            <a:ext cx="2611120" cy="557530"/>
            <a:chOff x="2445195" y="3739896"/>
            <a:chExt cx="2611120" cy="55753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76727" y="3739896"/>
              <a:ext cx="1947672" cy="44805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2445195" y="4144523"/>
              <a:ext cx="2611120" cy="152400"/>
            </a:xfrm>
            <a:custGeom>
              <a:avLst/>
              <a:gdLst/>
              <a:ahLst/>
              <a:cxnLst/>
              <a:rect l="l" t="t" r="r" b="b"/>
              <a:pathLst>
                <a:path w="2611120" h="152400">
                  <a:moveTo>
                    <a:pt x="2560518" y="50653"/>
                  </a:moveTo>
                  <a:lnTo>
                    <a:pt x="2483438" y="50653"/>
                  </a:lnTo>
                  <a:lnTo>
                    <a:pt x="2483727" y="101453"/>
                  </a:lnTo>
                  <a:lnTo>
                    <a:pt x="2458331" y="101598"/>
                  </a:lnTo>
                  <a:lnTo>
                    <a:pt x="2458620" y="152397"/>
                  </a:lnTo>
                  <a:lnTo>
                    <a:pt x="2610584" y="75331"/>
                  </a:lnTo>
                  <a:lnTo>
                    <a:pt x="2560518" y="50653"/>
                  </a:lnTo>
                  <a:close/>
                </a:path>
                <a:path w="2611120" h="152400">
                  <a:moveTo>
                    <a:pt x="2458041" y="50798"/>
                  </a:moveTo>
                  <a:lnTo>
                    <a:pt x="0" y="64795"/>
                  </a:lnTo>
                  <a:lnTo>
                    <a:pt x="208" y="101453"/>
                  </a:lnTo>
                  <a:lnTo>
                    <a:pt x="288" y="115594"/>
                  </a:lnTo>
                  <a:lnTo>
                    <a:pt x="2458331" y="101598"/>
                  </a:lnTo>
                  <a:lnTo>
                    <a:pt x="2458181" y="75331"/>
                  </a:lnTo>
                  <a:lnTo>
                    <a:pt x="2458121" y="64795"/>
                  </a:lnTo>
                  <a:lnTo>
                    <a:pt x="2458041" y="50798"/>
                  </a:lnTo>
                  <a:close/>
                </a:path>
                <a:path w="2611120" h="152400">
                  <a:moveTo>
                    <a:pt x="2483438" y="50653"/>
                  </a:moveTo>
                  <a:lnTo>
                    <a:pt x="2458041" y="50798"/>
                  </a:lnTo>
                  <a:lnTo>
                    <a:pt x="2458330" y="101453"/>
                  </a:lnTo>
                  <a:lnTo>
                    <a:pt x="2458331" y="101598"/>
                  </a:lnTo>
                  <a:lnTo>
                    <a:pt x="2483727" y="101453"/>
                  </a:lnTo>
                  <a:lnTo>
                    <a:pt x="2483578" y="75331"/>
                  </a:lnTo>
                  <a:lnTo>
                    <a:pt x="2483518" y="64795"/>
                  </a:lnTo>
                  <a:lnTo>
                    <a:pt x="2483438" y="50653"/>
                  </a:lnTo>
                  <a:close/>
                </a:path>
                <a:path w="2611120" h="152400">
                  <a:moveTo>
                    <a:pt x="2457752" y="0"/>
                  </a:moveTo>
                  <a:lnTo>
                    <a:pt x="2458040" y="50653"/>
                  </a:lnTo>
                  <a:lnTo>
                    <a:pt x="2458041" y="50798"/>
                  </a:lnTo>
                  <a:lnTo>
                    <a:pt x="2560518" y="50653"/>
                  </a:lnTo>
                  <a:lnTo>
                    <a:pt x="2457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659080" y="4242308"/>
            <a:ext cx="2172335" cy="653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7815">
              <a:lnSpc>
                <a:spcPct val="114399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Web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application </a:t>
            </a:r>
            <a:r>
              <a:rPr dirty="0" u="sng" sz="1800" spc="-10">
                <a:solidFill>
                  <a:srgbClr val="2FB6BC"/>
                </a:solidFill>
                <a:uFill>
                  <a:solidFill>
                    <a:srgbClr val="2FB6BC"/>
                  </a:solidFill>
                </a:uFill>
                <a:latin typeface="Arial MT"/>
                <a:cs typeface="Arial MT"/>
                <a:hlinkClick r:id="rId8"/>
              </a:rPr>
              <a:t>https://microreact.org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Microreact</a:t>
            </a:r>
            <a:r>
              <a:rPr dirty="0" spc="-85"/>
              <a:t> </a:t>
            </a:r>
            <a:r>
              <a:rPr dirty="0" spc="-10"/>
              <a:t>benefits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228595"/>
            <a:ext cx="10671175" cy="283273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Powerful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visualization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exploration</a:t>
            </a:r>
            <a:endParaRPr sz="2800">
              <a:latin typeface="Arial MT"/>
              <a:cs typeface="Arial MT"/>
            </a:endParaRPr>
          </a:p>
          <a:p>
            <a:pPr marL="240665" marR="5080" indent="-228600">
              <a:lnSpc>
                <a:spcPts val="3000"/>
              </a:lnSpc>
              <a:spcBef>
                <a:spcPts val="1050"/>
              </a:spcBef>
              <a:buChar char="•"/>
              <a:tabLst>
                <a:tab pos="240665" algn="l"/>
                <a:tab pos="2435225" algn="l"/>
                <a:tab pos="3209925" algn="l"/>
                <a:tab pos="3806825" algn="l"/>
                <a:tab pos="5097780" algn="l"/>
                <a:tab pos="5674360" algn="l"/>
                <a:tab pos="6073140" algn="l"/>
                <a:tab pos="7978140" algn="l"/>
                <a:tab pos="8832215" algn="l"/>
                <a:tab pos="9567545" algn="l"/>
              </a:tabLst>
            </a:pPr>
            <a:r>
              <a:rPr dirty="0" sz="2800" spc="-10">
                <a:latin typeface="Arial MT"/>
                <a:cs typeface="Arial MT"/>
              </a:rPr>
              <a:t>Visualization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can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be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shared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as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50">
                <a:latin typeface="Arial MT"/>
                <a:cs typeface="Arial MT"/>
              </a:rPr>
              <a:t>a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permanent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web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0">
                <a:latin typeface="Arial MT"/>
                <a:cs typeface="Arial MT"/>
              </a:rPr>
              <a:t>link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among collaborators.</a:t>
            </a:r>
            <a:endParaRPr sz="2800">
              <a:latin typeface="Arial MT"/>
              <a:cs typeface="Arial MT"/>
            </a:endParaRPr>
          </a:p>
          <a:p>
            <a:pPr marL="240665" marR="5715" indent="-228600">
              <a:lnSpc>
                <a:spcPts val="3000"/>
              </a:lnSpc>
              <a:spcBef>
                <a:spcPts val="1105"/>
              </a:spcBef>
              <a:buChar char="•"/>
              <a:tabLst>
                <a:tab pos="240665" algn="l"/>
                <a:tab pos="1054735" algn="l"/>
                <a:tab pos="1908175" algn="l"/>
                <a:tab pos="2642235" algn="l"/>
                <a:tab pos="3416300" algn="l"/>
                <a:tab pos="4012565" algn="l"/>
                <a:tab pos="5897880" algn="l"/>
                <a:tab pos="7008495" algn="l"/>
                <a:tab pos="9090660" algn="l"/>
                <a:tab pos="9586595" algn="l"/>
              </a:tabLst>
            </a:pPr>
            <a:r>
              <a:rPr dirty="0" sz="2800" spc="-25">
                <a:latin typeface="Arial MT"/>
                <a:cs typeface="Arial MT"/>
              </a:rPr>
              <a:t>The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web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0">
                <a:latin typeface="Arial MT"/>
                <a:cs typeface="Arial MT"/>
              </a:rPr>
              <a:t>link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can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be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embedded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within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publications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25">
                <a:latin typeface="Arial MT"/>
                <a:cs typeface="Arial MT"/>
              </a:rPr>
              <a:t>to</a:t>
            </a:r>
            <a:r>
              <a:rPr dirty="0" sz="2800">
                <a:latin typeface="Arial MT"/>
                <a:cs typeface="Arial MT"/>
              </a:rPr>
              <a:t>	</a:t>
            </a:r>
            <a:r>
              <a:rPr dirty="0" sz="2800" spc="-10">
                <a:latin typeface="Arial MT"/>
                <a:cs typeface="Arial MT"/>
              </a:rPr>
              <a:t>enable </a:t>
            </a:r>
            <a:r>
              <a:rPr dirty="0" sz="2800">
                <a:latin typeface="Arial MT"/>
                <a:cs typeface="Arial MT"/>
              </a:rPr>
              <a:t>readers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explore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download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data.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585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Simple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easy-to-</a:t>
            </a:r>
            <a:r>
              <a:rPr dirty="0" sz="2800">
                <a:latin typeface="Arial MT"/>
                <a:cs typeface="Arial MT"/>
              </a:rPr>
              <a:t>use,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yet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powerful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DEC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653" y="249929"/>
            <a:ext cx="2292092" cy="6695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Microreact</a:t>
            </a:r>
            <a:r>
              <a:rPr dirty="0" spc="-80"/>
              <a:t> </a:t>
            </a:r>
            <a:r>
              <a:rPr dirty="0" spc="-20"/>
              <a:t>demo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4399" y="2080357"/>
            <a:ext cx="6271627" cy="411495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8653" y="249929"/>
              <a:ext cx="2292092" cy="6695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4382" y="1377188"/>
            <a:ext cx="345312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000000"/>
                </a:solidFill>
              </a:rPr>
              <a:t>Thank</a:t>
            </a:r>
            <a:r>
              <a:rPr dirty="0" sz="5400" spc="-30">
                <a:solidFill>
                  <a:srgbClr val="000000"/>
                </a:solidFill>
              </a:rPr>
              <a:t> </a:t>
            </a:r>
            <a:r>
              <a:rPr dirty="0" sz="5400" spc="-25">
                <a:solidFill>
                  <a:srgbClr val="000000"/>
                </a:solidFill>
              </a:rPr>
              <a:t>you</a:t>
            </a:r>
            <a:endParaRPr sz="5400"/>
          </a:p>
        </p:txBody>
      </p:sp>
      <p:sp>
        <p:nvSpPr>
          <p:cNvPr id="6" name="object 6" descr=""/>
          <p:cNvSpPr txBox="1"/>
          <p:nvPr/>
        </p:nvSpPr>
        <p:spPr>
          <a:xfrm>
            <a:off x="737392" y="5693664"/>
            <a:ext cx="5271135" cy="358140"/>
          </a:xfrm>
          <a:prstGeom prst="rect">
            <a:avLst/>
          </a:prstGeom>
        </p:spPr>
        <p:txBody>
          <a:bodyPr wrap="square" lIns="0" tIns="20320" rIns="0" bIns="0" rtlCol="0" vert="horz">
            <a:spAutoFit/>
          </a:bodyPr>
          <a:lstStyle/>
          <a:p>
            <a:pPr marL="12700" marR="5080">
              <a:lnSpc>
                <a:spcPts val="1300"/>
              </a:lnSpc>
              <a:spcBef>
                <a:spcPts val="160"/>
              </a:spcBef>
            </a:pPr>
            <a:r>
              <a:rPr dirty="0" sz="1100">
                <a:latin typeface="Arial MT"/>
                <a:cs typeface="Arial MT"/>
              </a:rPr>
              <a:t>This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programme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funded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by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UK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Department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Health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Social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Care.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views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expressed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necessarily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reflect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the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UK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Government’s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official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policies.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99607" y="2157461"/>
            <a:ext cx="5175250" cy="3119755"/>
            <a:chOff x="699607" y="2157461"/>
            <a:chExt cx="5175250" cy="311975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075" y="4209935"/>
              <a:ext cx="1206301" cy="106720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9607" y="4194062"/>
              <a:ext cx="1021000" cy="108308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8881" y="3392539"/>
              <a:ext cx="1422659" cy="80093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2359" y="4302692"/>
              <a:ext cx="1596120" cy="91028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97845" y="4317802"/>
              <a:ext cx="576480" cy="84093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9410" y="2433000"/>
              <a:ext cx="2826133" cy="81146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37008" y="2157461"/>
              <a:ext cx="1024531" cy="112585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6582" y="3407929"/>
              <a:ext cx="2356624" cy="78554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Outline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024380"/>
            <a:ext cx="7106284" cy="20675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20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Phylogeny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inference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SNPs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Phylogenetic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construction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Phylogenetic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interpretation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Phylogenetic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visualization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–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Microreact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Phylogeny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134107"/>
            <a:ext cx="9657715" cy="36525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0665" marR="554355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Phylogeny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represents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evolutionary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relationships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relatedness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between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group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organisms.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585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Inferred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single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nucleotide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polymorphisms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(SNPs)</a:t>
            </a:r>
            <a:endParaRPr sz="2800">
              <a:latin typeface="Arial MT"/>
              <a:cs typeface="Arial MT"/>
            </a:endParaRPr>
          </a:p>
          <a:p>
            <a:pPr marL="240665" marR="5080" indent="-228600">
              <a:lnSpc>
                <a:spcPts val="3000"/>
              </a:lnSpc>
              <a:spcBef>
                <a:spcPts val="1140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SNPs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allelic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nucleotide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variants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at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given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positions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the </a:t>
            </a:r>
            <a:r>
              <a:rPr dirty="0" sz="2800" spc="-10">
                <a:latin typeface="Arial MT"/>
                <a:cs typeface="Arial MT"/>
              </a:rPr>
              <a:t>genome.</a:t>
            </a:r>
            <a:endParaRPr sz="28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Char char="•"/>
              <a:tabLst>
                <a:tab pos="240665" algn="l"/>
              </a:tabLst>
            </a:pP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phylogeny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analyses,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SNPs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assumed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be:</a:t>
            </a:r>
            <a:endParaRPr sz="2800">
              <a:latin typeface="Arial MT"/>
              <a:cs typeface="Arial MT"/>
            </a:endParaRPr>
          </a:p>
          <a:p>
            <a:pPr lvl="1" marL="697230" indent="-227965">
              <a:lnSpc>
                <a:spcPct val="100000"/>
              </a:lnSpc>
              <a:spcBef>
                <a:spcPts val="145"/>
              </a:spcBef>
              <a:buChar char="•"/>
              <a:tabLst>
                <a:tab pos="697230" algn="l"/>
              </a:tabLst>
            </a:pPr>
            <a:r>
              <a:rPr dirty="0" sz="2800" spc="-10">
                <a:latin typeface="Arial MT"/>
                <a:cs typeface="Arial MT"/>
              </a:rPr>
              <a:t>Independent</a:t>
            </a:r>
            <a:endParaRPr sz="2800">
              <a:latin typeface="Arial MT"/>
              <a:cs typeface="Arial MT"/>
            </a:endParaRPr>
          </a:p>
          <a:p>
            <a:pPr lvl="1" marL="697230" indent="-227965">
              <a:lnSpc>
                <a:spcPct val="100000"/>
              </a:lnSpc>
              <a:spcBef>
                <a:spcPts val="240"/>
              </a:spcBef>
              <a:buChar char="•"/>
              <a:tabLst>
                <a:tab pos="697230" algn="l"/>
              </a:tabLst>
            </a:pPr>
            <a:r>
              <a:rPr dirty="0" sz="2800" spc="-10">
                <a:latin typeface="Arial MT"/>
                <a:cs typeface="Arial MT"/>
              </a:rPr>
              <a:t>Random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dirty="0" spc="-40"/>
              <a:t> </a:t>
            </a:r>
            <a:r>
              <a:rPr dirty="0"/>
              <a:t>phylogeny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SNPs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39251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91652" y="48065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693433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09312" y="480668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307531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44293" y="491736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093191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245591" y="48065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47372" y="465412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663251" y="480668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261469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998233" y="491736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804269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27177" y="4917366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1453793" y="5117083"/>
            <a:ext cx="1117600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50800" marR="5080" indent="-3810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latin typeface="Arial MT"/>
                <a:cs typeface="Arial MT"/>
              </a:rPr>
              <a:t>Raw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reads </a:t>
            </a:r>
            <a:r>
              <a:rPr dirty="0" sz="1800">
                <a:latin typeface="Arial MT"/>
                <a:cs typeface="Arial MT"/>
              </a:rPr>
              <a:t>(Post</a:t>
            </a:r>
            <a:r>
              <a:rPr dirty="0" sz="1800" spc="-25">
                <a:latin typeface="Arial MT"/>
                <a:cs typeface="Arial MT"/>
              </a:rPr>
              <a:t> QC)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201554" y="4577928"/>
            <a:ext cx="1565910" cy="152400"/>
          </a:xfrm>
          <a:custGeom>
            <a:avLst/>
            <a:gdLst/>
            <a:ahLst/>
            <a:cxnLst/>
            <a:rect l="l" t="t" r="r" b="b"/>
            <a:pathLst>
              <a:path w="1565910" h="152400">
                <a:moveTo>
                  <a:pt x="1413163" y="0"/>
                </a:moveTo>
                <a:lnTo>
                  <a:pt x="1413163" y="152399"/>
                </a:lnTo>
                <a:lnTo>
                  <a:pt x="1514763" y="101599"/>
                </a:lnTo>
                <a:lnTo>
                  <a:pt x="1438563" y="101599"/>
                </a:lnTo>
                <a:lnTo>
                  <a:pt x="1438563" y="50799"/>
                </a:lnTo>
                <a:lnTo>
                  <a:pt x="1514763" y="50799"/>
                </a:lnTo>
                <a:lnTo>
                  <a:pt x="1413163" y="0"/>
                </a:lnTo>
                <a:close/>
              </a:path>
              <a:path w="1565910" h="152400">
                <a:moveTo>
                  <a:pt x="1413163" y="50799"/>
                </a:moveTo>
                <a:lnTo>
                  <a:pt x="0" y="50799"/>
                </a:lnTo>
                <a:lnTo>
                  <a:pt x="0" y="101599"/>
                </a:lnTo>
                <a:lnTo>
                  <a:pt x="1413163" y="101599"/>
                </a:lnTo>
                <a:lnTo>
                  <a:pt x="1413163" y="50799"/>
                </a:lnTo>
                <a:close/>
              </a:path>
              <a:path w="1565910" h="152400">
                <a:moveTo>
                  <a:pt x="1514763" y="50799"/>
                </a:moveTo>
                <a:lnTo>
                  <a:pt x="1438563" y="50799"/>
                </a:lnTo>
                <a:lnTo>
                  <a:pt x="1438563" y="101599"/>
                </a:lnTo>
                <a:lnTo>
                  <a:pt x="1514763" y="101599"/>
                </a:lnTo>
                <a:lnTo>
                  <a:pt x="1565563" y="76199"/>
                </a:lnTo>
                <a:lnTo>
                  <a:pt x="1514763" y="507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439621" y="4022852"/>
            <a:ext cx="1016635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 spc="-10">
                <a:latin typeface="Arial MT"/>
                <a:cs typeface="Arial MT"/>
              </a:rPr>
              <a:t>Mapping/ 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09668" y="5071364"/>
            <a:ext cx="213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Reference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143214" y="462439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254048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378738" y="434279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489573" y="420627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5689453" y="462439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800289" y="4487872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924979" y="434279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686987" y="448787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811676" y="4342789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922512" y="4206269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100597" y="462251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211433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7336123" y="434091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7694314" y="462251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805148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929839" y="434091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8040673" y="420439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6956136" y="4081577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5143214" y="3981996"/>
            <a:ext cx="3228340" cy="974090"/>
            <a:chOff x="5143214" y="3981996"/>
            <a:chExt cx="3228340" cy="974090"/>
          </a:xfrm>
        </p:grpSpPr>
        <p:sp>
          <p:nvSpPr>
            <p:cNvPr id="40" name="object 40" descr=""/>
            <p:cNvSpPr/>
            <p:nvPr/>
          </p:nvSpPr>
          <p:spPr>
            <a:xfrm>
              <a:off x="5143214" y="4917364"/>
              <a:ext cx="3228340" cy="0"/>
            </a:xfrm>
            <a:custGeom>
              <a:avLst/>
              <a:gdLst/>
              <a:ahLst/>
              <a:cxnLst/>
              <a:rect l="l" t="t" r="r" b="b"/>
              <a:pathLst>
                <a:path w="3228340" h="0">
                  <a:moveTo>
                    <a:pt x="0" y="0"/>
                  </a:moveTo>
                  <a:lnTo>
                    <a:pt x="3227946" y="1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035813" y="4206271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 h="0">
                  <a:moveTo>
                    <a:pt x="0" y="0"/>
                  </a:moveTo>
                  <a:lnTo>
                    <a:pt x="28892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576152" y="4624389"/>
              <a:ext cx="288925" cy="0"/>
            </a:xfrm>
            <a:custGeom>
              <a:avLst/>
              <a:gdLst/>
              <a:ahLst/>
              <a:cxnLst/>
              <a:rect l="l" t="t" r="r" b="b"/>
              <a:pathLst>
                <a:path w="288925" h="0">
                  <a:moveTo>
                    <a:pt x="0" y="0"/>
                  </a:moveTo>
                  <a:lnTo>
                    <a:pt x="288921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324734" y="3988346"/>
              <a:ext cx="251460" cy="174625"/>
            </a:xfrm>
            <a:custGeom>
              <a:avLst/>
              <a:gdLst/>
              <a:ahLst/>
              <a:cxnLst/>
              <a:rect l="l" t="t" r="r" b="b"/>
              <a:pathLst>
                <a:path w="251459" h="174625">
                  <a:moveTo>
                    <a:pt x="0" y="174347"/>
                  </a:moveTo>
                  <a:lnTo>
                    <a:pt x="1141" y="140415"/>
                  </a:lnTo>
                  <a:lnTo>
                    <a:pt x="4255" y="112706"/>
                  </a:lnTo>
                  <a:lnTo>
                    <a:pt x="8873" y="94024"/>
                  </a:lnTo>
                  <a:lnTo>
                    <a:pt x="14528" y="87173"/>
                  </a:lnTo>
                  <a:lnTo>
                    <a:pt x="111180" y="87173"/>
                  </a:lnTo>
                  <a:lnTo>
                    <a:pt x="116835" y="80323"/>
                  </a:lnTo>
                  <a:lnTo>
                    <a:pt x="121453" y="61641"/>
                  </a:lnTo>
                  <a:lnTo>
                    <a:pt x="124566" y="33931"/>
                  </a:lnTo>
                  <a:lnTo>
                    <a:pt x="125708" y="0"/>
                  </a:lnTo>
                  <a:lnTo>
                    <a:pt x="126850" y="33931"/>
                  </a:lnTo>
                  <a:lnTo>
                    <a:pt x="129963" y="61641"/>
                  </a:lnTo>
                  <a:lnTo>
                    <a:pt x="134581" y="80323"/>
                  </a:lnTo>
                  <a:lnTo>
                    <a:pt x="140236" y="87173"/>
                  </a:lnTo>
                  <a:lnTo>
                    <a:pt x="236888" y="87173"/>
                  </a:lnTo>
                  <a:lnTo>
                    <a:pt x="242543" y="94024"/>
                  </a:lnTo>
                  <a:lnTo>
                    <a:pt x="247161" y="112706"/>
                  </a:lnTo>
                  <a:lnTo>
                    <a:pt x="250275" y="140415"/>
                  </a:lnTo>
                  <a:lnTo>
                    <a:pt x="251417" y="174347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324734" y="4160464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w="0" h="720089">
                  <a:moveTo>
                    <a:pt x="1" y="0"/>
                  </a:moveTo>
                  <a:lnTo>
                    <a:pt x="0" y="720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576065" y="4160464"/>
              <a:ext cx="0" cy="720090"/>
            </a:xfrm>
            <a:custGeom>
              <a:avLst/>
              <a:gdLst/>
              <a:ahLst/>
              <a:cxnLst/>
              <a:rect l="l" t="t" r="r" b="b"/>
              <a:pathLst>
                <a:path w="0" h="720089">
                  <a:moveTo>
                    <a:pt x="1" y="0"/>
                  </a:moveTo>
                  <a:lnTo>
                    <a:pt x="0" y="72000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5326493" y="3413252"/>
            <a:ext cx="224853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84150" marR="5080" indent="-17145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Reference</a:t>
            </a:r>
            <a:r>
              <a:rPr dirty="0" sz="1800" spc="-4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region</a:t>
            </a:r>
            <a:r>
              <a:rPr dirty="0" sz="1800" spc="-4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Arial MT"/>
                <a:cs typeface="Arial MT"/>
              </a:rPr>
              <a:t>with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no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0000"/>
                </a:solidFill>
                <a:latin typeface="Arial MT"/>
                <a:cs typeface="Arial MT"/>
              </a:rPr>
              <a:t>matching</a:t>
            </a:r>
            <a:r>
              <a:rPr dirty="0" sz="1800" spc="-3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Arial MT"/>
                <a:cs typeface="Arial MT"/>
              </a:rPr>
              <a:t>reads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8786961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8939361" y="46383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9341142" y="4485995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9357021" y="4638551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8955240" y="431974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9451978" y="4319740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 h="0">
                <a:moveTo>
                  <a:pt x="0" y="0"/>
                </a:moveTo>
                <a:lnTo>
                  <a:pt x="288921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8783551" y="4026735"/>
            <a:ext cx="957580" cy="174625"/>
          </a:xfrm>
          <a:custGeom>
            <a:avLst/>
            <a:gdLst/>
            <a:ahLst/>
            <a:cxnLst/>
            <a:rect l="l" t="t" r="r" b="b"/>
            <a:pathLst>
              <a:path w="957579" h="174625">
                <a:moveTo>
                  <a:pt x="0" y="174302"/>
                </a:moveTo>
                <a:lnTo>
                  <a:pt x="1141" y="140378"/>
                </a:lnTo>
                <a:lnTo>
                  <a:pt x="4254" y="112676"/>
                </a:lnTo>
                <a:lnTo>
                  <a:pt x="8870" y="93999"/>
                </a:lnTo>
                <a:lnTo>
                  <a:pt x="14524" y="87150"/>
                </a:lnTo>
                <a:lnTo>
                  <a:pt x="464149" y="87150"/>
                </a:lnTo>
                <a:lnTo>
                  <a:pt x="469803" y="80302"/>
                </a:lnTo>
                <a:lnTo>
                  <a:pt x="474420" y="61625"/>
                </a:lnTo>
                <a:lnTo>
                  <a:pt x="477533" y="33923"/>
                </a:lnTo>
                <a:lnTo>
                  <a:pt x="478674" y="0"/>
                </a:lnTo>
                <a:lnTo>
                  <a:pt x="479815" y="33923"/>
                </a:lnTo>
                <a:lnTo>
                  <a:pt x="482928" y="61625"/>
                </a:lnTo>
                <a:lnTo>
                  <a:pt x="487545" y="80302"/>
                </a:lnTo>
                <a:lnTo>
                  <a:pt x="493199" y="87150"/>
                </a:lnTo>
                <a:lnTo>
                  <a:pt x="942824" y="87150"/>
                </a:lnTo>
                <a:lnTo>
                  <a:pt x="948478" y="93999"/>
                </a:lnTo>
                <a:lnTo>
                  <a:pt x="953094" y="112676"/>
                </a:lnTo>
                <a:lnTo>
                  <a:pt x="956207" y="140378"/>
                </a:lnTo>
                <a:lnTo>
                  <a:pt x="957349" y="174302"/>
                </a:lnTo>
              </a:path>
            </a:pathLst>
          </a:custGeom>
          <a:ln w="12700">
            <a:solidFill>
              <a:srgbClr val="0057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8312442" y="3413252"/>
            <a:ext cx="2058035" cy="56515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546100" marR="5080" indent="-533400">
              <a:lnSpc>
                <a:spcPts val="2090"/>
              </a:lnSpc>
              <a:spcBef>
                <a:spcPts val="225"/>
              </a:spcBef>
            </a:pPr>
            <a:r>
              <a:rPr dirty="0" sz="1800">
                <a:solidFill>
                  <a:srgbClr val="0057FF"/>
                </a:solidFill>
                <a:latin typeface="Arial MT"/>
                <a:cs typeface="Arial MT"/>
              </a:rPr>
              <a:t>Reads</a:t>
            </a:r>
            <a:r>
              <a:rPr dirty="0" sz="1800" spc="-25">
                <a:solidFill>
                  <a:srgbClr val="0057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57FF"/>
                </a:solidFill>
                <a:latin typeface="Arial MT"/>
                <a:cs typeface="Arial MT"/>
              </a:rPr>
              <a:t>not</a:t>
            </a:r>
            <a:r>
              <a:rPr dirty="0" sz="1800" spc="-25">
                <a:solidFill>
                  <a:srgbClr val="0057F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57FF"/>
                </a:solidFill>
                <a:latin typeface="Arial MT"/>
                <a:cs typeface="Arial MT"/>
              </a:rPr>
              <a:t>matching reference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5" name="object 55" descr=""/>
          <p:cNvSpPr txBox="1"/>
          <p:nvPr/>
        </p:nvSpPr>
        <p:spPr>
          <a:xfrm>
            <a:off x="3148464" y="5827267"/>
            <a:ext cx="42081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Software: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40">
                <a:latin typeface="Arial MT"/>
                <a:cs typeface="Arial MT"/>
              </a:rPr>
              <a:t>BWA</a:t>
            </a:r>
            <a:r>
              <a:rPr dirty="0" sz="1800" spc="-10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mem,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samtools,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Mauve…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37540" y="2089629"/>
            <a:ext cx="7609840" cy="1090295"/>
          </a:xfrm>
          <a:prstGeom prst="rect">
            <a:avLst/>
          </a:prstGeom>
        </p:spPr>
        <p:txBody>
          <a:bodyPr wrap="square" lIns="0" tIns="233679" rIns="0" bIns="0" rtlCol="0" vert="horz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526415" algn="l"/>
              </a:tabLst>
            </a:pPr>
            <a:r>
              <a:rPr dirty="0" sz="2800">
                <a:latin typeface="Arial MT"/>
                <a:cs typeface="Arial MT"/>
              </a:rPr>
              <a:t>Select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reference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map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reads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reference</a:t>
            </a:r>
            <a:endParaRPr sz="2800">
              <a:latin typeface="Arial MT"/>
              <a:cs typeface="Arial MT"/>
            </a:endParaRPr>
          </a:p>
          <a:p>
            <a:pPr lvl="1" marL="814069" indent="-285750">
              <a:lnSpc>
                <a:spcPct val="100000"/>
              </a:lnSpc>
              <a:spcBef>
                <a:spcPts val="1120"/>
              </a:spcBef>
              <a:buChar char="•"/>
              <a:tabLst>
                <a:tab pos="814069" algn="l"/>
              </a:tabLst>
            </a:pP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closer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reference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sample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data,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better.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dirty="0" spc="-40"/>
              <a:t> </a:t>
            </a:r>
            <a:r>
              <a:rPr dirty="0"/>
              <a:t>phylogeny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SNPs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310891"/>
            <a:ext cx="9740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2.</a:t>
            </a:r>
            <a:r>
              <a:rPr dirty="0" sz="2800">
                <a:latin typeface="Arial MT"/>
                <a:cs typeface="Arial MT"/>
              </a:rPr>
              <a:t>	Call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SNPs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variant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calling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filtering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low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quality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SNPs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234351" y="5104045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0" y="0"/>
                </a:moveTo>
                <a:lnTo>
                  <a:pt x="1229027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07841" y="5104045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 h="0">
                <a:moveTo>
                  <a:pt x="0" y="0"/>
                </a:moveTo>
                <a:lnTo>
                  <a:pt x="2094796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824875" y="5104045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 h="0">
                <a:moveTo>
                  <a:pt x="0" y="0"/>
                </a:moveTo>
                <a:lnTo>
                  <a:pt x="915934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94750" y="4771380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6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574503" y="477138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3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047150" y="492378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 h="0">
                <a:moveTo>
                  <a:pt x="0" y="0"/>
                </a:moveTo>
                <a:lnTo>
                  <a:pt x="4162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574503" y="492378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7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234351" y="41617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386751" y="43141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539150" y="44665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3769177" y="46189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921577" y="47713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073977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679414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831814" y="43002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984214" y="44526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587152" y="461898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 h="0">
                <a:moveTo>
                  <a:pt x="0" y="0"/>
                </a:moveTo>
                <a:lnTo>
                  <a:pt x="115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824875" y="461898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4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24875" y="477138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 h="0">
                <a:moveTo>
                  <a:pt x="0" y="0"/>
                </a:moveTo>
                <a:lnTo>
                  <a:pt x="7058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891952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079152" y="416178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 h="0">
                <a:moveTo>
                  <a:pt x="0" y="0"/>
                </a:moveTo>
                <a:lnTo>
                  <a:pt x="623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5813762" y="416178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5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5231552" y="4314181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10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5813762" y="431418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89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5383952" y="4466581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6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824875" y="446658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338310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09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490710" y="430024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90" h="0">
                <a:moveTo>
                  <a:pt x="0" y="0"/>
                </a:moveTo>
                <a:lnTo>
                  <a:pt x="2500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872571" y="4300249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 h="0">
                <a:moveTo>
                  <a:pt x="0" y="0"/>
                </a:moveTo>
                <a:lnTo>
                  <a:pt x="40928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6824946" y="4443124"/>
            <a:ext cx="2263140" cy="721360"/>
            <a:chOff x="6824946" y="4443124"/>
            <a:chExt cx="2263140" cy="721360"/>
          </a:xfrm>
        </p:grpSpPr>
        <p:sp>
          <p:nvSpPr>
            <p:cNvPr id="34" name="object 34" descr=""/>
            <p:cNvSpPr/>
            <p:nvPr/>
          </p:nvSpPr>
          <p:spPr>
            <a:xfrm>
              <a:off x="7916539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18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036822" y="5104045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59" h="0">
                  <a:moveTo>
                    <a:pt x="0" y="0"/>
                  </a:moveTo>
                  <a:lnTo>
                    <a:pt x="781325" y="0"/>
                  </a:lnTo>
                </a:path>
                <a:path w="1013459" h="0">
                  <a:moveTo>
                    <a:pt x="913088" y="0"/>
                  </a:moveTo>
                  <a:lnTo>
                    <a:pt x="1012885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570968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327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863046" y="5104045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 h="0">
                  <a:moveTo>
                    <a:pt x="0" y="0"/>
                  </a:moveTo>
                  <a:lnTo>
                    <a:pt x="559799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41004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43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863046" y="4452649"/>
              <a:ext cx="1062990" cy="457200"/>
            </a:xfrm>
            <a:custGeom>
              <a:avLst/>
              <a:gdLst/>
              <a:ahLst/>
              <a:cxnLst/>
              <a:rect l="l" t="t" r="r" b="b"/>
              <a:pathLst>
                <a:path w="1062990" h="457200">
                  <a:moveTo>
                    <a:pt x="0" y="152400"/>
                  </a:moveTo>
                  <a:lnTo>
                    <a:pt x="559799" y="152400"/>
                  </a:lnTo>
                </a:path>
                <a:path w="1062990" h="457200">
                  <a:moveTo>
                    <a:pt x="682036" y="152400"/>
                  </a:moveTo>
                  <a:lnTo>
                    <a:pt x="724281" y="152400"/>
                  </a:lnTo>
                </a:path>
                <a:path w="1062990" h="457200">
                  <a:moveTo>
                    <a:pt x="682036" y="304800"/>
                  </a:moveTo>
                  <a:lnTo>
                    <a:pt x="724281" y="304800"/>
                  </a:lnTo>
                </a:path>
                <a:path w="1062990" h="457200">
                  <a:moveTo>
                    <a:pt x="868743" y="304800"/>
                  </a:moveTo>
                  <a:lnTo>
                    <a:pt x="899871" y="304800"/>
                  </a:lnTo>
                </a:path>
                <a:path w="1062990" h="457200">
                  <a:moveTo>
                    <a:pt x="135663" y="304800"/>
                  </a:moveTo>
                  <a:lnTo>
                    <a:pt x="559799" y="304800"/>
                  </a:lnTo>
                </a:path>
                <a:path w="1062990" h="457200">
                  <a:moveTo>
                    <a:pt x="1031633" y="457200"/>
                  </a:moveTo>
                  <a:lnTo>
                    <a:pt x="1062650" y="457200"/>
                  </a:lnTo>
                </a:path>
                <a:path w="1062990" h="457200">
                  <a:moveTo>
                    <a:pt x="868743" y="457200"/>
                  </a:moveTo>
                  <a:lnTo>
                    <a:pt x="899871" y="457200"/>
                  </a:lnTo>
                </a:path>
                <a:path w="1062990" h="457200">
                  <a:moveTo>
                    <a:pt x="288063" y="457200"/>
                  </a:moveTo>
                  <a:lnTo>
                    <a:pt x="559799" y="457200"/>
                  </a:lnTo>
                </a:path>
                <a:path w="1062990" h="457200">
                  <a:moveTo>
                    <a:pt x="682036" y="457200"/>
                  </a:moveTo>
                  <a:lnTo>
                    <a:pt x="724281" y="457200"/>
                  </a:lnTo>
                </a:path>
                <a:path w="1062990" h="457200">
                  <a:moveTo>
                    <a:pt x="0" y="0"/>
                  </a:moveTo>
                  <a:lnTo>
                    <a:pt x="559799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/>
          <p:nvPr/>
        </p:nvSpPr>
        <p:spPr>
          <a:xfrm>
            <a:off x="6643110" y="4452649"/>
            <a:ext cx="97790" cy="0"/>
          </a:xfrm>
          <a:custGeom>
            <a:avLst/>
            <a:gdLst/>
            <a:ahLst/>
            <a:cxnLst/>
            <a:rect l="l" t="t" r="r" b="b"/>
            <a:pathLst>
              <a:path w="97790" h="0">
                <a:moveTo>
                  <a:pt x="0" y="0"/>
                </a:moveTo>
                <a:lnTo>
                  <a:pt x="976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1" name="object 41" descr=""/>
          <p:cNvGrpSpPr/>
          <p:nvPr/>
        </p:nvGrpSpPr>
        <p:grpSpPr>
          <a:xfrm>
            <a:off x="2742350" y="3314219"/>
            <a:ext cx="832485" cy="1371600"/>
            <a:chOff x="2742350" y="3314219"/>
            <a:chExt cx="832485" cy="1371600"/>
          </a:xfrm>
        </p:grpSpPr>
        <p:sp>
          <p:nvSpPr>
            <p:cNvPr id="42" name="object 42" descr=""/>
            <p:cNvSpPr/>
            <p:nvPr/>
          </p:nvSpPr>
          <p:spPr>
            <a:xfrm>
              <a:off x="2742350" y="461898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 h="0">
                  <a:moveTo>
                    <a:pt x="0" y="0"/>
                  </a:moveTo>
                  <a:lnTo>
                    <a:pt x="721028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463379" y="3314229"/>
              <a:ext cx="111125" cy="1371600"/>
            </a:xfrm>
            <a:custGeom>
              <a:avLst/>
              <a:gdLst/>
              <a:ahLst/>
              <a:cxnLst/>
              <a:rect l="l" t="t" r="r" b="b"/>
              <a:pathLst>
                <a:path w="111125" h="1371600">
                  <a:moveTo>
                    <a:pt x="111112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0" y="279400"/>
                  </a:lnTo>
                  <a:lnTo>
                    <a:pt x="0" y="1371600"/>
                  </a:lnTo>
                  <a:lnTo>
                    <a:pt x="111112" y="1371600"/>
                  </a:lnTo>
                  <a:lnTo>
                    <a:pt x="111112" y="266700"/>
                  </a:lnTo>
                  <a:lnTo>
                    <a:pt x="11111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3463378" y="3311465"/>
            <a:ext cx="144780" cy="2743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463378" y="3585561"/>
            <a:ext cx="144780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463378" y="3858357"/>
            <a:ext cx="144780" cy="3035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63378" y="4114292"/>
            <a:ext cx="144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63378" y="4466581"/>
            <a:ext cx="144780" cy="4413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50"/>
              </a:lnSpc>
              <a:spcBef>
                <a:spcPts val="2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63378" y="4926340"/>
            <a:ext cx="144780" cy="3028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702637" y="3311465"/>
            <a:ext cx="122555" cy="1917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" rIns="0" bIns="0" rtlCol="0" vert="horz">
            <a:spAutoFit/>
          </a:bodyPr>
          <a:lstStyle/>
          <a:p>
            <a:pPr marR="3175">
              <a:lnSpc>
                <a:spcPts val="2110"/>
              </a:lnSpc>
              <a:spcBef>
                <a:spcPts val="3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 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98900"/>
              </a:lnSpc>
              <a:spcBef>
                <a:spcPts val="7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 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740809" y="3311465"/>
            <a:ext cx="144780" cy="82486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ts val="2110"/>
              </a:lnSpc>
              <a:spcBef>
                <a:spcPts val="3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740809" y="4154890"/>
            <a:ext cx="144780" cy="10744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14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3175">
              <a:lnSpc>
                <a:spcPts val="213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R="11430">
              <a:lnSpc>
                <a:spcPts val="2110"/>
              </a:lnSpc>
              <a:spcBef>
                <a:spcPts val="13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7422846" y="3286073"/>
            <a:ext cx="1636395" cy="1924050"/>
            <a:chOff x="7422846" y="3286073"/>
            <a:chExt cx="1636395" cy="1924050"/>
          </a:xfrm>
        </p:grpSpPr>
        <p:sp>
          <p:nvSpPr>
            <p:cNvPr id="54" name="object 54" descr=""/>
            <p:cNvSpPr/>
            <p:nvPr/>
          </p:nvSpPr>
          <p:spPr>
            <a:xfrm>
              <a:off x="7422845" y="3292195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37" y="1638300"/>
                  </a:lnTo>
                  <a:lnTo>
                    <a:pt x="122237" y="1371600"/>
                  </a:lnTo>
                  <a:lnTo>
                    <a:pt x="122237" y="1104900"/>
                  </a:lnTo>
                  <a:lnTo>
                    <a:pt x="122237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106158" y="4747508"/>
              <a:ext cx="943610" cy="152400"/>
            </a:xfrm>
            <a:custGeom>
              <a:avLst/>
              <a:gdLst/>
              <a:ahLst/>
              <a:cxnLst/>
              <a:rect l="l" t="t" r="r" b="b"/>
              <a:pathLst>
                <a:path w="943609" h="152400">
                  <a:moveTo>
                    <a:pt x="0" y="0"/>
                  </a:moveTo>
                  <a:lnTo>
                    <a:pt x="711989" y="0"/>
                  </a:lnTo>
                </a:path>
                <a:path w="943609" h="152400">
                  <a:moveTo>
                    <a:pt x="834227" y="152400"/>
                  </a:moveTo>
                  <a:lnTo>
                    <a:pt x="943550" y="152400"/>
                  </a:lnTo>
                </a:path>
                <a:path w="943609" h="152400">
                  <a:moveTo>
                    <a:pt x="152400" y="152400"/>
                  </a:moveTo>
                  <a:lnTo>
                    <a:pt x="711989" y="15240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863995" y="4123978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 h="0">
                  <a:moveTo>
                    <a:pt x="0" y="0"/>
                  </a:moveTo>
                  <a:lnTo>
                    <a:pt x="79115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070160" y="4276378"/>
              <a:ext cx="890269" cy="152400"/>
            </a:xfrm>
            <a:custGeom>
              <a:avLst/>
              <a:gdLst/>
              <a:ahLst/>
              <a:cxnLst/>
              <a:rect l="l" t="t" r="r" b="b"/>
              <a:pathLst>
                <a:path w="890270" h="152400">
                  <a:moveTo>
                    <a:pt x="0" y="0"/>
                  </a:moveTo>
                  <a:lnTo>
                    <a:pt x="737385" y="0"/>
                  </a:lnTo>
                </a:path>
                <a:path w="890270" h="152400">
                  <a:moveTo>
                    <a:pt x="870225" y="152399"/>
                  </a:moveTo>
                  <a:lnTo>
                    <a:pt x="889785" y="152399"/>
                  </a:lnTo>
                </a:path>
                <a:path w="890270" h="152400">
                  <a:moveTo>
                    <a:pt x="98635" y="152399"/>
                  </a:moveTo>
                  <a:lnTo>
                    <a:pt x="747988" y="152399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818143" y="3286074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37" y="1638300"/>
                  </a:lnTo>
                  <a:lnTo>
                    <a:pt x="122237" y="1371600"/>
                  </a:lnTo>
                  <a:lnTo>
                    <a:pt x="122237" y="1104900"/>
                  </a:lnTo>
                  <a:lnTo>
                    <a:pt x="122237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8805448" y="3260852"/>
            <a:ext cx="14732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7587322" y="3292182"/>
            <a:ext cx="483234" cy="1918335"/>
          </a:xfrm>
          <a:custGeom>
            <a:avLst/>
            <a:gdLst/>
            <a:ahLst/>
            <a:cxnLst/>
            <a:rect l="l" t="t" r="r" b="b"/>
            <a:pathLst>
              <a:path w="483234" h="1918335">
                <a:moveTo>
                  <a:pt x="144462" y="12"/>
                </a:moveTo>
                <a:lnTo>
                  <a:pt x="0" y="12"/>
                </a:lnTo>
                <a:lnTo>
                  <a:pt x="0" y="266712"/>
                </a:lnTo>
                <a:lnTo>
                  <a:pt x="0" y="279412"/>
                </a:lnTo>
                <a:lnTo>
                  <a:pt x="0" y="1917712"/>
                </a:lnTo>
                <a:lnTo>
                  <a:pt x="131762" y="1917712"/>
                </a:lnTo>
                <a:lnTo>
                  <a:pt x="131762" y="1651012"/>
                </a:lnTo>
                <a:lnTo>
                  <a:pt x="144462" y="1651012"/>
                </a:lnTo>
                <a:lnTo>
                  <a:pt x="144462" y="1371612"/>
                </a:lnTo>
                <a:lnTo>
                  <a:pt x="144462" y="266712"/>
                </a:lnTo>
                <a:lnTo>
                  <a:pt x="144462" y="12"/>
                </a:lnTo>
                <a:close/>
              </a:path>
              <a:path w="483234" h="1918335">
                <a:moveTo>
                  <a:pt x="320052" y="1638300"/>
                </a:moveTo>
                <a:lnTo>
                  <a:pt x="307352" y="1638300"/>
                </a:lnTo>
                <a:lnTo>
                  <a:pt x="307352" y="1371600"/>
                </a:lnTo>
                <a:lnTo>
                  <a:pt x="307352" y="1104900"/>
                </a:lnTo>
                <a:lnTo>
                  <a:pt x="307352" y="1092200"/>
                </a:lnTo>
                <a:lnTo>
                  <a:pt x="307352" y="825500"/>
                </a:lnTo>
                <a:lnTo>
                  <a:pt x="307352" y="546100"/>
                </a:lnTo>
                <a:lnTo>
                  <a:pt x="307352" y="266700"/>
                </a:lnTo>
                <a:lnTo>
                  <a:pt x="297827" y="266700"/>
                </a:lnTo>
                <a:lnTo>
                  <a:pt x="297827" y="0"/>
                </a:lnTo>
                <a:lnTo>
                  <a:pt x="175590" y="0"/>
                </a:lnTo>
                <a:lnTo>
                  <a:pt x="175590" y="266700"/>
                </a:lnTo>
                <a:lnTo>
                  <a:pt x="175590" y="279400"/>
                </a:lnTo>
                <a:lnTo>
                  <a:pt x="175590" y="1917700"/>
                </a:lnTo>
                <a:lnTo>
                  <a:pt x="320052" y="1917700"/>
                </a:lnTo>
                <a:lnTo>
                  <a:pt x="320052" y="1638300"/>
                </a:lnTo>
                <a:close/>
              </a:path>
              <a:path w="483234" h="1918335">
                <a:moveTo>
                  <a:pt x="482828" y="0"/>
                </a:moveTo>
                <a:lnTo>
                  <a:pt x="338366" y="0"/>
                </a:lnTo>
                <a:lnTo>
                  <a:pt x="338366" y="266700"/>
                </a:lnTo>
                <a:lnTo>
                  <a:pt x="338366" y="279400"/>
                </a:lnTo>
                <a:lnTo>
                  <a:pt x="338366" y="1917700"/>
                </a:lnTo>
                <a:lnTo>
                  <a:pt x="449491" y="1917700"/>
                </a:lnTo>
                <a:lnTo>
                  <a:pt x="449491" y="1651000"/>
                </a:lnTo>
                <a:lnTo>
                  <a:pt x="482828" y="1651000"/>
                </a:lnTo>
                <a:lnTo>
                  <a:pt x="482828" y="1371600"/>
                </a:lnTo>
                <a:lnTo>
                  <a:pt x="449491" y="1371600"/>
                </a:lnTo>
                <a:lnTo>
                  <a:pt x="449491" y="1104900"/>
                </a:lnTo>
                <a:lnTo>
                  <a:pt x="482828" y="1104900"/>
                </a:lnTo>
                <a:lnTo>
                  <a:pt x="482828" y="825500"/>
                </a:lnTo>
                <a:lnTo>
                  <a:pt x="482828" y="546100"/>
                </a:lnTo>
                <a:lnTo>
                  <a:pt x="482828" y="279400"/>
                </a:lnTo>
                <a:lnTo>
                  <a:pt x="482828" y="266700"/>
                </a:lnTo>
                <a:lnTo>
                  <a:pt x="48282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 txBox="1"/>
          <p:nvPr/>
        </p:nvSpPr>
        <p:spPr>
          <a:xfrm>
            <a:off x="7410146" y="3266947"/>
            <a:ext cx="67246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2" name="object 62" descr=""/>
          <p:cNvSpPr txBox="1"/>
          <p:nvPr/>
        </p:nvSpPr>
        <p:spPr>
          <a:xfrm>
            <a:off x="7410146" y="4092955"/>
            <a:ext cx="154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779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baseline="1543" sz="2700" spc="-7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410146" y="4358132"/>
            <a:ext cx="154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dirty="0" u="heavy" sz="18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543" sz="27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7410146" y="4638547"/>
            <a:ext cx="1553210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  <a:tabLst>
                <a:tab pos="140779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baseline="1543" sz="2700" spc="-75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baseline="1543" sz="2700">
              <a:latin typeface="Calibri"/>
              <a:cs typeface="Calibri"/>
            </a:endParaRPr>
          </a:p>
          <a:p>
            <a:pPr marL="12700">
              <a:lnSpc>
                <a:spcPts val="2125"/>
              </a:lnSpc>
              <a:tabLst>
                <a:tab pos="140779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40">
                <a:solidFill>
                  <a:srgbClr val="FF0000"/>
                </a:solidFill>
                <a:latin typeface="Calibri"/>
                <a:cs typeface="Calibri"/>
              </a:rPr>
              <a:t>GT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dirty="0" baseline="1543" sz="2700" spc="-75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baseline="1543" sz="2700">
              <a:latin typeface="Calibri"/>
              <a:cs typeface="Calibri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244835" y="5245100"/>
            <a:ext cx="413639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2595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Reference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dirty="0" sz="1800">
                <a:latin typeface="Arial MT"/>
                <a:cs typeface="Arial MT"/>
              </a:rPr>
              <a:t>Software: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Samtools,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VarScan,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bcftools…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dirty="0" spc="-40"/>
              <a:t> </a:t>
            </a:r>
            <a:r>
              <a:rPr dirty="0"/>
              <a:t>phylogeny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SNPs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7540" y="2310891"/>
            <a:ext cx="52558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3.</a:t>
            </a:r>
            <a:r>
              <a:rPr dirty="0" sz="2800">
                <a:latin typeface="Arial MT"/>
                <a:cs typeface="Arial MT"/>
              </a:rPr>
              <a:t>	Filter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recombination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(optional)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50959" y="5104045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0" y="0"/>
                </a:moveTo>
                <a:lnTo>
                  <a:pt x="1229027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424449" y="5104045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 h="0">
                <a:moveTo>
                  <a:pt x="0" y="0"/>
                </a:moveTo>
                <a:lnTo>
                  <a:pt x="2094796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641482" y="5104045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 h="0">
                <a:moveTo>
                  <a:pt x="0" y="0"/>
                </a:moveTo>
                <a:lnTo>
                  <a:pt x="915934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711359" y="4771380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6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391111" y="4771380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3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863759" y="4923780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 h="0">
                <a:moveTo>
                  <a:pt x="0" y="0"/>
                </a:moveTo>
                <a:lnTo>
                  <a:pt x="416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91111" y="4923780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7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50959" y="41617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03359" y="43141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55759" y="4466581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585784" y="46189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738184" y="47713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890584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496022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648422" y="43002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800822" y="44526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403760" y="4618980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 h="0">
                <a:moveTo>
                  <a:pt x="0" y="0"/>
                </a:moveTo>
                <a:lnTo>
                  <a:pt x="115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641482" y="4618980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4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641482" y="4771380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 h="0">
                <a:moveTo>
                  <a:pt x="0" y="0"/>
                </a:moveTo>
                <a:lnTo>
                  <a:pt x="7058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708560" y="492377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895760" y="4161781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 h="0">
                <a:moveTo>
                  <a:pt x="0" y="0"/>
                </a:moveTo>
                <a:lnTo>
                  <a:pt x="623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630370" y="4161781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5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048160" y="4314181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10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630370" y="4314181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89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200560" y="4466581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6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641482" y="4466581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154918" y="414784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307318" y="4300249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500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2" name="object 32" descr=""/>
          <p:cNvGrpSpPr/>
          <p:nvPr/>
        </p:nvGrpSpPr>
        <p:grpSpPr>
          <a:xfrm>
            <a:off x="5641554" y="4290724"/>
            <a:ext cx="2263140" cy="873760"/>
            <a:chOff x="5641554" y="4290724"/>
            <a:chExt cx="2263140" cy="873760"/>
          </a:xfrm>
        </p:grpSpPr>
        <p:sp>
          <p:nvSpPr>
            <p:cNvPr id="33" name="object 33" descr=""/>
            <p:cNvSpPr/>
            <p:nvPr/>
          </p:nvSpPr>
          <p:spPr>
            <a:xfrm>
              <a:off x="6733146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18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557611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438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679654" y="5104045"/>
              <a:ext cx="2186940" cy="0"/>
            </a:xfrm>
            <a:custGeom>
              <a:avLst/>
              <a:gdLst/>
              <a:ahLst/>
              <a:cxnLst/>
              <a:rect l="l" t="t" r="r" b="b"/>
              <a:pathLst>
                <a:path w="2186940" h="0">
                  <a:moveTo>
                    <a:pt x="0" y="0"/>
                  </a:moveTo>
                  <a:lnTo>
                    <a:pt x="559800" y="0"/>
                  </a:lnTo>
                </a:path>
                <a:path w="2186940" h="0">
                  <a:moveTo>
                    <a:pt x="2086865" y="0"/>
                  </a:moveTo>
                  <a:lnTo>
                    <a:pt x="2186661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87576" y="5065944"/>
              <a:ext cx="0" cy="76200"/>
            </a:xfrm>
            <a:custGeom>
              <a:avLst/>
              <a:gdLst/>
              <a:ahLst/>
              <a:cxnLst/>
              <a:rect l="l" t="t" r="r" b="b"/>
              <a:pathLst>
                <a:path w="0" h="76200">
                  <a:moveTo>
                    <a:pt x="0" y="0"/>
                  </a:moveTo>
                  <a:lnTo>
                    <a:pt x="0" y="76201"/>
                  </a:lnTo>
                </a:path>
              </a:pathLst>
            </a:custGeom>
            <a:ln w="327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853430" y="5104045"/>
              <a:ext cx="781685" cy="0"/>
            </a:xfrm>
            <a:custGeom>
              <a:avLst/>
              <a:gdLst/>
              <a:ahLst/>
              <a:cxnLst/>
              <a:rect l="l" t="t" r="r" b="b"/>
              <a:pathLst>
                <a:path w="781684" h="0">
                  <a:moveTo>
                    <a:pt x="0" y="0"/>
                  </a:moveTo>
                  <a:lnTo>
                    <a:pt x="781326" y="0"/>
                  </a:lnTo>
                </a:path>
              </a:pathLst>
            </a:custGeom>
            <a:ln w="762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679654" y="4300249"/>
              <a:ext cx="1062990" cy="609600"/>
            </a:xfrm>
            <a:custGeom>
              <a:avLst/>
              <a:gdLst/>
              <a:ahLst/>
              <a:cxnLst/>
              <a:rect l="l" t="t" r="r" b="b"/>
              <a:pathLst>
                <a:path w="1062990" h="609600">
                  <a:moveTo>
                    <a:pt x="0" y="304800"/>
                  </a:moveTo>
                  <a:lnTo>
                    <a:pt x="559800" y="304800"/>
                  </a:lnTo>
                </a:path>
                <a:path w="1062990" h="609600">
                  <a:moveTo>
                    <a:pt x="682038" y="304800"/>
                  </a:moveTo>
                  <a:lnTo>
                    <a:pt x="724281" y="304800"/>
                  </a:lnTo>
                </a:path>
                <a:path w="1062990" h="609600">
                  <a:moveTo>
                    <a:pt x="682038" y="457200"/>
                  </a:moveTo>
                  <a:lnTo>
                    <a:pt x="724281" y="457200"/>
                  </a:lnTo>
                </a:path>
                <a:path w="1062990" h="609600">
                  <a:moveTo>
                    <a:pt x="868743" y="457200"/>
                  </a:moveTo>
                  <a:lnTo>
                    <a:pt x="899871" y="457200"/>
                  </a:lnTo>
                </a:path>
                <a:path w="1062990" h="609600">
                  <a:moveTo>
                    <a:pt x="135663" y="457200"/>
                  </a:moveTo>
                  <a:lnTo>
                    <a:pt x="559800" y="457200"/>
                  </a:lnTo>
                </a:path>
                <a:path w="1062990" h="609600">
                  <a:moveTo>
                    <a:pt x="682038" y="609600"/>
                  </a:moveTo>
                  <a:lnTo>
                    <a:pt x="724281" y="609600"/>
                  </a:lnTo>
                </a:path>
                <a:path w="1062990" h="609600">
                  <a:moveTo>
                    <a:pt x="288063" y="609600"/>
                  </a:moveTo>
                  <a:lnTo>
                    <a:pt x="559800" y="609600"/>
                  </a:lnTo>
                </a:path>
                <a:path w="1062990" h="609600">
                  <a:moveTo>
                    <a:pt x="868743" y="609600"/>
                  </a:moveTo>
                  <a:lnTo>
                    <a:pt x="899871" y="609600"/>
                  </a:lnTo>
                </a:path>
                <a:path w="1062990" h="609600">
                  <a:moveTo>
                    <a:pt x="1031633" y="609600"/>
                  </a:moveTo>
                  <a:lnTo>
                    <a:pt x="1062650" y="609600"/>
                  </a:lnTo>
                </a:path>
                <a:path w="1062990" h="609600">
                  <a:moveTo>
                    <a:pt x="9525" y="0"/>
                  </a:moveTo>
                  <a:lnTo>
                    <a:pt x="418813" y="0"/>
                  </a:lnTo>
                </a:path>
                <a:path w="1062990" h="609600">
                  <a:moveTo>
                    <a:pt x="0" y="152400"/>
                  </a:moveTo>
                  <a:lnTo>
                    <a:pt x="559800" y="15240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/>
          <p:nvPr/>
        </p:nvSpPr>
        <p:spPr>
          <a:xfrm>
            <a:off x="5459718" y="4452649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69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0" name="object 40" descr=""/>
          <p:cNvGrpSpPr/>
          <p:nvPr/>
        </p:nvGrpSpPr>
        <p:grpSpPr>
          <a:xfrm>
            <a:off x="1558959" y="3314219"/>
            <a:ext cx="832485" cy="1371600"/>
            <a:chOff x="1558959" y="3314219"/>
            <a:chExt cx="832485" cy="1371600"/>
          </a:xfrm>
        </p:grpSpPr>
        <p:sp>
          <p:nvSpPr>
            <p:cNvPr id="41" name="object 41" descr=""/>
            <p:cNvSpPr/>
            <p:nvPr/>
          </p:nvSpPr>
          <p:spPr>
            <a:xfrm>
              <a:off x="1558959" y="4618980"/>
              <a:ext cx="721360" cy="0"/>
            </a:xfrm>
            <a:custGeom>
              <a:avLst/>
              <a:gdLst/>
              <a:ahLst/>
              <a:cxnLst/>
              <a:rect l="l" t="t" r="r" b="b"/>
              <a:pathLst>
                <a:path w="721360" h="0">
                  <a:moveTo>
                    <a:pt x="0" y="0"/>
                  </a:moveTo>
                  <a:lnTo>
                    <a:pt x="721027" y="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279980" y="3314229"/>
              <a:ext cx="111125" cy="1371600"/>
            </a:xfrm>
            <a:custGeom>
              <a:avLst/>
              <a:gdLst/>
              <a:ahLst/>
              <a:cxnLst/>
              <a:rect l="l" t="t" r="r" b="b"/>
              <a:pathLst>
                <a:path w="111125" h="1371600">
                  <a:moveTo>
                    <a:pt x="111125" y="0"/>
                  </a:moveTo>
                  <a:lnTo>
                    <a:pt x="0" y="0"/>
                  </a:lnTo>
                  <a:lnTo>
                    <a:pt x="0" y="266700"/>
                  </a:lnTo>
                  <a:lnTo>
                    <a:pt x="0" y="279400"/>
                  </a:lnTo>
                  <a:lnTo>
                    <a:pt x="0" y="1371600"/>
                  </a:lnTo>
                  <a:lnTo>
                    <a:pt x="111125" y="1371600"/>
                  </a:lnTo>
                  <a:lnTo>
                    <a:pt x="111125" y="266700"/>
                  </a:lnTo>
                  <a:lnTo>
                    <a:pt x="11112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2279986" y="3308710"/>
            <a:ext cx="144780" cy="2768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10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279986" y="3585561"/>
            <a:ext cx="144780" cy="273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279986" y="3858357"/>
            <a:ext cx="144780" cy="2952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279986" y="4114292"/>
            <a:ext cx="1447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279986" y="4466581"/>
            <a:ext cx="144780" cy="4413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0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50"/>
              </a:lnSpc>
              <a:spcBef>
                <a:spcPts val="2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279986" y="4926340"/>
            <a:ext cx="144780" cy="3543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519245" y="3308710"/>
            <a:ext cx="122555" cy="197167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" rIns="0" bIns="0" rtlCol="0" vert="horz">
            <a:spAutoFit/>
          </a:bodyPr>
          <a:lstStyle/>
          <a:p>
            <a:pPr marR="3175">
              <a:lnSpc>
                <a:spcPts val="2110"/>
              </a:lnSpc>
              <a:spcBef>
                <a:spcPts val="5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 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98900"/>
              </a:lnSpc>
              <a:spcBef>
                <a:spcPts val="7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 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5557416" y="3308710"/>
            <a:ext cx="144780" cy="8274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ts val="2110"/>
              </a:lnSpc>
              <a:spcBef>
                <a:spcPts val="5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2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557416" y="4154890"/>
            <a:ext cx="144780" cy="112585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14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3175">
              <a:lnSpc>
                <a:spcPts val="213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R="11430">
              <a:lnSpc>
                <a:spcPts val="2110"/>
              </a:lnSpc>
              <a:spcBef>
                <a:spcPts val="13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239455" y="3286073"/>
            <a:ext cx="1636395" cy="1924050"/>
            <a:chOff x="6239455" y="3286073"/>
            <a:chExt cx="1636395" cy="1924050"/>
          </a:xfrm>
        </p:grpSpPr>
        <p:sp>
          <p:nvSpPr>
            <p:cNvPr id="53" name="object 53" descr=""/>
            <p:cNvSpPr/>
            <p:nvPr/>
          </p:nvSpPr>
          <p:spPr>
            <a:xfrm>
              <a:off x="6239446" y="3292195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37" y="1638300"/>
                  </a:lnTo>
                  <a:lnTo>
                    <a:pt x="122237" y="1371600"/>
                  </a:lnTo>
                  <a:lnTo>
                    <a:pt x="122237" y="1104900"/>
                  </a:lnTo>
                  <a:lnTo>
                    <a:pt x="122237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853430" y="4595108"/>
              <a:ext cx="1013460" cy="304800"/>
            </a:xfrm>
            <a:custGeom>
              <a:avLst/>
              <a:gdLst/>
              <a:ahLst/>
              <a:cxnLst/>
              <a:rect l="l" t="t" r="r" b="b"/>
              <a:pathLst>
                <a:path w="1013459" h="304800">
                  <a:moveTo>
                    <a:pt x="0" y="0"/>
                  </a:moveTo>
                  <a:lnTo>
                    <a:pt x="708085" y="0"/>
                  </a:lnTo>
                </a:path>
                <a:path w="1013459" h="304800">
                  <a:moveTo>
                    <a:pt x="69335" y="152400"/>
                  </a:moveTo>
                  <a:lnTo>
                    <a:pt x="781326" y="152400"/>
                  </a:lnTo>
                </a:path>
                <a:path w="1013459" h="304800">
                  <a:moveTo>
                    <a:pt x="903564" y="304800"/>
                  </a:moveTo>
                  <a:lnTo>
                    <a:pt x="1012885" y="304800"/>
                  </a:lnTo>
                </a:path>
                <a:path w="1013459" h="304800">
                  <a:moveTo>
                    <a:pt x="221735" y="304800"/>
                  </a:moveTo>
                  <a:lnTo>
                    <a:pt x="781326" y="304800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6680603" y="4123978"/>
              <a:ext cx="791210" cy="0"/>
            </a:xfrm>
            <a:custGeom>
              <a:avLst/>
              <a:gdLst/>
              <a:ahLst/>
              <a:cxnLst/>
              <a:rect l="l" t="t" r="r" b="b"/>
              <a:pathLst>
                <a:path w="791209" h="0">
                  <a:moveTo>
                    <a:pt x="0" y="0"/>
                  </a:moveTo>
                  <a:lnTo>
                    <a:pt x="791150" y="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886767" y="4276378"/>
              <a:ext cx="890269" cy="152400"/>
            </a:xfrm>
            <a:custGeom>
              <a:avLst/>
              <a:gdLst/>
              <a:ahLst/>
              <a:cxnLst/>
              <a:rect l="l" t="t" r="r" b="b"/>
              <a:pathLst>
                <a:path w="890270" h="152400">
                  <a:moveTo>
                    <a:pt x="0" y="0"/>
                  </a:moveTo>
                  <a:lnTo>
                    <a:pt x="737385" y="0"/>
                  </a:lnTo>
                </a:path>
                <a:path w="890270" h="152400">
                  <a:moveTo>
                    <a:pt x="870226" y="152399"/>
                  </a:moveTo>
                  <a:lnTo>
                    <a:pt x="889785" y="152399"/>
                  </a:lnTo>
                </a:path>
                <a:path w="890270" h="152400">
                  <a:moveTo>
                    <a:pt x="98635" y="152399"/>
                  </a:moveTo>
                  <a:lnTo>
                    <a:pt x="747989" y="152399"/>
                  </a:lnTo>
                </a:path>
              </a:pathLst>
            </a:custGeom>
            <a:ln w="190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634757" y="3286074"/>
              <a:ext cx="132080" cy="1917700"/>
            </a:xfrm>
            <a:custGeom>
              <a:avLst/>
              <a:gdLst/>
              <a:ahLst/>
              <a:cxnLst/>
              <a:rect l="l" t="t" r="r" b="b"/>
              <a:pathLst>
                <a:path w="132079" h="1917700">
                  <a:moveTo>
                    <a:pt x="131762" y="1638300"/>
                  </a:moveTo>
                  <a:lnTo>
                    <a:pt x="122224" y="1638300"/>
                  </a:lnTo>
                  <a:lnTo>
                    <a:pt x="122224" y="1371600"/>
                  </a:lnTo>
                  <a:lnTo>
                    <a:pt x="122224" y="1104900"/>
                  </a:lnTo>
                  <a:lnTo>
                    <a:pt x="122224" y="0"/>
                  </a:lnTo>
                  <a:lnTo>
                    <a:pt x="0" y="0"/>
                  </a:lnTo>
                  <a:lnTo>
                    <a:pt x="0" y="1917700"/>
                  </a:lnTo>
                  <a:lnTo>
                    <a:pt x="131762" y="1917700"/>
                  </a:lnTo>
                  <a:lnTo>
                    <a:pt x="131762" y="163830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622057" y="3260852"/>
            <a:ext cx="147320" cy="1391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 C 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622057" y="4632452"/>
            <a:ext cx="147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622057" y="4897628"/>
            <a:ext cx="15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6403924" y="3292182"/>
            <a:ext cx="483234" cy="1918335"/>
          </a:xfrm>
          <a:custGeom>
            <a:avLst/>
            <a:gdLst/>
            <a:ahLst/>
            <a:cxnLst/>
            <a:rect l="l" t="t" r="r" b="b"/>
            <a:pathLst>
              <a:path w="483234" h="1918335">
                <a:moveTo>
                  <a:pt x="144462" y="12"/>
                </a:moveTo>
                <a:lnTo>
                  <a:pt x="0" y="12"/>
                </a:lnTo>
                <a:lnTo>
                  <a:pt x="0" y="266712"/>
                </a:lnTo>
                <a:lnTo>
                  <a:pt x="0" y="279412"/>
                </a:lnTo>
                <a:lnTo>
                  <a:pt x="0" y="1917712"/>
                </a:lnTo>
                <a:lnTo>
                  <a:pt x="131762" y="1917712"/>
                </a:lnTo>
                <a:lnTo>
                  <a:pt x="131762" y="1651012"/>
                </a:lnTo>
                <a:lnTo>
                  <a:pt x="144462" y="1651012"/>
                </a:lnTo>
                <a:lnTo>
                  <a:pt x="144462" y="1371612"/>
                </a:lnTo>
                <a:lnTo>
                  <a:pt x="144462" y="266712"/>
                </a:lnTo>
                <a:lnTo>
                  <a:pt x="144462" y="12"/>
                </a:lnTo>
                <a:close/>
              </a:path>
              <a:path w="483234" h="1918335">
                <a:moveTo>
                  <a:pt x="320052" y="1638300"/>
                </a:moveTo>
                <a:lnTo>
                  <a:pt x="307352" y="1638300"/>
                </a:lnTo>
                <a:lnTo>
                  <a:pt x="307352" y="1371600"/>
                </a:lnTo>
                <a:lnTo>
                  <a:pt x="307352" y="1104900"/>
                </a:lnTo>
                <a:lnTo>
                  <a:pt x="307352" y="1092200"/>
                </a:lnTo>
                <a:lnTo>
                  <a:pt x="307352" y="825500"/>
                </a:lnTo>
                <a:lnTo>
                  <a:pt x="307352" y="546100"/>
                </a:lnTo>
                <a:lnTo>
                  <a:pt x="307352" y="266700"/>
                </a:lnTo>
                <a:lnTo>
                  <a:pt x="297827" y="266700"/>
                </a:lnTo>
                <a:lnTo>
                  <a:pt x="297827" y="0"/>
                </a:lnTo>
                <a:lnTo>
                  <a:pt x="175590" y="0"/>
                </a:lnTo>
                <a:lnTo>
                  <a:pt x="175590" y="266700"/>
                </a:lnTo>
                <a:lnTo>
                  <a:pt x="175590" y="279400"/>
                </a:lnTo>
                <a:lnTo>
                  <a:pt x="175590" y="1917700"/>
                </a:lnTo>
                <a:lnTo>
                  <a:pt x="320052" y="1917700"/>
                </a:lnTo>
                <a:lnTo>
                  <a:pt x="320052" y="1638300"/>
                </a:lnTo>
                <a:close/>
              </a:path>
              <a:path w="483234" h="1918335">
                <a:moveTo>
                  <a:pt x="482841" y="0"/>
                </a:moveTo>
                <a:lnTo>
                  <a:pt x="338378" y="0"/>
                </a:lnTo>
                <a:lnTo>
                  <a:pt x="338378" y="266700"/>
                </a:lnTo>
                <a:lnTo>
                  <a:pt x="338378" y="279400"/>
                </a:lnTo>
                <a:lnTo>
                  <a:pt x="338378" y="1917700"/>
                </a:lnTo>
                <a:lnTo>
                  <a:pt x="449503" y="1917700"/>
                </a:lnTo>
                <a:lnTo>
                  <a:pt x="449503" y="1651000"/>
                </a:lnTo>
                <a:lnTo>
                  <a:pt x="482841" y="1651000"/>
                </a:lnTo>
                <a:lnTo>
                  <a:pt x="482841" y="1371600"/>
                </a:lnTo>
                <a:lnTo>
                  <a:pt x="449503" y="1371600"/>
                </a:lnTo>
                <a:lnTo>
                  <a:pt x="449503" y="1104900"/>
                </a:lnTo>
                <a:lnTo>
                  <a:pt x="482841" y="1104900"/>
                </a:lnTo>
                <a:lnTo>
                  <a:pt x="482841" y="825500"/>
                </a:lnTo>
                <a:lnTo>
                  <a:pt x="482841" y="546100"/>
                </a:lnTo>
                <a:lnTo>
                  <a:pt x="482841" y="279400"/>
                </a:lnTo>
                <a:lnTo>
                  <a:pt x="482841" y="266700"/>
                </a:lnTo>
                <a:lnTo>
                  <a:pt x="48284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6226755" y="3266947"/>
            <a:ext cx="672465" cy="1125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400"/>
              </a:lnSpc>
              <a:spcBef>
                <a:spcPts val="9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6226755" y="4358132"/>
            <a:ext cx="672465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just"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T </a:t>
            </a:r>
            <a:r>
              <a:rPr dirty="0" sz="1800" spc="-1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dirty="0" sz="1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1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r>
              <a:rPr dirty="0" sz="1800" spc="-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1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1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65">
                <a:solidFill>
                  <a:srgbClr val="FF0000"/>
                </a:solidFill>
                <a:latin typeface="Calibri"/>
                <a:cs typeface="Calibri"/>
              </a:rPr>
              <a:t>GT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057228" y="5101844"/>
            <a:ext cx="4051935" cy="861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917700">
              <a:lnSpc>
                <a:spcPct val="1522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Reference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sequence </a:t>
            </a:r>
            <a:r>
              <a:rPr dirty="0" sz="1800">
                <a:latin typeface="Arial MT"/>
                <a:cs typeface="Arial MT"/>
              </a:rPr>
              <a:t>Software: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Gubbins…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5" name="object 65" descr=""/>
          <p:cNvSpPr/>
          <p:nvPr/>
        </p:nvSpPr>
        <p:spPr>
          <a:xfrm>
            <a:off x="6141041" y="2939083"/>
            <a:ext cx="826769" cy="2341245"/>
          </a:xfrm>
          <a:custGeom>
            <a:avLst/>
            <a:gdLst/>
            <a:ahLst/>
            <a:cxnLst/>
            <a:rect l="l" t="t" r="r" b="b"/>
            <a:pathLst>
              <a:path w="826770" h="2341245">
                <a:moveTo>
                  <a:pt x="0" y="0"/>
                </a:moveTo>
                <a:lnTo>
                  <a:pt x="826766" y="0"/>
                </a:lnTo>
                <a:lnTo>
                  <a:pt x="826766" y="2341191"/>
                </a:lnTo>
                <a:lnTo>
                  <a:pt x="0" y="2341191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8375092" y="3053588"/>
            <a:ext cx="3207385" cy="1826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298450" algn="l"/>
              </a:tabLst>
            </a:pPr>
            <a:r>
              <a:rPr dirty="0" sz="1800">
                <a:latin typeface="Arial MT"/>
                <a:cs typeface="Arial MT"/>
              </a:rPr>
              <a:t>Remove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SNPs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due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recent </a:t>
            </a:r>
            <a:r>
              <a:rPr dirty="0" sz="1800">
                <a:latin typeface="Arial MT"/>
                <a:cs typeface="Arial MT"/>
              </a:rPr>
              <a:t>recombination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events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e.g </a:t>
            </a:r>
            <a:r>
              <a:rPr dirty="0" sz="1800">
                <a:latin typeface="Arial MT"/>
                <a:cs typeface="Arial MT"/>
              </a:rPr>
              <a:t>mobile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elements</a:t>
            </a:r>
            <a:endParaRPr sz="1800">
              <a:latin typeface="Arial MT"/>
              <a:cs typeface="Arial MT"/>
            </a:endParaRPr>
          </a:p>
          <a:p>
            <a:pPr algn="just" marL="308610" marR="248285" indent="-285750">
              <a:lnSpc>
                <a:spcPct val="99400"/>
              </a:lnSpc>
              <a:spcBef>
                <a:spcPts val="1260"/>
              </a:spcBef>
              <a:buChar char="•"/>
              <a:tabLst>
                <a:tab pos="308610" algn="l"/>
              </a:tabLst>
            </a:pPr>
            <a:r>
              <a:rPr dirty="0" sz="1800">
                <a:latin typeface="Arial MT"/>
                <a:cs typeface="Arial MT"/>
              </a:rPr>
              <a:t>Often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identified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relative </a:t>
            </a:r>
            <a:r>
              <a:rPr dirty="0" sz="1800">
                <a:latin typeface="Arial MT"/>
                <a:cs typeface="Arial MT"/>
              </a:rPr>
              <a:t>SNP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densities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(clustering) </a:t>
            </a:r>
            <a:r>
              <a:rPr dirty="0" sz="1800">
                <a:latin typeface="Arial MT"/>
                <a:cs typeface="Arial MT"/>
              </a:rPr>
              <a:t>along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7" name="object 6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68" name="object 6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dirty="0" spc="-40"/>
              <a:t> </a:t>
            </a:r>
            <a:r>
              <a:rPr dirty="0"/>
              <a:t>phylogeny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SNPs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8681" y="5708396"/>
            <a:ext cx="2134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Reference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sequence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304349" y="5566754"/>
            <a:ext cx="1229360" cy="0"/>
          </a:xfrm>
          <a:custGeom>
            <a:avLst/>
            <a:gdLst/>
            <a:ahLst/>
            <a:cxnLst/>
            <a:rect l="l" t="t" r="r" b="b"/>
            <a:pathLst>
              <a:path w="1229360" h="0">
                <a:moveTo>
                  <a:pt x="0" y="0"/>
                </a:moveTo>
                <a:lnTo>
                  <a:pt x="1229028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677840" y="5566754"/>
            <a:ext cx="2094864" cy="0"/>
          </a:xfrm>
          <a:custGeom>
            <a:avLst/>
            <a:gdLst/>
            <a:ahLst/>
            <a:cxnLst/>
            <a:rect l="l" t="t" r="r" b="b"/>
            <a:pathLst>
              <a:path w="2094864" h="0">
                <a:moveTo>
                  <a:pt x="0" y="0"/>
                </a:moveTo>
                <a:lnTo>
                  <a:pt x="2094796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894874" y="5566754"/>
            <a:ext cx="916305" cy="0"/>
          </a:xfrm>
          <a:custGeom>
            <a:avLst/>
            <a:gdLst/>
            <a:ahLst/>
            <a:cxnLst/>
            <a:rect l="l" t="t" r="r" b="b"/>
            <a:pathLst>
              <a:path w="916304" h="0">
                <a:moveTo>
                  <a:pt x="0" y="0"/>
                </a:moveTo>
                <a:lnTo>
                  <a:pt x="915932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33044" y="5566754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800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624608" y="5566754"/>
            <a:ext cx="387985" cy="0"/>
          </a:xfrm>
          <a:custGeom>
            <a:avLst/>
            <a:gdLst/>
            <a:ahLst/>
            <a:cxnLst/>
            <a:rect l="l" t="t" r="r" b="b"/>
            <a:pathLst>
              <a:path w="387984" h="0">
                <a:moveTo>
                  <a:pt x="0" y="0"/>
                </a:moveTo>
                <a:lnTo>
                  <a:pt x="387651" y="0"/>
                </a:lnTo>
              </a:path>
            </a:pathLst>
          </a:custGeom>
          <a:ln w="762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812349" y="5081689"/>
            <a:ext cx="721360" cy="0"/>
          </a:xfrm>
          <a:custGeom>
            <a:avLst/>
            <a:gdLst/>
            <a:ahLst/>
            <a:cxnLst/>
            <a:rect l="l" t="t" r="r" b="b"/>
            <a:pathLst>
              <a:path w="721360" h="0">
                <a:moveTo>
                  <a:pt x="0" y="0"/>
                </a:moveTo>
                <a:lnTo>
                  <a:pt x="7210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964749" y="5234089"/>
            <a:ext cx="568960" cy="0"/>
          </a:xfrm>
          <a:custGeom>
            <a:avLst/>
            <a:gdLst/>
            <a:ahLst/>
            <a:cxnLst/>
            <a:rect l="l" t="t" r="r" b="b"/>
            <a:pathLst>
              <a:path w="568960" h="0">
                <a:moveTo>
                  <a:pt x="0" y="0"/>
                </a:moveTo>
                <a:lnTo>
                  <a:pt x="5686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644503" y="5234089"/>
            <a:ext cx="111760" cy="0"/>
          </a:xfrm>
          <a:custGeom>
            <a:avLst/>
            <a:gdLst/>
            <a:ahLst/>
            <a:cxnLst/>
            <a:rect l="l" t="t" r="r" b="b"/>
            <a:pathLst>
              <a:path w="111760" h="0">
                <a:moveTo>
                  <a:pt x="0" y="0"/>
                </a:moveTo>
                <a:lnTo>
                  <a:pt x="1113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117149" y="5386489"/>
            <a:ext cx="416559" cy="0"/>
          </a:xfrm>
          <a:custGeom>
            <a:avLst/>
            <a:gdLst/>
            <a:ahLst/>
            <a:cxnLst/>
            <a:rect l="l" t="t" r="r" b="b"/>
            <a:pathLst>
              <a:path w="416560" h="0">
                <a:moveTo>
                  <a:pt x="0" y="0"/>
                </a:moveTo>
                <a:lnTo>
                  <a:pt x="416228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644503" y="5386489"/>
            <a:ext cx="264160" cy="0"/>
          </a:xfrm>
          <a:custGeom>
            <a:avLst/>
            <a:gdLst/>
            <a:ahLst/>
            <a:cxnLst/>
            <a:rect l="l" t="t" r="r" b="b"/>
            <a:pathLst>
              <a:path w="264160" h="0">
                <a:moveTo>
                  <a:pt x="0" y="0"/>
                </a:moveTo>
                <a:lnTo>
                  <a:pt x="26379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04349" y="46244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56749" y="47768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09149" y="49292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2839176" y="50816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2991576" y="52340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143976" y="53864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2901814" y="47629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3054214" y="49153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657152" y="5081689"/>
            <a:ext cx="115570" cy="0"/>
          </a:xfrm>
          <a:custGeom>
            <a:avLst/>
            <a:gdLst/>
            <a:ahLst/>
            <a:cxnLst/>
            <a:rect l="l" t="t" r="r" b="b"/>
            <a:pathLst>
              <a:path w="115570" h="0">
                <a:moveTo>
                  <a:pt x="0" y="0"/>
                </a:moveTo>
                <a:lnTo>
                  <a:pt x="115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894874" y="5081689"/>
            <a:ext cx="553720" cy="0"/>
          </a:xfrm>
          <a:custGeom>
            <a:avLst/>
            <a:gdLst/>
            <a:ahLst/>
            <a:cxnLst/>
            <a:rect l="l" t="t" r="r" b="b"/>
            <a:pathLst>
              <a:path w="553720" h="0">
                <a:moveTo>
                  <a:pt x="0" y="0"/>
                </a:moveTo>
                <a:lnTo>
                  <a:pt x="5534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4894874" y="5234089"/>
            <a:ext cx="706120" cy="0"/>
          </a:xfrm>
          <a:custGeom>
            <a:avLst/>
            <a:gdLst/>
            <a:ahLst/>
            <a:cxnLst/>
            <a:rect l="l" t="t" r="r" b="b"/>
            <a:pathLst>
              <a:path w="706120" h="0">
                <a:moveTo>
                  <a:pt x="0" y="0"/>
                </a:moveTo>
                <a:lnTo>
                  <a:pt x="7058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4961952" y="5386489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4149152" y="4624489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 h="0">
                <a:moveTo>
                  <a:pt x="0" y="0"/>
                </a:moveTo>
                <a:lnTo>
                  <a:pt x="6234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4883761" y="4624489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65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4301552" y="4776889"/>
            <a:ext cx="471170" cy="0"/>
          </a:xfrm>
          <a:custGeom>
            <a:avLst/>
            <a:gdLst/>
            <a:ahLst/>
            <a:cxnLst/>
            <a:rect l="l" t="t" r="r" b="b"/>
            <a:pathLst>
              <a:path w="471170" h="0">
                <a:moveTo>
                  <a:pt x="0" y="0"/>
                </a:moveTo>
                <a:lnTo>
                  <a:pt x="4710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4883761" y="4776889"/>
            <a:ext cx="209550" cy="0"/>
          </a:xfrm>
          <a:custGeom>
            <a:avLst/>
            <a:gdLst/>
            <a:ahLst/>
            <a:cxnLst/>
            <a:rect l="l" t="t" r="r" b="b"/>
            <a:pathLst>
              <a:path w="209550" h="0">
                <a:moveTo>
                  <a:pt x="0" y="0"/>
                </a:moveTo>
                <a:lnTo>
                  <a:pt x="20894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453952" y="4929289"/>
            <a:ext cx="318770" cy="0"/>
          </a:xfrm>
          <a:custGeom>
            <a:avLst/>
            <a:gdLst/>
            <a:ahLst/>
            <a:cxnLst/>
            <a:rect l="l" t="t" r="r" b="b"/>
            <a:pathLst>
              <a:path w="318770" h="0">
                <a:moveTo>
                  <a:pt x="0" y="0"/>
                </a:moveTo>
                <a:lnTo>
                  <a:pt x="318684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4894874" y="4929289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 h="0">
                <a:moveTo>
                  <a:pt x="0" y="0"/>
                </a:moveTo>
                <a:lnTo>
                  <a:pt x="35022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933044" y="5067758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80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615083" y="5067758"/>
            <a:ext cx="92710" cy="0"/>
          </a:xfrm>
          <a:custGeom>
            <a:avLst/>
            <a:gdLst/>
            <a:ahLst/>
            <a:cxnLst/>
            <a:rect l="l" t="t" r="r" b="b"/>
            <a:pathLst>
              <a:path w="92709" h="0">
                <a:moveTo>
                  <a:pt x="0" y="0"/>
                </a:moveTo>
                <a:lnTo>
                  <a:pt x="9237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068710" y="5220158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 h="0">
                <a:moveTo>
                  <a:pt x="0" y="0"/>
                </a:moveTo>
                <a:lnTo>
                  <a:pt x="424135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615083" y="5220158"/>
            <a:ext cx="245110" cy="0"/>
          </a:xfrm>
          <a:custGeom>
            <a:avLst/>
            <a:gdLst/>
            <a:ahLst/>
            <a:cxnLst/>
            <a:rect l="l" t="t" r="r" b="b"/>
            <a:pathLst>
              <a:path w="245109" h="0">
                <a:moveTo>
                  <a:pt x="0" y="0"/>
                </a:moveTo>
                <a:lnTo>
                  <a:pt x="24477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221110" y="5372558"/>
            <a:ext cx="271780" cy="0"/>
          </a:xfrm>
          <a:custGeom>
            <a:avLst/>
            <a:gdLst/>
            <a:ahLst/>
            <a:cxnLst/>
            <a:rect l="l" t="t" r="r" b="b"/>
            <a:pathLst>
              <a:path w="271779" h="0">
                <a:moveTo>
                  <a:pt x="0" y="0"/>
                </a:moveTo>
                <a:lnTo>
                  <a:pt x="271735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6615083" y="5372558"/>
            <a:ext cx="397510" cy="0"/>
          </a:xfrm>
          <a:custGeom>
            <a:avLst/>
            <a:gdLst/>
            <a:ahLst/>
            <a:cxnLst/>
            <a:rect l="l" t="t" r="r" b="b"/>
            <a:pathLst>
              <a:path w="397509" h="0">
                <a:moveTo>
                  <a:pt x="0" y="0"/>
                </a:moveTo>
                <a:lnTo>
                  <a:pt x="397176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408310" y="4610558"/>
            <a:ext cx="791210" cy="0"/>
          </a:xfrm>
          <a:custGeom>
            <a:avLst/>
            <a:gdLst/>
            <a:ahLst/>
            <a:cxnLst/>
            <a:rect l="l" t="t" r="r" b="b"/>
            <a:pathLst>
              <a:path w="791210" h="0">
                <a:moveTo>
                  <a:pt x="0" y="0"/>
                </a:moveTo>
                <a:lnTo>
                  <a:pt x="79115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560710" y="4762958"/>
            <a:ext cx="250190" cy="0"/>
          </a:xfrm>
          <a:custGeom>
            <a:avLst/>
            <a:gdLst/>
            <a:ahLst/>
            <a:cxnLst/>
            <a:rect l="l" t="t" r="r" b="b"/>
            <a:pathLst>
              <a:path w="250189" h="0">
                <a:moveTo>
                  <a:pt x="0" y="0"/>
                </a:moveTo>
                <a:lnTo>
                  <a:pt x="2500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942570" y="4762958"/>
            <a:ext cx="409575" cy="0"/>
          </a:xfrm>
          <a:custGeom>
            <a:avLst/>
            <a:gdLst/>
            <a:ahLst/>
            <a:cxnLst/>
            <a:rect l="l" t="t" r="r" b="b"/>
            <a:pathLst>
              <a:path w="409575" h="0">
                <a:moveTo>
                  <a:pt x="0" y="0"/>
                </a:moveTo>
                <a:lnTo>
                  <a:pt x="40929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713110" y="4915358"/>
            <a:ext cx="97790" cy="0"/>
          </a:xfrm>
          <a:custGeom>
            <a:avLst/>
            <a:gdLst/>
            <a:ahLst/>
            <a:cxnLst/>
            <a:rect l="l" t="t" r="r" b="b"/>
            <a:pathLst>
              <a:path w="97789" h="0">
                <a:moveTo>
                  <a:pt x="0" y="0"/>
                </a:moveTo>
                <a:lnTo>
                  <a:pt x="97697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933044" y="4915358"/>
            <a:ext cx="560070" cy="0"/>
          </a:xfrm>
          <a:custGeom>
            <a:avLst/>
            <a:gdLst/>
            <a:ahLst/>
            <a:cxnLst/>
            <a:rect l="l" t="t" r="r" b="b"/>
            <a:pathLst>
              <a:path w="560070" h="0">
                <a:moveTo>
                  <a:pt x="0" y="0"/>
                </a:moveTo>
                <a:lnTo>
                  <a:pt x="559800" y="0"/>
                </a:lnTo>
              </a:path>
            </a:pathLst>
          </a:custGeom>
          <a:ln w="1905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2533370" y="3776929"/>
            <a:ext cx="111125" cy="1104900"/>
          </a:xfrm>
          <a:custGeom>
            <a:avLst/>
            <a:gdLst/>
            <a:ahLst/>
            <a:cxnLst/>
            <a:rect l="l" t="t" r="r" b="b"/>
            <a:pathLst>
              <a:path w="111125" h="1104900">
                <a:moveTo>
                  <a:pt x="111125" y="0"/>
                </a:moveTo>
                <a:lnTo>
                  <a:pt x="0" y="0"/>
                </a:lnTo>
                <a:lnTo>
                  <a:pt x="0" y="266700"/>
                </a:lnTo>
                <a:lnTo>
                  <a:pt x="0" y="279400"/>
                </a:lnTo>
                <a:lnTo>
                  <a:pt x="0" y="546100"/>
                </a:lnTo>
                <a:lnTo>
                  <a:pt x="0" y="825500"/>
                </a:lnTo>
                <a:lnTo>
                  <a:pt x="0" y="1104900"/>
                </a:lnTo>
                <a:lnTo>
                  <a:pt x="111125" y="1104900"/>
                </a:lnTo>
                <a:lnTo>
                  <a:pt x="111125" y="825500"/>
                </a:lnTo>
                <a:lnTo>
                  <a:pt x="111125" y="546100"/>
                </a:lnTo>
                <a:lnTo>
                  <a:pt x="111125" y="279400"/>
                </a:lnTo>
                <a:lnTo>
                  <a:pt x="111125" y="266700"/>
                </a:lnTo>
                <a:lnTo>
                  <a:pt x="1111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 txBox="1"/>
          <p:nvPr/>
        </p:nvSpPr>
        <p:spPr>
          <a:xfrm>
            <a:off x="2533378" y="3776928"/>
            <a:ext cx="144780" cy="270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6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533378" y="4047333"/>
            <a:ext cx="144780" cy="2736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2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533378" y="4320810"/>
            <a:ext cx="144780" cy="3041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7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533378" y="4624489"/>
            <a:ext cx="144780" cy="2451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9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736714" y="4297171"/>
            <a:ext cx="816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275" algn="l"/>
              </a:tabLst>
            </a:pPr>
            <a:r>
              <a:rPr dirty="0" u="heavy" sz="180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533378" y="4869129"/>
            <a:ext cx="144780" cy="5010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5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845"/>
              </a:lnSpc>
              <a:spcBef>
                <a:spcPts val="4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533378" y="5389049"/>
            <a:ext cx="144780" cy="3060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772636" y="3776928"/>
            <a:ext cx="122555" cy="1917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 marR="3175">
              <a:lnSpc>
                <a:spcPts val="2090"/>
              </a:lnSpc>
              <a:spcBef>
                <a:spcPts val="2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 T</a:t>
            </a:r>
            <a:endParaRPr sz="1800">
              <a:latin typeface="Calibri"/>
              <a:cs typeface="Calibri"/>
            </a:endParaRPr>
          </a:p>
          <a:p>
            <a:pPr algn="just">
              <a:lnSpc>
                <a:spcPct val="99400"/>
              </a:lnSpc>
              <a:spcBef>
                <a:spcPts val="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T T C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90"/>
              </a:lnSpc>
              <a:spcBef>
                <a:spcPts val="17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810807" y="3776928"/>
            <a:ext cx="144780" cy="83121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ts val="2090"/>
              </a:lnSpc>
              <a:spcBef>
                <a:spcPts val="2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 A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150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810807" y="4627049"/>
            <a:ext cx="144780" cy="106807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3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R="3175">
              <a:lnSpc>
                <a:spcPts val="2125"/>
              </a:lnSpc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R="11430">
              <a:lnSpc>
                <a:spcPts val="2090"/>
              </a:lnSpc>
              <a:spcBef>
                <a:spcPts val="17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492845" y="3776928"/>
            <a:ext cx="144780" cy="1917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3175" rIns="0" bIns="0" rtlCol="0" vert="horz">
            <a:spAutoFit/>
          </a:bodyPr>
          <a:lstStyle/>
          <a:p>
            <a:pPr marR="11430">
              <a:lnSpc>
                <a:spcPts val="2090"/>
              </a:lnSpc>
              <a:spcBef>
                <a:spcPts val="2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</a:t>
            </a:r>
            <a:endParaRPr sz="1800">
              <a:latin typeface="Calibri"/>
              <a:cs typeface="Calibri"/>
            </a:endParaRPr>
          </a:p>
          <a:p>
            <a:pPr algn="just" marR="11430">
              <a:lnSpc>
                <a:spcPct val="99400"/>
              </a:lnSpc>
              <a:spcBef>
                <a:spcPts val="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C C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2090"/>
              </a:lnSpc>
              <a:spcBef>
                <a:spcPts val="175"/>
              </a:spcBef>
            </a:pPr>
            <a:r>
              <a:rPr dirty="0" sz="1800" spc="-50">
                <a:solidFill>
                  <a:srgbClr val="FF0000"/>
                </a:solidFill>
                <a:latin typeface="Calibri"/>
                <a:cs typeface="Calibri"/>
              </a:rPr>
              <a:t>C 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446273" y="3785107"/>
            <a:ext cx="1791335" cy="2000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4940">
              <a:lnSpc>
                <a:spcPts val="2135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Isolate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dirty="0" sz="1800" spc="-2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Isolate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dirty="0" sz="1800" spc="-2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Isolate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3: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dirty="0" sz="1800" spc="-2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ts val="2125"/>
              </a:lnSpc>
              <a:spcBef>
                <a:spcPts val="50"/>
              </a:spcBef>
            </a:pPr>
            <a:r>
              <a:rPr dirty="0" sz="1800">
                <a:latin typeface="Calibri"/>
                <a:cs typeface="Calibri"/>
              </a:rPr>
              <a:t>Isolate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TA</a:t>
            </a:r>
            <a:r>
              <a:rPr dirty="0" sz="1800" spc="-2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ts val="2125"/>
              </a:lnSpc>
            </a:pPr>
            <a:r>
              <a:rPr dirty="0" sz="1800">
                <a:latin typeface="Calibri"/>
                <a:cs typeface="Calibri"/>
              </a:rPr>
              <a:t>Isolate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dirty="0" sz="1800" spc="-2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  <a:spcBef>
                <a:spcPts val="50"/>
              </a:spcBef>
            </a:pPr>
            <a:r>
              <a:rPr dirty="0" sz="1800">
                <a:latin typeface="Calibri"/>
                <a:cs typeface="Calibri"/>
              </a:rPr>
              <a:t>Isolate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20">
                <a:solidFill>
                  <a:srgbClr val="FF0000"/>
                </a:solidFill>
                <a:latin typeface="Calibri"/>
                <a:cs typeface="Calibri"/>
              </a:rPr>
              <a:t>CC</a:t>
            </a:r>
            <a:r>
              <a:rPr dirty="0" sz="1800" spc="-2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800" spc="-10">
                <a:latin typeface="Arial MT"/>
                <a:cs typeface="Arial MT"/>
              </a:rPr>
              <a:t>Pseudoalignment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7102426" y="4705727"/>
            <a:ext cx="1317625" cy="152400"/>
          </a:xfrm>
          <a:custGeom>
            <a:avLst/>
            <a:gdLst/>
            <a:ahLst/>
            <a:cxnLst/>
            <a:rect l="l" t="t" r="r" b="b"/>
            <a:pathLst>
              <a:path w="1317625" h="152400">
                <a:moveTo>
                  <a:pt x="1165227" y="0"/>
                </a:moveTo>
                <a:lnTo>
                  <a:pt x="1165125" y="152400"/>
                </a:lnTo>
                <a:lnTo>
                  <a:pt x="1266859" y="101617"/>
                </a:lnTo>
                <a:lnTo>
                  <a:pt x="1190560" y="101617"/>
                </a:lnTo>
                <a:lnTo>
                  <a:pt x="1190593" y="50817"/>
                </a:lnTo>
                <a:lnTo>
                  <a:pt x="1266693" y="50817"/>
                </a:lnTo>
                <a:lnTo>
                  <a:pt x="1165227" y="0"/>
                </a:lnTo>
                <a:close/>
              </a:path>
              <a:path w="1317625" h="152400">
                <a:moveTo>
                  <a:pt x="34" y="50024"/>
                </a:moveTo>
                <a:lnTo>
                  <a:pt x="0" y="100824"/>
                </a:lnTo>
                <a:lnTo>
                  <a:pt x="1190560" y="101617"/>
                </a:lnTo>
                <a:lnTo>
                  <a:pt x="1165159" y="101617"/>
                </a:lnTo>
                <a:lnTo>
                  <a:pt x="1165193" y="50817"/>
                </a:lnTo>
                <a:lnTo>
                  <a:pt x="1190593" y="50817"/>
                </a:lnTo>
                <a:lnTo>
                  <a:pt x="34" y="50024"/>
                </a:lnTo>
                <a:close/>
              </a:path>
              <a:path w="1317625" h="152400">
                <a:moveTo>
                  <a:pt x="1266693" y="50817"/>
                </a:moveTo>
                <a:lnTo>
                  <a:pt x="1190593" y="50817"/>
                </a:lnTo>
                <a:lnTo>
                  <a:pt x="1190560" y="101617"/>
                </a:lnTo>
                <a:lnTo>
                  <a:pt x="1266859" y="101617"/>
                </a:lnTo>
                <a:lnTo>
                  <a:pt x="1317576" y="76301"/>
                </a:lnTo>
                <a:lnTo>
                  <a:pt x="1266693" y="508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7216508" y="4376420"/>
            <a:ext cx="1042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 MT"/>
                <a:cs typeface="Arial MT"/>
              </a:rPr>
              <a:t>Alignment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60" name="object 6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8" name="object 58" descr=""/>
          <p:cNvSpPr txBox="1"/>
          <p:nvPr/>
        </p:nvSpPr>
        <p:spPr>
          <a:xfrm>
            <a:off x="737540" y="2310891"/>
            <a:ext cx="9944735" cy="119189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buAutoNum type="arabicPeriod" startAt="4"/>
              <a:tabLst>
                <a:tab pos="526415" algn="l"/>
              </a:tabLst>
            </a:pPr>
            <a:r>
              <a:rPr dirty="0" sz="2800">
                <a:latin typeface="Arial MT"/>
                <a:cs typeface="Arial MT"/>
              </a:rPr>
              <a:t>Concatenate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filtered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SNPs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create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pseudogenomes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a </a:t>
            </a:r>
            <a:r>
              <a:rPr dirty="0" sz="2800" spc="-10">
                <a:latin typeface="Arial MT"/>
                <a:cs typeface="Arial MT"/>
              </a:rPr>
              <a:t>pseudoalignment.</a:t>
            </a:r>
            <a:endParaRPr sz="2800">
              <a:latin typeface="Arial MT"/>
              <a:cs typeface="Arial MT"/>
            </a:endParaRPr>
          </a:p>
          <a:p>
            <a:pPr lvl="1" marL="875665" indent="-285750">
              <a:lnSpc>
                <a:spcPct val="100000"/>
              </a:lnSpc>
              <a:spcBef>
                <a:spcPts val="625"/>
              </a:spcBef>
              <a:buChar char="•"/>
              <a:tabLst>
                <a:tab pos="875665" algn="l"/>
              </a:tabLst>
            </a:pPr>
            <a:r>
              <a:rPr dirty="0" sz="1800">
                <a:latin typeface="Arial MT"/>
                <a:cs typeface="Arial MT"/>
              </a:rPr>
              <a:t>Constructed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only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shared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positions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all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genomes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and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reference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Inferring</a:t>
            </a:r>
            <a:r>
              <a:rPr dirty="0" spc="-40"/>
              <a:t> </a:t>
            </a:r>
            <a:r>
              <a:rPr dirty="0"/>
              <a:t>phylogeny</a:t>
            </a:r>
            <a:r>
              <a:rPr dirty="0" spc="-35"/>
              <a:t> </a:t>
            </a:r>
            <a:r>
              <a:rPr dirty="0"/>
              <a:t>from</a:t>
            </a:r>
            <a:r>
              <a:rPr dirty="0" spc="-35"/>
              <a:t> </a:t>
            </a:r>
            <a:r>
              <a:rPr dirty="0"/>
              <a:t>SNPs</a:t>
            </a:r>
            <a:r>
              <a:rPr dirty="0" spc="-25"/>
              <a:t> </a:t>
            </a:r>
            <a:r>
              <a:rPr dirty="0"/>
              <a:t>–</a:t>
            </a:r>
            <a:r>
              <a:rPr dirty="0" spc="-40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881879" y="5581007"/>
            <a:ext cx="3920490" cy="152400"/>
          </a:xfrm>
          <a:custGeom>
            <a:avLst/>
            <a:gdLst/>
            <a:ahLst/>
            <a:cxnLst/>
            <a:rect l="l" t="t" r="r" b="b"/>
            <a:pathLst>
              <a:path w="3920490" h="152400">
                <a:moveTo>
                  <a:pt x="3767617" y="0"/>
                </a:moveTo>
                <a:lnTo>
                  <a:pt x="3767617" y="152400"/>
                </a:lnTo>
                <a:lnTo>
                  <a:pt x="3869217" y="101600"/>
                </a:lnTo>
                <a:lnTo>
                  <a:pt x="3793017" y="101600"/>
                </a:lnTo>
                <a:lnTo>
                  <a:pt x="3793017" y="50800"/>
                </a:lnTo>
                <a:lnTo>
                  <a:pt x="3869217" y="50800"/>
                </a:lnTo>
                <a:lnTo>
                  <a:pt x="3767617" y="0"/>
                </a:lnTo>
                <a:close/>
              </a:path>
              <a:path w="3920490" h="152400">
                <a:moveTo>
                  <a:pt x="3767617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3767617" y="101600"/>
                </a:lnTo>
                <a:lnTo>
                  <a:pt x="3767617" y="50800"/>
                </a:lnTo>
                <a:close/>
              </a:path>
              <a:path w="3920490" h="152400">
                <a:moveTo>
                  <a:pt x="3869217" y="50800"/>
                </a:moveTo>
                <a:lnTo>
                  <a:pt x="3793017" y="50800"/>
                </a:lnTo>
                <a:lnTo>
                  <a:pt x="3793017" y="101600"/>
                </a:lnTo>
                <a:lnTo>
                  <a:pt x="3869217" y="101600"/>
                </a:lnTo>
                <a:lnTo>
                  <a:pt x="3920017" y="76200"/>
                </a:lnTo>
                <a:lnTo>
                  <a:pt x="3869217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30702" y="4720844"/>
            <a:ext cx="5754370" cy="14732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097405">
              <a:lnSpc>
                <a:spcPct val="100000"/>
              </a:lnSpc>
              <a:spcBef>
                <a:spcPts val="290"/>
              </a:spcBef>
            </a:pPr>
            <a:r>
              <a:rPr dirty="0" sz="1800" spc="-10">
                <a:latin typeface="Arial MT"/>
                <a:cs typeface="Arial MT"/>
              </a:rPr>
              <a:t>Pseudoalignment</a:t>
            </a:r>
            <a:endParaRPr sz="1800">
              <a:latin typeface="Arial MT"/>
              <a:cs typeface="Arial MT"/>
            </a:endParaRPr>
          </a:p>
          <a:p>
            <a:pPr marL="4508500" marR="5080" indent="384810">
              <a:lnSpc>
                <a:spcPts val="2090"/>
              </a:lnSpc>
              <a:spcBef>
                <a:spcPts val="320"/>
              </a:spcBef>
            </a:pPr>
            <a:r>
              <a:rPr dirty="0" sz="1800" spc="-20">
                <a:latin typeface="Arial MT"/>
                <a:cs typeface="Arial MT"/>
              </a:rPr>
              <a:t>Tree </a:t>
            </a:r>
            <a:r>
              <a:rPr dirty="0" sz="1800" spc="-10">
                <a:latin typeface="Arial MT"/>
                <a:cs typeface="Arial MT"/>
              </a:rPr>
              <a:t>construction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Arial MT"/>
                <a:cs typeface="Arial MT"/>
              </a:rPr>
              <a:t>Software: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IQ-</a:t>
            </a:r>
            <a:r>
              <a:rPr dirty="0" sz="1800">
                <a:latin typeface="Arial MT"/>
                <a:cs typeface="Arial MT"/>
              </a:rPr>
              <a:t>Tree,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FastTree,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RaxML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268" y="3358469"/>
            <a:ext cx="6512195" cy="134165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37540" y="2310891"/>
            <a:ext cx="9452610" cy="133540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526415" marR="5080" indent="-514350">
              <a:lnSpc>
                <a:spcPts val="3000"/>
              </a:lnSpc>
              <a:spcBef>
                <a:spcPts val="500"/>
              </a:spcBef>
              <a:tabLst>
                <a:tab pos="526415" algn="l"/>
              </a:tabLst>
            </a:pPr>
            <a:r>
              <a:rPr dirty="0" sz="2800" spc="-25">
                <a:latin typeface="Arial MT"/>
                <a:cs typeface="Arial MT"/>
              </a:rPr>
              <a:t>5.</a:t>
            </a:r>
            <a:r>
              <a:rPr dirty="0" sz="2800">
                <a:latin typeface="Arial MT"/>
                <a:cs typeface="Arial MT"/>
              </a:rPr>
              <a:t>	Construct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phylogenetic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tree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pseudoalignment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using </a:t>
            </a:r>
            <a:r>
              <a:rPr dirty="0" sz="2800">
                <a:latin typeface="Arial MT"/>
                <a:cs typeface="Arial MT"/>
              </a:rPr>
              <a:t>chosen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method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algorithm.</a:t>
            </a:r>
            <a:endParaRPr sz="2800">
              <a:latin typeface="Arial MT"/>
              <a:cs typeface="Arial MT"/>
            </a:endParaRPr>
          </a:p>
          <a:p>
            <a:pPr marL="6482080">
              <a:lnSpc>
                <a:spcPts val="1285"/>
              </a:lnSpc>
              <a:spcBef>
                <a:spcPts val="1345"/>
              </a:spcBef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  <a:p>
            <a:pPr marL="6482080">
              <a:lnSpc>
                <a:spcPts val="1285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97213" y="3629135"/>
            <a:ext cx="605155" cy="1746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2225">
              <a:lnSpc>
                <a:spcPts val="1185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192381" y="3736340"/>
            <a:ext cx="60833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">
              <a:lnSpc>
                <a:spcPts val="132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 marL="22225">
              <a:lnSpc>
                <a:spcPts val="1200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 marL="17145">
              <a:lnSpc>
                <a:spcPts val="1200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22225">
              <a:lnSpc>
                <a:spcPts val="1200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1320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02130" y="4548450"/>
            <a:ext cx="605155" cy="17462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540">
              <a:lnSpc>
                <a:spcPts val="1240"/>
              </a:lnSpc>
            </a:pPr>
            <a:r>
              <a:rPr dirty="0" sz="1200">
                <a:latin typeface="Calibri"/>
                <a:cs typeface="Calibri"/>
              </a:rPr>
              <a:t>Sample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893789" y="5097347"/>
            <a:ext cx="0" cy="574675"/>
          </a:xfrm>
          <a:custGeom>
            <a:avLst/>
            <a:gdLst/>
            <a:ahLst/>
            <a:cxnLst/>
            <a:rect l="l" t="t" r="r" b="b"/>
            <a:pathLst>
              <a:path w="0" h="574675">
                <a:moveTo>
                  <a:pt x="0" y="574608"/>
                </a:moveTo>
                <a:lnTo>
                  <a:pt x="1" y="0"/>
                </a:lnTo>
              </a:path>
            </a:pathLst>
          </a:custGeom>
          <a:ln w="508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7876354" y="4685346"/>
            <a:ext cx="3397250" cy="1557655"/>
            <a:chOff x="7876354" y="4685346"/>
            <a:chExt cx="3397250" cy="155765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76354" y="4685681"/>
              <a:ext cx="3390281" cy="155722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16892" y="5236212"/>
              <a:ext cx="80426" cy="8470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0707884" y="4691696"/>
              <a:ext cx="558800" cy="332740"/>
            </a:xfrm>
            <a:custGeom>
              <a:avLst/>
              <a:gdLst/>
              <a:ahLst/>
              <a:cxnLst/>
              <a:rect l="l" t="t" r="r" b="b"/>
              <a:pathLst>
                <a:path w="558800" h="332739">
                  <a:moveTo>
                    <a:pt x="0" y="0"/>
                  </a:moveTo>
                  <a:lnTo>
                    <a:pt x="558752" y="0"/>
                  </a:lnTo>
                  <a:lnTo>
                    <a:pt x="558752" y="332628"/>
                  </a:lnTo>
                  <a:lnTo>
                    <a:pt x="0" y="33262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4686" y="5041877"/>
              <a:ext cx="80426" cy="847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77992" y="4815860"/>
              <a:ext cx="80426" cy="8470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540" y="1386332"/>
            <a:ext cx="69081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Phylogenetic</a:t>
            </a:r>
            <a:r>
              <a:rPr dirty="0" spc="-45"/>
              <a:t> </a:t>
            </a:r>
            <a:r>
              <a:rPr dirty="0"/>
              <a:t>tree</a:t>
            </a:r>
            <a:r>
              <a:rPr dirty="0" spc="-40"/>
              <a:t> </a:t>
            </a:r>
            <a:r>
              <a:rPr dirty="0" spc="-10"/>
              <a:t>interpretation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00666" y="2470403"/>
            <a:ext cx="53784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28BEBE"/>
                </a:solidFill>
                <a:latin typeface="Calibri"/>
                <a:cs typeface="Calibri"/>
              </a:rPr>
              <a:t>Branch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94652" y="2715771"/>
            <a:ext cx="2679700" cy="3017520"/>
            <a:chOff x="994652" y="2715771"/>
            <a:chExt cx="2679700" cy="3017520"/>
          </a:xfrm>
        </p:grpSpPr>
        <p:sp>
          <p:nvSpPr>
            <p:cNvPr id="5" name="object 5" descr=""/>
            <p:cNvSpPr/>
            <p:nvPr/>
          </p:nvSpPr>
          <p:spPr>
            <a:xfrm>
              <a:off x="1013702" y="3928428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 h="0">
                  <a:moveTo>
                    <a:pt x="0" y="0"/>
                  </a:moveTo>
                  <a:lnTo>
                    <a:pt x="504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17703" y="3256761"/>
              <a:ext cx="0" cy="1421130"/>
            </a:xfrm>
            <a:custGeom>
              <a:avLst/>
              <a:gdLst/>
              <a:ahLst/>
              <a:cxnLst/>
              <a:rect l="l" t="t" r="r" b="b"/>
              <a:pathLst>
                <a:path w="0" h="1421129">
                  <a:moveTo>
                    <a:pt x="0" y="0"/>
                  </a:moveTo>
                  <a:lnTo>
                    <a:pt x="1" y="142093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05003" y="3269467"/>
              <a:ext cx="604520" cy="0"/>
            </a:xfrm>
            <a:custGeom>
              <a:avLst/>
              <a:gdLst/>
              <a:ahLst/>
              <a:cxnLst/>
              <a:rect l="l" t="t" r="r" b="b"/>
              <a:pathLst>
                <a:path w="604519" h="0">
                  <a:moveTo>
                    <a:pt x="0" y="0"/>
                  </a:moveTo>
                  <a:lnTo>
                    <a:pt x="60422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05003" y="4665120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89" h="0">
                  <a:moveTo>
                    <a:pt x="0" y="0"/>
                  </a:moveTo>
                  <a:lnTo>
                    <a:pt x="504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09224" y="2734821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w="0" h="1039495">
                  <a:moveTo>
                    <a:pt x="0" y="0"/>
                  </a:moveTo>
                  <a:lnTo>
                    <a:pt x="1" y="10390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096524" y="2747529"/>
              <a:ext cx="756285" cy="0"/>
            </a:xfrm>
            <a:custGeom>
              <a:avLst/>
              <a:gdLst/>
              <a:ahLst/>
              <a:cxnLst/>
              <a:rect l="l" t="t" r="r" b="b"/>
              <a:pathLst>
                <a:path w="756285" h="0">
                  <a:moveTo>
                    <a:pt x="0" y="0"/>
                  </a:moveTo>
                  <a:lnTo>
                    <a:pt x="755999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096524" y="3761148"/>
              <a:ext cx="266700" cy="0"/>
            </a:xfrm>
            <a:custGeom>
              <a:avLst/>
              <a:gdLst/>
              <a:ahLst/>
              <a:cxnLst/>
              <a:rect l="l" t="t" r="r" b="b"/>
              <a:pathLst>
                <a:path w="266700" h="0">
                  <a:moveTo>
                    <a:pt x="0" y="0"/>
                  </a:moveTo>
                  <a:lnTo>
                    <a:pt x="2667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021702" y="4158174"/>
              <a:ext cx="0" cy="1039494"/>
            </a:xfrm>
            <a:custGeom>
              <a:avLst/>
              <a:gdLst/>
              <a:ahLst/>
              <a:cxnLst/>
              <a:rect l="l" t="t" r="r" b="b"/>
              <a:pathLst>
                <a:path w="0" h="1039495">
                  <a:moveTo>
                    <a:pt x="0" y="0"/>
                  </a:moveTo>
                  <a:lnTo>
                    <a:pt x="1" y="1039033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009002" y="4170881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 h="0">
                  <a:moveTo>
                    <a:pt x="0" y="0"/>
                  </a:moveTo>
                  <a:lnTo>
                    <a:pt x="16463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009002" y="5184500"/>
              <a:ext cx="460375" cy="0"/>
            </a:xfrm>
            <a:custGeom>
              <a:avLst/>
              <a:gdLst/>
              <a:ahLst/>
              <a:cxnLst/>
              <a:rect l="l" t="t" r="r" b="b"/>
              <a:pathLst>
                <a:path w="460375" h="0">
                  <a:moveTo>
                    <a:pt x="0" y="0"/>
                  </a:moveTo>
                  <a:lnTo>
                    <a:pt x="459932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456234" y="4786414"/>
              <a:ext cx="12700" cy="927735"/>
            </a:xfrm>
            <a:custGeom>
              <a:avLst/>
              <a:gdLst/>
              <a:ahLst/>
              <a:cxnLst/>
              <a:rect l="l" t="t" r="r" b="b"/>
              <a:pathLst>
                <a:path w="12700" h="927735">
                  <a:moveTo>
                    <a:pt x="0" y="0"/>
                  </a:moveTo>
                  <a:lnTo>
                    <a:pt x="12700" y="92766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443143" y="4791942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 h="0">
                  <a:moveTo>
                    <a:pt x="0" y="0"/>
                  </a:moveTo>
                  <a:lnTo>
                    <a:pt x="507386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456234" y="5701018"/>
              <a:ext cx="570865" cy="0"/>
            </a:xfrm>
            <a:custGeom>
              <a:avLst/>
              <a:gdLst/>
              <a:ahLst/>
              <a:cxnLst/>
              <a:rect l="l" t="t" r="r" b="b"/>
              <a:pathLst>
                <a:path w="570864" h="0">
                  <a:moveTo>
                    <a:pt x="0" y="0"/>
                  </a:moveTo>
                  <a:lnTo>
                    <a:pt x="570845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963230" y="4476102"/>
              <a:ext cx="0" cy="498475"/>
            </a:xfrm>
            <a:custGeom>
              <a:avLst/>
              <a:gdLst/>
              <a:ahLst/>
              <a:cxnLst/>
              <a:rect l="l" t="t" r="r" b="b"/>
              <a:pathLst>
                <a:path w="0" h="498475">
                  <a:moveTo>
                    <a:pt x="0" y="0"/>
                  </a:moveTo>
                  <a:lnTo>
                    <a:pt x="1" y="49785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950530" y="4961251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89" h="0">
                  <a:moveTo>
                    <a:pt x="0" y="0"/>
                  </a:moveTo>
                  <a:lnTo>
                    <a:pt x="504000" y="1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159251" y="5537708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Isolate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497102" y="4809235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Isolate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84695" y="2596388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Isolate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08024" y="3577844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Isolate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714800" y="4007611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Isolate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120802" y="4312411"/>
            <a:ext cx="8896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Isolate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50"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94652" y="3894279"/>
            <a:ext cx="2453640" cy="2218055"/>
            <a:chOff x="994652" y="3894279"/>
            <a:chExt cx="2453640" cy="2218055"/>
          </a:xfrm>
        </p:grpSpPr>
        <p:sp>
          <p:nvSpPr>
            <p:cNvPr id="27" name="object 27" descr=""/>
            <p:cNvSpPr/>
            <p:nvPr/>
          </p:nvSpPr>
          <p:spPr>
            <a:xfrm>
              <a:off x="2951229" y="4487588"/>
              <a:ext cx="151765" cy="1905"/>
            </a:xfrm>
            <a:custGeom>
              <a:avLst/>
              <a:gdLst/>
              <a:ahLst/>
              <a:cxnLst/>
              <a:rect l="l" t="t" r="r" b="b"/>
              <a:pathLst>
                <a:path w="151764" h="1904">
                  <a:moveTo>
                    <a:pt x="0" y="1526"/>
                  </a:moveTo>
                  <a:lnTo>
                    <a:pt x="1517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24719" y="3913329"/>
              <a:ext cx="0" cy="2179955"/>
            </a:xfrm>
            <a:custGeom>
              <a:avLst/>
              <a:gdLst/>
              <a:ahLst/>
              <a:cxnLst/>
              <a:rect l="l" t="t" r="r" b="b"/>
              <a:pathLst>
                <a:path w="0" h="2179954">
                  <a:moveTo>
                    <a:pt x="0" y="0"/>
                  </a:moveTo>
                  <a:lnTo>
                    <a:pt x="1" y="2179548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013702" y="6081860"/>
              <a:ext cx="2415540" cy="11430"/>
            </a:xfrm>
            <a:custGeom>
              <a:avLst/>
              <a:gdLst/>
              <a:ahLst/>
              <a:cxnLst/>
              <a:rect l="l" t="t" r="r" b="b"/>
              <a:pathLst>
                <a:path w="2415540" h="11429">
                  <a:moveTo>
                    <a:pt x="0" y="0"/>
                  </a:moveTo>
                  <a:lnTo>
                    <a:pt x="2415494" y="11017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3181670" y="2019300"/>
            <a:ext cx="44323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28BEBE"/>
                </a:solidFill>
                <a:latin typeface="Calibri"/>
                <a:cs typeface="Calibri"/>
              </a:rPr>
              <a:t>Taxon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354732" y="2280128"/>
            <a:ext cx="85725" cy="316230"/>
          </a:xfrm>
          <a:custGeom>
            <a:avLst/>
            <a:gdLst/>
            <a:ahLst/>
            <a:cxnLst/>
            <a:rect l="l" t="t" r="r" b="b"/>
            <a:pathLst>
              <a:path w="85725" h="316230">
                <a:moveTo>
                  <a:pt x="28575" y="230324"/>
                </a:moveTo>
                <a:lnTo>
                  <a:pt x="0" y="230324"/>
                </a:lnTo>
                <a:lnTo>
                  <a:pt x="42862" y="316049"/>
                </a:lnTo>
                <a:lnTo>
                  <a:pt x="78580" y="244612"/>
                </a:lnTo>
                <a:lnTo>
                  <a:pt x="28575" y="244612"/>
                </a:lnTo>
                <a:lnTo>
                  <a:pt x="28575" y="230324"/>
                </a:lnTo>
                <a:close/>
              </a:path>
              <a:path w="85725" h="316230">
                <a:moveTo>
                  <a:pt x="57150" y="0"/>
                </a:moveTo>
                <a:lnTo>
                  <a:pt x="28575" y="0"/>
                </a:lnTo>
                <a:lnTo>
                  <a:pt x="28575" y="244612"/>
                </a:lnTo>
                <a:lnTo>
                  <a:pt x="57150" y="244612"/>
                </a:lnTo>
                <a:lnTo>
                  <a:pt x="57150" y="0"/>
                </a:lnTo>
                <a:close/>
              </a:path>
              <a:path w="85725" h="316230">
                <a:moveTo>
                  <a:pt x="85724" y="230324"/>
                </a:moveTo>
                <a:lnTo>
                  <a:pt x="57150" y="230324"/>
                </a:lnTo>
                <a:lnTo>
                  <a:pt x="57150" y="244612"/>
                </a:lnTo>
                <a:lnTo>
                  <a:pt x="78580" y="244612"/>
                </a:lnTo>
                <a:lnTo>
                  <a:pt x="85724" y="230324"/>
                </a:lnTo>
                <a:close/>
              </a:path>
            </a:pathLst>
          </a:custGeom>
          <a:solidFill>
            <a:srgbClr val="28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1829794" y="325374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165505" y="5170932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0.8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740221" y="4658867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0.7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688074" y="4777740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0.9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228632" y="3912108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1.0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278868" y="5268467"/>
            <a:ext cx="732790" cy="455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solidFill>
                  <a:srgbClr val="28BEBE"/>
                </a:solidFill>
                <a:latin typeface="Calibri"/>
                <a:cs typeface="Calibri"/>
              </a:rPr>
              <a:t>80%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bootstrap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278868" y="5701284"/>
            <a:ext cx="5918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support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1824733" y="5391828"/>
            <a:ext cx="382905" cy="107950"/>
          </a:xfrm>
          <a:custGeom>
            <a:avLst/>
            <a:gdLst/>
            <a:ahLst/>
            <a:cxnLst/>
            <a:rect l="l" t="t" r="r" b="b"/>
            <a:pathLst>
              <a:path w="382905" h="107950">
                <a:moveTo>
                  <a:pt x="295698" y="28155"/>
                </a:moveTo>
                <a:lnTo>
                  <a:pt x="0" y="79441"/>
                </a:lnTo>
                <a:lnTo>
                  <a:pt x="4883" y="107595"/>
                </a:lnTo>
                <a:lnTo>
                  <a:pt x="300581" y="56309"/>
                </a:lnTo>
                <a:lnTo>
                  <a:pt x="295698" y="28155"/>
                </a:lnTo>
                <a:close/>
              </a:path>
              <a:path w="382905" h="107950">
                <a:moveTo>
                  <a:pt x="376383" y="25713"/>
                </a:moveTo>
                <a:lnTo>
                  <a:pt x="309775" y="25713"/>
                </a:lnTo>
                <a:lnTo>
                  <a:pt x="314659" y="53868"/>
                </a:lnTo>
                <a:lnTo>
                  <a:pt x="300581" y="56309"/>
                </a:lnTo>
                <a:lnTo>
                  <a:pt x="305464" y="84463"/>
                </a:lnTo>
                <a:lnTo>
                  <a:pt x="382604" y="27583"/>
                </a:lnTo>
                <a:lnTo>
                  <a:pt x="376383" y="25713"/>
                </a:lnTo>
                <a:close/>
              </a:path>
              <a:path w="382905" h="107950">
                <a:moveTo>
                  <a:pt x="309775" y="25713"/>
                </a:moveTo>
                <a:lnTo>
                  <a:pt x="295698" y="28155"/>
                </a:lnTo>
                <a:lnTo>
                  <a:pt x="300581" y="56309"/>
                </a:lnTo>
                <a:lnTo>
                  <a:pt x="314659" y="53868"/>
                </a:lnTo>
                <a:lnTo>
                  <a:pt x="309775" y="25713"/>
                </a:lnTo>
                <a:close/>
              </a:path>
              <a:path w="382905" h="107950">
                <a:moveTo>
                  <a:pt x="290814" y="0"/>
                </a:moveTo>
                <a:lnTo>
                  <a:pt x="295598" y="27583"/>
                </a:lnTo>
                <a:lnTo>
                  <a:pt x="295698" y="28155"/>
                </a:lnTo>
                <a:lnTo>
                  <a:pt x="309775" y="25713"/>
                </a:lnTo>
                <a:lnTo>
                  <a:pt x="376383" y="25713"/>
                </a:lnTo>
                <a:lnTo>
                  <a:pt x="290814" y="0"/>
                </a:lnTo>
                <a:close/>
              </a:path>
            </a:pathLst>
          </a:custGeom>
          <a:solidFill>
            <a:srgbClr val="28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5004406" y="1950211"/>
            <a:ext cx="7007859" cy="407035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185420" indent="-17018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2400" spc="-20" b="1">
                <a:latin typeface="Arial"/>
                <a:cs typeface="Arial"/>
              </a:rPr>
              <a:t>Taxa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tree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tips/leaves</a:t>
            </a:r>
            <a:endParaRPr sz="2400">
              <a:latin typeface="Arial MT"/>
              <a:cs typeface="Arial MT"/>
            </a:endParaRPr>
          </a:p>
          <a:p>
            <a:pPr marL="185420" indent="-170180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2400" b="1">
                <a:latin typeface="Arial"/>
                <a:cs typeface="Arial"/>
              </a:rPr>
              <a:t>Nodes:</a:t>
            </a:r>
            <a:r>
              <a:rPr dirty="0" sz="2400" spc="-9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hypothetical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taxa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ancestors</a:t>
            </a:r>
            <a:endParaRPr sz="2400">
              <a:latin typeface="Arial MT"/>
              <a:cs typeface="Arial MT"/>
            </a:endParaRPr>
          </a:p>
          <a:p>
            <a:pPr marL="185420" indent="-17018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2400" b="1">
                <a:latin typeface="Arial"/>
                <a:cs typeface="Arial"/>
              </a:rPr>
              <a:t>Branches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connect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nodes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taxa</a:t>
            </a:r>
            <a:endParaRPr sz="2400">
              <a:latin typeface="Arial MT"/>
              <a:cs typeface="Arial MT"/>
            </a:endParaRPr>
          </a:p>
          <a:p>
            <a:pPr marL="185420" indent="-17018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185420" algn="l"/>
              </a:tabLst>
            </a:pPr>
            <a:r>
              <a:rPr dirty="0" sz="2400" spc="-10" b="1">
                <a:latin typeface="Arial"/>
                <a:cs typeface="Arial"/>
              </a:rPr>
              <a:t>Topology:</a:t>
            </a:r>
            <a:r>
              <a:rPr dirty="0" sz="2400" spc="-8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branching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structure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tree</a:t>
            </a:r>
            <a:endParaRPr sz="24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1030"/>
              </a:spcBef>
              <a:buFont typeface="Arial MT"/>
              <a:buChar char="•"/>
              <a:tabLst>
                <a:tab pos="182880" algn="l"/>
              </a:tabLst>
            </a:pPr>
            <a:r>
              <a:rPr dirty="0" sz="2400" b="1">
                <a:latin typeface="Arial"/>
                <a:cs typeface="Arial"/>
              </a:rPr>
              <a:t>Clade: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taxa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sharing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unique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common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ancestor</a:t>
            </a:r>
            <a:endParaRPr sz="2400">
              <a:latin typeface="Arial MT"/>
              <a:cs typeface="Arial MT"/>
            </a:endParaRPr>
          </a:p>
          <a:p>
            <a:pPr marL="182880" marR="170180" indent="-170180">
              <a:lnSpc>
                <a:spcPts val="2590"/>
              </a:lnSpc>
              <a:spcBef>
                <a:spcPts val="1240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400" b="1">
                <a:latin typeface="Arial"/>
                <a:cs typeface="Arial"/>
              </a:rPr>
              <a:t>Bootstraps: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proportion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multiple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replicate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trees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supporting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each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node.</a:t>
            </a:r>
            <a:endParaRPr sz="2400">
              <a:latin typeface="Arial MT"/>
              <a:cs typeface="Arial MT"/>
            </a:endParaRPr>
          </a:p>
          <a:p>
            <a:pPr marL="182880" marR="5080" indent="-170180">
              <a:lnSpc>
                <a:spcPts val="262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dirty="0" sz="2400" b="1">
                <a:latin typeface="Arial"/>
                <a:cs typeface="Arial"/>
              </a:rPr>
              <a:t>Root: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distantly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related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all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taxa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tree;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tells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direction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evolution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95566" y="2046732"/>
            <a:ext cx="1677035" cy="671830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75"/>
              </a:spcBef>
            </a:pPr>
            <a:r>
              <a:rPr dirty="0" sz="1400" b="1">
                <a:solidFill>
                  <a:srgbClr val="28BEBE"/>
                </a:solidFill>
                <a:latin typeface="Calibri"/>
                <a:cs typeface="Calibri"/>
              </a:rPr>
              <a:t>Node</a:t>
            </a:r>
            <a:r>
              <a:rPr dirty="0" sz="1400" spc="-35" b="1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8BEBE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hypothetical ancestor</a:t>
            </a:r>
            <a:r>
              <a:rPr dirty="0" sz="1400" spc="-3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8BEBE"/>
                </a:solidFill>
                <a:latin typeface="Calibri"/>
                <a:cs typeface="Calibri"/>
              </a:rPr>
              <a:t>of</a:t>
            </a:r>
            <a:r>
              <a:rPr dirty="0" sz="1400" spc="-3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8BEBE"/>
                </a:solidFill>
                <a:latin typeface="Calibri"/>
                <a:cs typeface="Calibri"/>
              </a:rPr>
              <a:t>isolates</a:t>
            </a:r>
            <a:r>
              <a:rPr dirty="0" sz="1400" spc="-3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28BEBE"/>
                </a:solidFill>
                <a:latin typeface="Calibri"/>
                <a:cs typeface="Calibri"/>
              </a:rPr>
              <a:t>1 </a:t>
            </a:r>
            <a:r>
              <a:rPr dirty="0" sz="1400">
                <a:solidFill>
                  <a:srgbClr val="28BEBE"/>
                </a:solidFill>
                <a:latin typeface="Calibri"/>
                <a:cs typeface="Calibri"/>
              </a:rPr>
              <a:t>and</a:t>
            </a:r>
            <a:r>
              <a:rPr dirty="0" sz="1400" spc="-30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 spc="-50">
                <a:solidFill>
                  <a:srgbClr val="28BEBE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1082386" y="2555957"/>
            <a:ext cx="1937385" cy="2677160"/>
            <a:chOff x="1082386" y="2555957"/>
            <a:chExt cx="1937385" cy="2677160"/>
          </a:xfrm>
        </p:grpSpPr>
        <p:sp>
          <p:nvSpPr>
            <p:cNvPr id="43" name="object 43" descr=""/>
            <p:cNvSpPr/>
            <p:nvPr/>
          </p:nvSpPr>
          <p:spPr>
            <a:xfrm>
              <a:off x="1082382" y="2555963"/>
              <a:ext cx="930910" cy="1327785"/>
            </a:xfrm>
            <a:custGeom>
              <a:avLst/>
              <a:gdLst/>
              <a:ahLst/>
              <a:cxnLst/>
              <a:rect l="l" t="t" r="r" b="b"/>
              <a:pathLst>
                <a:path w="930910" h="1327785">
                  <a:moveTo>
                    <a:pt x="385330" y="1322133"/>
                  </a:moveTo>
                  <a:lnTo>
                    <a:pt x="372503" y="1306868"/>
                  </a:lnTo>
                  <a:lnTo>
                    <a:pt x="323684" y="1248740"/>
                  </a:lnTo>
                  <a:lnTo>
                    <a:pt x="312331" y="1274965"/>
                  </a:lnTo>
                  <a:lnTo>
                    <a:pt x="11353" y="1144663"/>
                  </a:lnTo>
                  <a:lnTo>
                    <a:pt x="0" y="1170889"/>
                  </a:lnTo>
                  <a:lnTo>
                    <a:pt x="300990" y="1301191"/>
                  </a:lnTo>
                  <a:lnTo>
                    <a:pt x="289636" y="1327416"/>
                  </a:lnTo>
                  <a:lnTo>
                    <a:pt x="385330" y="1322133"/>
                  </a:lnTo>
                  <a:close/>
                </a:path>
                <a:path w="930910" h="1327785">
                  <a:moveTo>
                    <a:pt x="930313" y="621728"/>
                  </a:moveTo>
                  <a:lnTo>
                    <a:pt x="919429" y="576199"/>
                  </a:lnTo>
                  <a:lnTo>
                    <a:pt x="908037" y="528510"/>
                  </a:lnTo>
                  <a:lnTo>
                    <a:pt x="886155" y="546887"/>
                  </a:lnTo>
                  <a:lnTo>
                    <a:pt x="427266" y="0"/>
                  </a:lnTo>
                  <a:lnTo>
                    <a:pt x="405371" y="18364"/>
                  </a:lnTo>
                  <a:lnTo>
                    <a:pt x="864260" y="565251"/>
                  </a:lnTo>
                  <a:lnTo>
                    <a:pt x="842378" y="583615"/>
                  </a:lnTo>
                  <a:lnTo>
                    <a:pt x="930313" y="621728"/>
                  </a:lnTo>
                  <a:close/>
                </a:path>
              </a:pathLst>
            </a:custGeom>
            <a:solidFill>
              <a:srgbClr val="28BEB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7857" y="3209283"/>
              <a:ext cx="112542" cy="109082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6731" y="3874147"/>
              <a:ext cx="112543" cy="109082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0774" y="4609345"/>
              <a:ext cx="112543" cy="109082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6991" y="4731602"/>
              <a:ext cx="112543" cy="109082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4574" y="5123482"/>
              <a:ext cx="112543" cy="109084"/>
            </a:xfrm>
            <a:prstGeom prst="rect">
              <a:avLst/>
            </a:prstGeom>
          </p:spPr>
        </p:pic>
      </p:grpSp>
      <p:sp>
        <p:nvSpPr>
          <p:cNvPr id="49" name="object 49" descr=""/>
          <p:cNvSpPr txBox="1"/>
          <p:nvPr/>
        </p:nvSpPr>
        <p:spPr>
          <a:xfrm>
            <a:off x="408335" y="2982467"/>
            <a:ext cx="902969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8BEBE"/>
                </a:solidFill>
                <a:latin typeface="Calibri"/>
                <a:cs typeface="Calibri"/>
              </a:rPr>
              <a:t>Most</a:t>
            </a:r>
            <a:r>
              <a:rPr dirty="0" sz="1400" spc="-55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recent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08335" y="3195828"/>
            <a:ext cx="9277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hypothetical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08335" y="3412235"/>
            <a:ext cx="8382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ancestor</a:t>
            </a:r>
            <a:r>
              <a:rPr dirty="0" sz="1400" spc="-5">
                <a:solidFill>
                  <a:srgbClr val="28BEBE"/>
                </a:solidFill>
                <a:latin typeface="Calibri"/>
                <a:cs typeface="Calibri"/>
              </a:rPr>
              <a:t> </a:t>
            </a:r>
            <a:r>
              <a:rPr dirty="0" sz="1400" spc="-25">
                <a:solidFill>
                  <a:srgbClr val="28BEBE"/>
                </a:solidFill>
                <a:latin typeface="Calibri"/>
                <a:cs typeface="Calibri"/>
              </a:rPr>
              <a:t>of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08335" y="3628644"/>
            <a:ext cx="572770" cy="44323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1610"/>
              </a:lnSpc>
              <a:spcBef>
                <a:spcPts val="210"/>
              </a:spcBef>
            </a:pP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studied isolates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757090" y="6243828"/>
            <a:ext cx="2508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0.1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2587196" y="6261857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 h="0">
                <a:moveTo>
                  <a:pt x="0" y="0"/>
                </a:moveTo>
                <a:lnTo>
                  <a:pt x="57084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 txBox="1"/>
          <p:nvPr/>
        </p:nvSpPr>
        <p:spPr>
          <a:xfrm>
            <a:off x="3493577" y="5873423"/>
            <a:ext cx="512445" cy="61531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800" spc="-20">
                <a:latin typeface="Arial MT"/>
                <a:cs typeface="Arial MT"/>
              </a:rPr>
              <a:t>Root</a:t>
            </a:r>
            <a:endParaRPr sz="1800">
              <a:latin typeface="Arial MT"/>
              <a:cs typeface="Arial MT"/>
            </a:endParaRPr>
          </a:p>
          <a:p>
            <a:pPr marL="129539">
              <a:lnSpc>
                <a:spcPct val="100000"/>
              </a:lnSpc>
              <a:spcBef>
                <a:spcPts val="355"/>
              </a:spcBef>
            </a:pPr>
            <a:r>
              <a:rPr dirty="0" sz="1400" spc="-10">
                <a:solidFill>
                  <a:srgbClr val="28BEBE"/>
                </a:solidFill>
                <a:latin typeface="Calibri"/>
                <a:cs typeface="Calibri"/>
              </a:rPr>
              <a:t>Scale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3109518" y="6356292"/>
            <a:ext cx="473709" cy="85725"/>
          </a:xfrm>
          <a:custGeom>
            <a:avLst/>
            <a:gdLst/>
            <a:ahLst/>
            <a:cxnLst/>
            <a:rect l="l" t="t" r="r" b="b"/>
            <a:pathLst>
              <a:path w="473710" h="85725">
                <a:moveTo>
                  <a:pt x="85725" y="0"/>
                </a:moveTo>
                <a:lnTo>
                  <a:pt x="0" y="42862"/>
                </a:lnTo>
                <a:lnTo>
                  <a:pt x="85725" y="85724"/>
                </a:lnTo>
                <a:lnTo>
                  <a:pt x="85725" y="57150"/>
                </a:lnTo>
                <a:lnTo>
                  <a:pt x="71437" y="57150"/>
                </a:lnTo>
                <a:lnTo>
                  <a:pt x="71437" y="28575"/>
                </a:lnTo>
                <a:lnTo>
                  <a:pt x="85725" y="28575"/>
                </a:lnTo>
                <a:lnTo>
                  <a:pt x="85725" y="0"/>
                </a:lnTo>
                <a:close/>
              </a:path>
              <a:path w="473710" h="85725">
                <a:moveTo>
                  <a:pt x="85725" y="28575"/>
                </a:moveTo>
                <a:lnTo>
                  <a:pt x="71437" y="28575"/>
                </a:lnTo>
                <a:lnTo>
                  <a:pt x="71437" y="57150"/>
                </a:lnTo>
                <a:lnTo>
                  <a:pt x="85725" y="57150"/>
                </a:lnTo>
                <a:lnTo>
                  <a:pt x="85725" y="28575"/>
                </a:lnTo>
                <a:close/>
              </a:path>
              <a:path w="473710" h="85725">
                <a:moveTo>
                  <a:pt x="473110" y="28575"/>
                </a:moveTo>
                <a:lnTo>
                  <a:pt x="85725" y="28575"/>
                </a:lnTo>
                <a:lnTo>
                  <a:pt x="85725" y="57150"/>
                </a:lnTo>
                <a:lnTo>
                  <a:pt x="473110" y="57150"/>
                </a:lnTo>
                <a:lnTo>
                  <a:pt x="473110" y="28575"/>
                </a:lnTo>
                <a:close/>
              </a:path>
            </a:pathLst>
          </a:custGeom>
          <a:solidFill>
            <a:srgbClr val="28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The</a:t>
            </a:r>
            <a:r>
              <a:rPr dirty="0" spc="-25"/>
              <a:t> </a:t>
            </a:r>
            <a:r>
              <a:rPr dirty="0"/>
              <a:t>Fleming</a:t>
            </a:r>
            <a:r>
              <a:rPr dirty="0" spc="-25"/>
              <a:t> </a:t>
            </a:r>
            <a:r>
              <a:rPr dirty="0"/>
              <a:t>Fund</a:t>
            </a:r>
            <a:r>
              <a:rPr dirty="0" spc="-25"/>
              <a:t> </a:t>
            </a:r>
            <a:r>
              <a:rPr dirty="0"/>
              <a:t>|</a:t>
            </a:r>
            <a:r>
              <a:rPr dirty="0" spc="-20"/>
              <a:t> </a:t>
            </a:r>
            <a:r>
              <a:rPr dirty="0" spc="-10"/>
              <a:t>SEQAFRICA</a:t>
            </a: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2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B6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2025-07-26T15:36:40Z</dcterms:created>
  <dcterms:modified xsi:type="dcterms:W3CDTF">2025-07-26T15:36:40Z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LastSaved">
    <vt:filetime>2025-07-26T00:00:00Z</vt:filetime>
  </property>
  <property fmtid="{D5CDD505-2E9C-101B-9397-08002B2CF9AE}" pid="4" name="Producer">
    <vt:lpwstr>3-Heights™ PDF Merge Split Shell 6.12.1.11 (http://www.pdf-tools.com)</vt:lpwstr>
  </property>
</Properties>
</file>