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c99e164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c99e164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99e1646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c99e1646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46d4329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46d4329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46d43291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46d43291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46d43291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46d4329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c99e164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c99e164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46d43291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46d43291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c99e1646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c99e164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c99e1646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c99e1646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c99e164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c99e164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9b4b147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19b4b147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c99e1646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c99e1646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c99e1646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c99e1646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c99e1646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c99e1646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c99e1646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c99e1646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6d6cdfb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6d6cdfb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c99e1646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c99e1646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c99e1646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c99e1646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c99e1646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c99e1646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19b4b147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19b4b147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46d4329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46d4329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19b4b147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19b4b147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19b4b147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19b4b147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46d4329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46d4329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46d43291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46d43291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46d4329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46d4329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c99e164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c99e164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ilmarUFG/ds_20242_g2/blob/develop/Documentos/Processos%20BPMN/Processo%20de%20Arvore%20em%20Risco/processo-ecoalerta.png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hyperlink" Target="https://github.com/gilmarUFG/ds_20242_g2/blob/develop/Documentos/Processos%20BPMN/Processo%20de%20Arvore%20em%20Risco/Diagrama-estados-processo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gilmarUFG/ds_20242_g2/blob/develop/Documentos/Modelagem%20de%20dados/EcoAlerta%20DER.png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gilmarUFG/ds_20242_g2/tree/develop/Documentos/Prot%C3%B3tip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gilmarUFG/ds_20242_g2/tree/develop/Documentos/Prot%C3%B3tipos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EcoAlerta</a:t>
            </a:r>
            <a:endParaRPr sz="3100"/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1370400" y="1287950"/>
            <a:ext cx="6403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Domínios de Software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476050" y="1924800"/>
            <a:ext cx="41919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Augusto Borges de Moura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201602485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Ester Adaianne Oliveira Ferreira – 201905527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Libna Rafaelly de Jesus Costa – 202302617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Phablo Tavares Paixão – 202300197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Victor Gabriel Pacheco Gontijo – 202302631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936000"/>
            <a:ext cx="76701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18/10/2024</a:t>
            </a:r>
            <a:r>
              <a:rPr lang="pt-BR"/>
              <a:t> - Sprint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01/11/2024</a:t>
            </a:r>
            <a:r>
              <a:rPr lang="pt-BR"/>
              <a:t> - Entrega da primeira iteração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02/11/2024</a:t>
            </a:r>
            <a:r>
              <a:rPr lang="pt-BR"/>
              <a:t> - Sprint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04/11/2024</a:t>
            </a:r>
            <a:r>
              <a:rPr lang="pt-BR"/>
              <a:t> - Sprint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29/11/2024</a:t>
            </a:r>
            <a:r>
              <a:rPr lang="pt-BR"/>
              <a:t> - Entrega da 2a iteração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30/11/2024</a:t>
            </a:r>
            <a:r>
              <a:rPr lang="pt-BR"/>
              <a:t> - Sprint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02/12/2024</a:t>
            </a:r>
            <a:r>
              <a:rPr lang="pt-BR"/>
              <a:t> - Sprint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13/12/2024</a:t>
            </a:r>
            <a:r>
              <a:rPr lang="pt-BR"/>
              <a:t> - Entrega final do MVP</a:t>
            </a:r>
            <a:endParaRPr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Entregáveis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936000"/>
            <a:ext cx="76701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e login do Usuário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Cadastro e login do Servidor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Abertura do Reporte (poda e estirpação)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Histórico de Reportes para usuário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Histórico de Reportes priorizados para Servidor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Localidade dos Reportes para servidor</a:t>
            </a:r>
            <a:endParaRPr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Elicitação e análise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936000"/>
            <a:ext cx="76701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requisitos foram elicitados a partir da condução de pesquisas e formulários com as partes interessadas: servidores da AMMA e cidadãos num geral.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registro, foram escritas histórias de usuário seguindo o template disponibilizado, com as informações:</a:t>
            </a:r>
            <a:endParaRPr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ID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Título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Descrição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Critérios de aceitação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Prioridade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Estimativa de esforço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Dependências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Notas/Comentários adicionais</a:t>
            </a:r>
            <a:endParaRPr/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 exemplo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936000"/>
            <a:ext cx="7670100" cy="4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ID:</a:t>
            </a:r>
            <a:r>
              <a:rPr lang="pt-BR"/>
              <a:t> HU-004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Título: </a:t>
            </a:r>
            <a:r>
              <a:rPr lang="pt-BR"/>
              <a:t>Cadastro de fatores de risco para priorização de processos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Descrição: </a:t>
            </a:r>
            <a:r>
              <a:rPr b="1" i="1" lang="pt-BR"/>
              <a:t>Como</a:t>
            </a:r>
            <a:r>
              <a:rPr lang="pt-BR"/>
              <a:t> servidor da AMMA, </a:t>
            </a:r>
            <a:r>
              <a:rPr b="1" i="1" lang="pt-BR"/>
              <a:t>eu quero</a:t>
            </a:r>
            <a:r>
              <a:rPr lang="pt-BR"/>
              <a:t> poder cadastrar fatores de risco </a:t>
            </a:r>
            <a:r>
              <a:rPr b="1" i="1" lang="pt-BR"/>
              <a:t>para que</a:t>
            </a:r>
            <a:r>
              <a:rPr lang="pt-BR"/>
              <a:t> constem no sistema os fatores utilizados para as análises de risco dos processos.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/>
              <a:t>Prioridade:</a:t>
            </a:r>
            <a:r>
              <a:rPr lang="pt-BR"/>
              <a:t> Alta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/>
              <a:t>Estimativa de Esforço:</a:t>
            </a:r>
            <a:r>
              <a:rPr lang="pt-BR"/>
              <a:t> 3 Story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/>
              <a:t>Dependências:</a:t>
            </a:r>
            <a:endParaRPr b="1" i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Desenvolvimento da interface de login de servidores (HU-005)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/>
              <a:t>Notas/Comentários Adicionais:</a:t>
            </a:r>
            <a:endParaRPr/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279625" y="187450"/>
            <a:ext cx="7670100" cy="49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400"/>
              <a:t>Critérios de Aceitação</a:t>
            </a:r>
            <a:endParaRPr b="1"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Cenário 1: Cadastro com sucesso</a:t>
            </a:r>
            <a:endParaRPr b="1"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Dado que</a:t>
            </a:r>
            <a:r>
              <a:rPr lang="pt-BR" sz="1300"/>
              <a:t> o usuário está logado no sistema,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acessa a página de cadastro de fatores de risco,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Quando</a:t>
            </a:r>
            <a:r>
              <a:rPr lang="pt-BR" sz="1300"/>
              <a:t> o usuário insere corretamente as informações Título e Nível de prioridade,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opcionalmente insere as informações Descrição detalhada e Critérios de avaliação,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clica no botão de salvar,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Então</a:t>
            </a:r>
            <a:r>
              <a:rPr lang="pt-BR" sz="1300"/>
              <a:t> as informações são salvas no sistema,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uma mensagem informando o sucesso e questionando se o usuário deseja realizar um novo cadastro é exibida.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Cenário 2: Falha no cadastro por falta de informações obrigatórias</a:t>
            </a:r>
            <a:endParaRPr b="1"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Dado que</a:t>
            </a:r>
            <a:r>
              <a:rPr lang="pt-BR" sz="1300"/>
              <a:t> o usuário está logado no sistema,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acessa a página de cadastro de fatores de risco,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Quando</a:t>
            </a:r>
            <a:r>
              <a:rPr lang="pt-BR" sz="1300"/>
              <a:t> o usuário não insere alguma das informações Título ou Nível de prioridade,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opcionalmente insere as informações Descrição detalhada e Critérios de avaliação,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clica no botão de salvar,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Então</a:t>
            </a:r>
            <a:r>
              <a:rPr lang="pt-BR" sz="1300"/>
              <a:t> o cadastro não é realizado,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300"/>
              <a:t>E</a:t>
            </a:r>
            <a:r>
              <a:rPr lang="pt-BR" sz="1300"/>
              <a:t> os campos obrigatórios não preenchidos são marcados em vermelho e sinalizados com o indicador "Campo obrigatório".</a:t>
            </a:r>
            <a:endParaRPr sz="1300"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Histórias de usuário produzidas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936000"/>
            <a:ext cx="76701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</a:t>
            </a:r>
            <a:r>
              <a:rPr lang="pt-BR"/>
              <a:t>001 - Cadastro Cidadão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</a:t>
            </a:r>
            <a:r>
              <a:rPr lang="pt-BR"/>
              <a:t>002 - Login com a matrícula de servidor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HU003 - Login com dados do Usuário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HU004 - Cadastro de fatores de risco para priorização de processos pelo servidor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HU005 - Abertura de processo de poda e estirpação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HU006 - Verificar os processos de poda e estirpação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HU007 - Informar a ação executada no relatório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HU008 -</a:t>
            </a:r>
            <a:r>
              <a:rPr lang="pt-BR"/>
              <a:t> Atualizar o relatório com imagens da ação realizada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HU009 -Verificar índice de ocorrências de relatórios por localidade/época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HU010 - Acessar o andamento do caso reportado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HU011 - Consultar relatórios anteriores</a:t>
            </a:r>
            <a:endParaRPr/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Artefatos produzidos</a:t>
            </a:r>
            <a:endParaRPr/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BPMN</a:t>
            </a:r>
            <a:endParaRPr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25" y="1869300"/>
            <a:ext cx="7956598" cy="27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/>
        </p:nvSpPr>
        <p:spPr>
          <a:xfrm>
            <a:off x="311700" y="971175"/>
            <a:ext cx="776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na compreensão do processo desde o reporte da árvore, análise e distribuição dos reportes e análise técnica de um técnico da AMMA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62" y="1336400"/>
            <a:ext cx="8106824" cy="376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Diagrama de máquina de estados</a:t>
            </a:r>
            <a:endParaRPr/>
          </a:p>
        </p:txBody>
      </p:sp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311700" y="971175"/>
            <a:ext cx="776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na compreensão do ciclo de vida de um reporte (processo de poda e estirpação)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865325"/>
            <a:ext cx="76701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Escopo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Justificativa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ADP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Resumo do escopo e relação com outros sistemas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Cronograma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Entregáveis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Requisitos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Artefatos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BPMN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Diagrama de máquina de estados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Modelagem de dados (DER e tabelas)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Diagrama de classes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Protótipos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/>
              <a:t>MVP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Tecnologias utilizadas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pt-BR"/>
              <a:t>Demonstração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Diagrama Entidade-Relacionamento</a:t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00" y="1290613"/>
            <a:ext cx="7446901" cy="398653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41"/>
          <p:cNvSpPr txBox="1"/>
          <p:nvPr/>
        </p:nvSpPr>
        <p:spPr>
          <a:xfrm>
            <a:off x="311700" y="971175"/>
            <a:ext cx="776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na modelagem de dados.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tabelas do banco de dados</a:t>
            </a:r>
            <a:endParaRPr/>
          </a:p>
        </p:txBody>
      </p:sp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311700" y="971175"/>
            <a:ext cx="776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na modelagem de dados.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sp>
        <p:nvSpPr>
          <p:cNvPr id="271" name="Google Shape;271;p4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43"/>
          <p:cNvSpPr txBox="1"/>
          <p:nvPr/>
        </p:nvSpPr>
        <p:spPr>
          <a:xfrm>
            <a:off x="311700" y="971175"/>
            <a:ext cx="776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no planejamento do sistema.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Protótipos</a:t>
            </a:r>
            <a:endParaRPr/>
          </a:p>
        </p:txBody>
      </p:sp>
      <p:sp>
        <p:nvSpPr>
          <p:cNvPr id="278" name="Google Shape;278;p4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44"/>
          <p:cNvSpPr txBox="1"/>
          <p:nvPr/>
        </p:nvSpPr>
        <p:spPr>
          <a:xfrm>
            <a:off x="311700" y="971175"/>
            <a:ext cx="77682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Justificativa: auxílio no planejamento da Interface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Telas de login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Formulário de abertura de processo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Localidade dos processos por região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Histórico dos processos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Histórico de relatórios por servidor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Protótipos elaborados utilizando a ferramenta figma.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Protótipos</a:t>
            </a:r>
            <a:endParaRPr/>
          </a:p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6" name="Google Shape;286;p45"/>
          <p:cNvPicPr preferRelativeResize="0"/>
          <p:nvPr/>
        </p:nvPicPr>
        <p:blipFill rotWithShape="1">
          <a:blip r:embed="rId4">
            <a:alphaModFix/>
          </a:blip>
          <a:srcRect b="12231" l="10435" r="10443" t="12404"/>
          <a:stretch/>
        </p:blipFill>
        <p:spPr>
          <a:xfrm>
            <a:off x="156400" y="745675"/>
            <a:ext cx="2750376" cy="21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 rotWithShape="1">
          <a:blip r:embed="rId5">
            <a:alphaModFix/>
          </a:blip>
          <a:srcRect b="12182" l="10501" r="11245" t="12753"/>
          <a:stretch/>
        </p:blipFill>
        <p:spPr>
          <a:xfrm>
            <a:off x="3913650" y="785075"/>
            <a:ext cx="2679950" cy="207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 rotWithShape="1">
          <a:blip r:embed="rId6">
            <a:alphaModFix/>
          </a:blip>
          <a:srcRect b="13062" l="10923" r="10939" t="12720"/>
          <a:stretch/>
        </p:blipFill>
        <p:spPr>
          <a:xfrm>
            <a:off x="1222300" y="3001455"/>
            <a:ext cx="2871099" cy="21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 rotWithShape="1">
          <a:blip r:embed="rId7">
            <a:alphaModFix/>
          </a:blip>
          <a:srcRect b="13412" l="10386" r="10804" t="12770"/>
          <a:stretch/>
        </p:blipFill>
        <p:spPr>
          <a:xfrm>
            <a:off x="5221400" y="2923650"/>
            <a:ext cx="3055501" cy="230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MVP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311700" y="865325"/>
            <a:ext cx="76701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pt-BR">
                <a:solidFill>
                  <a:srgbClr val="000000"/>
                </a:solidFill>
              </a:rPr>
              <a:t>Backend:</a:t>
            </a:r>
            <a:r>
              <a:rPr lang="pt-BR">
                <a:solidFill>
                  <a:srgbClr val="000000"/>
                </a:solidFill>
              </a:rPr>
              <a:t> Python, Django, Poetry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pt-BR">
                <a:solidFill>
                  <a:srgbClr val="000000"/>
                </a:solidFill>
              </a:rPr>
              <a:t>Controle de Versão:</a:t>
            </a:r>
            <a:r>
              <a:rPr lang="pt-BR">
                <a:solidFill>
                  <a:srgbClr val="000000"/>
                </a:solidFill>
              </a:rPr>
              <a:t> Git, GitHub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pt-BR">
                <a:solidFill>
                  <a:srgbClr val="000000"/>
                </a:solidFill>
              </a:rPr>
              <a:t>Frontend:</a:t>
            </a:r>
            <a:r>
              <a:rPr lang="pt-BR">
                <a:solidFill>
                  <a:srgbClr val="000000"/>
                </a:solidFill>
              </a:rPr>
              <a:t> HTML, CSS, Bootstrap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pt-BR">
                <a:solidFill>
                  <a:srgbClr val="000000"/>
                </a:solidFill>
              </a:rPr>
              <a:t>Design/Prototipação:</a:t>
            </a:r>
            <a:r>
              <a:rPr lang="pt-BR">
                <a:solidFill>
                  <a:srgbClr val="000000"/>
                </a:solidFill>
              </a:rPr>
              <a:t> Figma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49625"/>
            <a:ext cx="1634511" cy="179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600" y="3349625"/>
            <a:ext cx="1793875" cy="1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2875" y="3425825"/>
            <a:ext cx="2059902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7" name="Google Shape;317;p49"/>
          <p:cNvSpPr txBox="1"/>
          <p:nvPr>
            <p:ph type="title"/>
          </p:nvPr>
        </p:nvSpPr>
        <p:spPr>
          <a:xfrm>
            <a:off x="1830000" y="1825050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52300" y="865325"/>
            <a:ext cx="7565700" cy="18924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rotWithShape="0" algn="bl" dir="10800000" dist="57150">
              <a:srgbClr val="0072B9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EcoAlerta é um software de apoio à análise das solicitações de retiradas de árvores na cidade de Goiânia. Tem como objetivo facilitar a comunicação entre a população e os servidores da Agência Municipal de Meio Ambiente, doravante referida como AMMA, e apoiar a análise dos processos de retirada através da automatização da distribuição e priorização destes a fim de que os agentes da AMMA possam analisar árvores em situações mais urgentes com prioridade.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52300" y="2957025"/>
            <a:ext cx="7565700" cy="21402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rotWithShape="0" algn="bl" dir="10800000" dist="57150">
              <a:srgbClr val="0072B9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 usuário que identificar uma árvore que gere algum risco, poderá reportar ao sistema, identificando os problemas (ex.: galhos quebrados, sinais de doença), localidade, e foto da árvore. Assim que um relatório é enviado, o sistema automaticamente calcula um "índice de risco", utilizando critérios como a localização, que varia de 1 a 10 para cada árvore reportada. Com esse índice, a AMMA pode visualizar uma lista das árvores reportadas, organizadas de acordo com o grau de risco. Isso permite que as intervenções sejam priorizadas conforme a gravidade da situação.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Atualmente X EcoAlerta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936000"/>
            <a:ext cx="3984000" cy="4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Procedimento para abertura de processos de poda e estirpação não é amplamente conhecido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Misturado a vários outros processos, sem notificação do cidadão sobre o andamento,  técnicos gastam tempo instruindo sobre a abertura e andamento de processos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Não há automatização da distribuição dos processos entre os servidores da AMMA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Gera gargalos de distribuição, que é toda feita manualmente por um único funcionário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Não há automatização da priorização de processos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Feita através da análise dos técnicos, que tem apenas 30 dias para analisar desde a abertura do processo</a:t>
            </a:r>
            <a:endParaRPr/>
          </a:p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4295817" y="936000"/>
            <a:ext cx="37014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Difundir o processo, tornando-o de mais fácil acesso e mais eficiente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Notificação por email sobre o andamento, abertura mais simples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Facilitar a distribuição de processos abertos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Evitando gargalos de distribuição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Automatizar priorização com base em critérios cadastrados pelos técnicos responsáveis pela análise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pt-BR"/>
              <a:t>Poupa tempo dos técnicos e ajuda a priorizar os processos, podendo atender mais rapidamente aos mais urgentes seguindo critérios que podem mudar com o tempo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ADP (Atividade de Definição de Projeto)</a:t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Tópicos abordados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936000"/>
            <a:ext cx="76701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Definição e escopo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Resumo do escopo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Relação com outros sistemas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Fontes de requisitos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Equipe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Cronograma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Prévia do backlog do produto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Entregáveis</a:t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Resumo do escopo e relação com outros sistemas</a:t>
            </a:r>
            <a:endParaRPr sz="250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936000"/>
            <a:ext cx="76701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 projeto é uma solução de software que possibilita à população reportar árvores doentes ou em risco de causar acidentes na cidade. Com base nesses relatórios, o sistema calcula automaticamente um </a:t>
            </a:r>
            <a:r>
              <a:rPr b="1" i="1" lang="pt-BR" sz="1500"/>
              <a:t>"índice de risco"</a:t>
            </a:r>
            <a:r>
              <a:rPr lang="pt-BR" sz="1500"/>
              <a:t>, auxiliando a AMMA na priorização das intervenções de acordo com a gravidade de cada caso, otimizando o uso de recursos e promovendo ações preventivas mais eficazes.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Atualmente as solicitações de retiradas de árvores são realizadas abrindo um processo no site da prefeitura, conhecido como PED. Não é utilizado nenhum sistema para priorização de riscos ou distribuição dos processos abertos. O sistema SEI é utilizado para registro de alguns processos.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Sistemas relacionados que poderiam se encaixar como facilitadores para solucionar o problema que o software desenvolvido se propõe a solucionar são softwares de gestão e priorização de processos.</a:t>
            </a:r>
            <a:endParaRPr sz="1500"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