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c99e1646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c99e1646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c99e1646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c99e1646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46d43291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d46d43291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46d43291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d46d43291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46d43291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d46d43291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c99e1646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1c99e1646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46d43291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d46d43291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1c99e1646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1c99e1646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c99e1646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1c99e1646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c99e1646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1c99e1646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19b4b147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619b4b147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c99e1646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1c99e1646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1c99e1646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1c99e1646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c99e1646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1c99e1646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1c99e1646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1c99e1646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d6d6cdfbf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d6d6cdfbf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1c99e1646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1c99e1646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1c99e1646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1c99e1646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c99e1646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c99e1646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619b4b1478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619b4b1478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46d43291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46d43291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19b4b147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619b4b147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19b4b147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19b4b147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46d43291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46d43291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46d43291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46d43291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46d43291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46d43291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c99e1646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c99e1646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4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875700" y="672350"/>
            <a:ext cx="73926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Font typeface="Roboto"/>
              <a:buNone/>
              <a:defRPr sz="2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0400" y="1287950"/>
            <a:ext cx="6403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6549" y="3879075"/>
            <a:ext cx="1483275" cy="7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75" y="3991050"/>
            <a:ext cx="1050126" cy="1050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2" type="body"/>
          </p:nvPr>
        </p:nvSpPr>
        <p:spPr>
          <a:xfrm>
            <a:off x="1416150" y="2001675"/>
            <a:ext cx="29121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 b="1" sz="17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body"/>
          </p:nvPr>
        </p:nvSpPr>
        <p:spPr>
          <a:xfrm>
            <a:off x="4328250" y="2001675"/>
            <a:ext cx="29121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rtl="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 b="1" sz="17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ubTitle"/>
          </p:nvPr>
        </p:nvSpPr>
        <p:spPr>
          <a:xfrm>
            <a:off x="4026450" y="3879075"/>
            <a:ext cx="1091100" cy="2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5" type="body"/>
          </p:nvPr>
        </p:nvSpPr>
        <p:spPr>
          <a:xfrm>
            <a:off x="3142650" y="2764850"/>
            <a:ext cx="28587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619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1"/>
          <p:cNvSpPr txBox="1"/>
          <p:nvPr>
            <p:ph type="title"/>
          </p:nvPr>
        </p:nvSpPr>
        <p:spPr>
          <a:xfrm>
            <a:off x="311700" y="216000"/>
            <a:ext cx="7631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311700" y="936000"/>
            <a:ext cx="3701400" cy="4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295817" y="936000"/>
            <a:ext cx="3701400" cy="4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6" name="Google Shape;7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horizontal">
  <p:cSld name="TITLE_AND_TWO_COLUMNS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2"/>
          <p:cNvSpPr txBox="1"/>
          <p:nvPr>
            <p:ph type="title"/>
          </p:nvPr>
        </p:nvSpPr>
        <p:spPr>
          <a:xfrm>
            <a:off x="311700" y="216000"/>
            <a:ext cx="8470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311700" y="936000"/>
            <a:ext cx="4079400" cy="3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2"/>
          <p:cNvSpPr txBox="1"/>
          <p:nvPr>
            <p:ph idx="2" type="body"/>
          </p:nvPr>
        </p:nvSpPr>
        <p:spPr>
          <a:xfrm>
            <a:off x="4702805" y="936000"/>
            <a:ext cx="4079400" cy="3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3" name="Google Shape;8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" y="0"/>
            <a:ext cx="9144000" cy="514774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type="title"/>
          </p:nvPr>
        </p:nvSpPr>
        <p:spPr>
          <a:xfrm>
            <a:off x="311700" y="216000"/>
            <a:ext cx="3552300" cy="8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311700" y="1209178"/>
            <a:ext cx="35523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07250" y="450150"/>
            <a:ext cx="8468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u="sng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2" type="body"/>
          </p:nvPr>
        </p:nvSpPr>
        <p:spPr>
          <a:xfrm>
            <a:off x="4939500" y="277100"/>
            <a:ext cx="3837000" cy="45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escrição de seção alternativo">
  <p:cSld name="SECTION_TITLE_AND_DESCRIPTION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4752825" y="12100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4752825" y="27799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2" type="body"/>
          </p:nvPr>
        </p:nvSpPr>
        <p:spPr>
          <a:xfrm>
            <a:off x="367500" y="277225"/>
            <a:ext cx="3837000" cy="45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173150" y="44076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1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radecimentos">
  <p:cSld name="BIG_NUMBER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1799275" y="1078975"/>
            <a:ext cx="54840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632525" y="2550325"/>
            <a:ext cx="381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2">
            <a:alphaModFix/>
          </a:blip>
          <a:srcRect b="26089" l="0" r="0" t="26170"/>
          <a:stretch/>
        </p:blipFill>
        <p:spPr>
          <a:xfrm>
            <a:off x="2632537" y="3465523"/>
            <a:ext cx="3817498" cy="1366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ido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36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2924850" y="1713600"/>
            <a:ext cx="92400" cy="171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ro">
  <p:cSld name="BLANK_1"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365" y="-2250"/>
            <a:ext cx="9148729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936000"/>
            <a:ext cx="7670100" cy="39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0" name="Google Shape;3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ódigo">
  <p:cSld name="TITLE_AND_BODY_4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8729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55400" y="1354850"/>
            <a:ext cx="7446900" cy="3537300"/>
          </a:xfrm>
          <a:prstGeom prst="rect">
            <a:avLst/>
          </a:prstGeom>
          <a:solidFill>
            <a:schemeClr val="lt2"/>
          </a:solidFill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386225" y="944613"/>
            <a:ext cx="7240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horizontal">
  <p:cSld name="TITLE_AND_BODY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type="title"/>
          </p:nvPr>
        </p:nvSpPr>
        <p:spPr>
          <a:xfrm>
            <a:off x="311700" y="215525"/>
            <a:ext cx="85206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311700" y="936000"/>
            <a:ext cx="8520600" cy="3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3" name="Google Shape;4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e caixas">
  <p:cSld name="TITLE_AND_BODY_3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5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85575" y="1759450"/>
            <a:ext cx="7565700" cy="2623800"/>
          </a:xfrm>
          <a:prstGeom prst="rect">
            <a:avLst/>
          </a:prstGeom>
          <a:solidFill>
            <a:schemeClr val="lt2"/>
          </a:solidFill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34200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311700" y="939025"/>
            <a:ext cx="75315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0" name="Google Shape;50;p7"/>
          <p:cNvSpPr txBox="1"/>
          <p:nvPr>
            <p:ph idx="3" type="subTitle"/>
          </p:nvPr>
        </p:nvSpPr>
        <p:spPr>
          <a:xfrm>
            <a:off x="385725" y="1798875"/>
            <a:ext cx="7295700" cy="30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1" name="Google Shape;5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e caixas horizontal">
  <p:cSld name="TITLE_AND_BODY_3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624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>
            <p:ph idx="1" type="body"/>
          </p:nvPr>
        </p:nvSpPr>
        <p:spPr>
          <a:xfrm>
            <a:off x="394400" y="1759450"/>
            <a:ext cx="8470200" cy="2470500"/>
          </a:xfrm>
          <a:prstGeom prst="rect">
            <a:avLst/>
          </a:prstGeom>
          <a:solidFill>
            <a:schemeClr val="lt2"/>
          </a:solidFill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342000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311700" y="939025"/>
            <a:ext cx="84321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8" name="Google Shape;58;p8"/>
          <p:cNvSpPr txBox="1"/>
          <p:nvPr>
            <p:ph idx="3" type="subTitle"/>
          </p:nvPr>
        </p:nvSpPr>
        <p:spPr>
          <a:xfrm>
            <a:off x="394576" y="1798875"/>
            <a:ext cx="8168100" cy="30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9" name="Google Shape;5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>
  <p:cSld name="TITLE_AND_BODY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619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4" name="Google Shape;6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horizontal">
  <p:cSld name="TITLE_AND_BODY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 txBox="1"/>
          <p:nvPr>
            <p:ph type="title"/>
          </p:nvPr>
        </p:nvSpPr>
        <p:spPr>
          <a:xfrm>
            <a:off x="311700" y="215525"/>
            <a:ext cx="85206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9" name="Google Shape;6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16000"/>
            <a:ext cx="8520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936000"/>
            <a:ext cx="8520600" cy="3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b="1" sz="1200">
                <a:solidFill>
                  <a:schemeClr val="dk1"/>
                </a:solidFill>
              </a:defRPr>
            </a:lvl1pPr>
            <a:lvl2pPr lvl="1" algn="r">
              <a:buNone/>
              <a:defRPr b="1" sz="1200">
                <a:solidFill>
                  <a:schemeClr val="dk1"/>
                </a:solidFill>
              </a:defRPr>
            </a:lvl2pPr>
            <a:lvl3pPr lvl="2" algn="r">
              <a:buNone/>
              <a:defRPr b="1" sz="1200">
                <a:solidFill>
                  <a:schemeClr val="dk1"/>
                </a:solidFill>
              </a:defRPr>
            </a:lvl3pPr>
            <a:lvl4pPr lvl="3" algn="r">
              <a:buNone/>
              <a:defRPr b="1" sz="1200">
                <a:solidFill>
                  <a:schemeClr val="dk1"/>
                </a:solidFill>
              </a:defRPr>
            </a:lvl4pPr>
            <a:lvl5pPr lvl="4" algn="r">
              <a:buNone/>
              <a:defRPr b="1" sz="1200">
                <a:solidFill>
                  <a:schemeClr val="dk1"/>
                </a:solidFill>
              </a:defRPr>
            </a:lvl5pPr>
            <a:lvl6pPr lvl="5" algn="r">
              <a:buNone/>
              <a:defRPr b="1" sz="1200">
                <a:solidFill>
                  <a:schemeClr val="dk1"/>
                </a:solidFill>
              </a:defRPr>
            </a:lvl6pPr>
            <a:lvl7pPr lvl="6" algn="r">
              <a:buNone/>
              <a:defRPr b="1" sz="1200">
                <a:solidFill>
                  <a:schemeClr val="dk1"/>
                </a:solidFill>
              </a:defRPr>
            </a:lvl7pPr>
            <a:lvl8pPr lvl="7" algn="r">
              <a:buNone/>
              <a:defRPr b="1" sz="1200">
                <a:solidFill>
                  <a:schemeClr val="dk1"/>
                </a:solidFill>
              </a:defRPr>
            </a:lvl8pPr>
            <a:lvl9pPr lvl="8" algn="r">
              <a:buNone/>
              <a:defRPr b="1"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gilmarUFG/ds_20242_g2/blob/develop/Documentos/Processos%20BPMN/Processo%20de%20Arvore%20em%20Risco/processo-ecoalerta.png" TargetMode="External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hyperlink" Target="https://github.com/gilmarUFG/ds_20242_g2/blob/develop/Documentos/Processos%20BPMN/Processo%20de%20Arvore%20em%20Risco/Diagrama-estados-processo.p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gilmarUFG/ds_20242_g2/blob/develop/Documentos/Modelagem%20de%20dados/EcoAlerta%20DER.png" TargetMode="External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gilmarUFG/ds_20242_g2/tree/develop/Documentos/Prot%C3%B3tipo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gilmarUFG/ds_20242_g2/tree/develop/Documentos/Prot%C3%B3tipos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875700" y="672350"/>
            <a:ext cx="73926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/>
              <a:t>EcoAlerta</a:t>
            </a:r>
            <a:endParaRPr sz="3100"/>
          </a:p>
        </p:txBody>
      </p:sp>
      <p:sp>
        <p:nvSpPr>
          <p:cNvPr id="125" name="Google Shape;125;p22"/>
          <p:cNvSpPr txBox="1"/>
          <p:nvPr>
            <p:ph idx="1" type="subTitle"/>
          </p:nvPr>
        </p:nvSpPr>
        <p:spPr>
          <a:xfrm>
            <a:off x="1370400" y="1287950"/>
            <a:ext cx="64032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Domínios de Software</a:t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2476050" y="1924800"/>
            <a:ext cx="41919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Augusto Borges de Moura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– 201602485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Ester Adaianne Oliveira Ferreira – 201905527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Libna Rafaelly de Jesus Costa – 202302617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Phablo Tavares Paixão – 202300197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Victor Gabriel Pacheco Gontijo – 202302631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936000"/>
            <a:ext cx="7670100" cy="3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18/10/2024</a:t>
            </a:r>
            <a:r>
              <a:rPr lang="pt-BR"/>
              <a:t> - Sprint Planning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01/11/2024</a:t>
            </a:r>
            <a:r>
              <a:rPr lang="pt-BR"/>
              <a:t> - Entrega da primeira iteração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02/11/2024</a:t>
            </a:r>
            <a:r>
              <a:rPr lang="pt-BR"/>
              <a:t> - Sprint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04/11/2024</a:t>
            </a:r>
            <a:r>
              <a:rPr lang="pt-BR"/>
              <a:t> - Sprint Planning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29/11/2024</a:t>
            </a:r>
            <a:r>
              <a:rPr lang="pt-BR"/>
              <a:t> - Entrega da 2a iteração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30/11/2024</a:t>
            </a:r>
            <a:r>
              <a:rPr lang="pt-BR"/>
              <a:t> - Sprint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02/12/2024</a:t>
            </a:r>
            <a:r>
              <a:rPr lang="pt-BR"/>
              <a:t> - Sprint Planning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13/12/2024</a:t>
            </a:r>
            <a:r>
              <a:rPr lang="pt-BR"/>
              <a:t> - Entrega final do MVP</a:t>
            </a:r>
            <a:endParaRPr/>
          </a:p>
        </p:txBody>
      </p:sp>
      <p:sp>
        <p:nvSpPr>
          <p:cNvPr id="188" name="Google Shape;188;p3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Entregáveis</a:t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936000"/>
            <a:ext cx="7670100" cy="26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Cadastro e login do Usuário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Cadastro e login do Servidor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Abertura do Reporte (poda e estirpação)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Histórico de Reportes para usuário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Histórico de Reportes priorizados para Servidor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Localidade dos Reportes para servidor</a:t>
            </a:r>
            <a:endParaRPr/>
          </a:p>
        </p:txBody>
      </p:sp>
      <p:sp>
        <p:nvSpPr>
          <p:cNvPr id="195" name="Google Shape;195;p3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</a:t>
            </a:r>
            <a:endParaRPr/>
          </a:p>
        </p:txBody>
      </p:sp>
      <p:sp>
        <p:nvSpPr>
          <p:cNvPr id="201" name="Google Shape;201;p3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Elicitação e análise</a:t>
            </a:r>
            <a:endParaRPr/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11700" y="936000"/>
            <a:ext cx="76701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requisitos foram elicitados a partir da condução de pesquisas e formulários com as partes interessadas: servidores da AMMA e cidadãos num geral.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Para registro, foram escritas histórias de usuário seguindo o template disponibilizado, com as informações:</a:t>
            </a:r>
            <a:endParaRPr/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ID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Título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Descrição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Critérios de aceitação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Prioridade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Estimativa de esforço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Dependências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Notas/Comentários adicionais</a:t>
            </a:r>
            <a:endParaRPr/>
          </a:p>
        </p:txBody>
      </p:sp>
      <p:sp>
        <p:nvSpPr>
          <p:cNvPr id="208" name="Google Shape;208;p3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HU exemplo</a:t>
            </a:r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311700" y="936000"/>
            <a:ext cx="7670100" cy="4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ID:</a:t>
            </a:r>
            <a:r>
              <a:rPr lang="pt-BR"/>
              <a:t> HU-004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Título: </a:t>
            </a:r>
            <a:r>
              <a:rPr lang="pt-BR"/>
              <a:t>Cadastro de fatores de risco para priorização de processos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Descrição: </a:t>
            </a:r>
            <a:r>
              <a:rPr b="1" i="1" lang="pt-BR"/>
              <a:t>Como</a:t>
            </a:r>
            <a:r>
              <a:rPr lang="pt-BR"/>
              <a:t> servidor da AMMA, </a:t>
            </a:r>
            <a:r>
              <a:rPr b="1" i="1" lang="pt-BR"/>
              <a:t>eu quero</a:t>
            </a:r>
            <a:r>
              <a:rPr lang="pt-BR"/>
              <a:t> poder cadastrar fatores de risco </a:t>
            </a:r>
            <a:r>
              <a:rPr b="1" i="1" lang="pt-BR"/>
              <a:t>para que</a:t>
            </a:r>
            <a:r>
              <a:rPr lang="pt-BR"/>
              <a:t> constem no sistema os fatores utilizados para as análises de risco dos processos.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/>
              <a:t>Prioridade:</a:t>
            </a:r>
            <a:r>
              <a:rPr lang="pt-BR"/>
              <a:t> Alta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/>
              <a:t>Estimativa de Esforço:</a:t>
            </a:r>
            <a:r>
              <a:rPr lang="pt-BR"/>
              <a:t> 3 Story 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/>
              <a:t>Dependências:</a:t>
            </a:r>
            <a:endParaRPr b="1" i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Desenvolvimento da interface de login de servidores (HU-005)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pt-BR"/>
              <a:t>Notas/Comentários Adicionais:</a:t>
            </a:r>
            <a:endParaRPr/>
          </a:p>
        </p:txBody>
      </p:sp>
      <p:sp>
        <p:nvSpPr>
          <p:cNvPr id="215" name="Google Shape;215;p3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279625" y="187450"/>
            <a:ext cx="7670100" cy="49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400"/>
              <a:t>Critérios de Aceitação</a:t>
            </a:r>
            <a:endParaRPr b="1" i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/>
              <a:t>Cenário 1: Cadastro com sucesso</a:t>
            </a:r>
            <a:endParaRPr b="1"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 sz="1300"/>
              <a:t>Dado que</a:t>
            </a:r>
            <a:r>
              <a:rPr lang="pt-BR" sz="1300"/>
              <a:t> o usuário está logado no sistema,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 sz="1300"/>
              <a:t>E</a:t>
            </a:r>
            <a:r>
              <a:rPr lang="pt-BR" sz="1300"/>
              <a:t> acessa a página de cadastro de fatores de risco,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 sz="1300"/>
              <a:t>Quando</a:t>
            </a:r>
            <a:r>
              <a:rPr lang="pt-BR" sz="1300"/>
              <a:t> o usuário insere corretamente as informações Título e Nível de prioridade,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 sz="1300"/>
              <a:t>E</a:t>
            </a:r>
            <a:r>
              <a:rPr lang="pt-BR" sz="1300"/>
              <a:t> opcionalmente insere as informações Descrição detalhada e Critérios de avaliação,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 sz="1300"/>
              <a:t>E</a:t>
            </a:r>
            <a:r>
              <a:rPr lang="pt-BR" sz="1300"/>
              <a:t> clica no botão de salvar,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 sz="1300"/>
              <a:t>Então</a:t>
            </a:r>
            <a:r>
              <a:rPr lang="pt-BR" sz="1300"/>
              <a:t> as informações são salvas no sistema,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 sz="1300"/>
              <a:t>E</a:t>
            </a:r>
            <a:r>
              <a:rPr lang="pt-BR" sz="1300"/>
              <a:t> uma mensagem informando o sucesso e questionando se o usuário deseja realizar um novo cadastro é exibida.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Cenário 2: Falha no cadastro por falta de informações obrigatórias</a:t>
            </a:r>
            <a:endParaRPr b="1"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 sz="1300"/>
              <a:t>Dado que</a:t>
            </a:r>
            <a:r>
              <a:rPr lang="pt-BR" sz="1300"/>
              <a:t> o usuário está logado no sistema,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 sz="1300"/>
              <a:t>E</a:t>
            </a:r>
            <a:r>
              <a:rPr lang="pt-BR" sz="1300"/>
              <a:t> acessa a página de cadastro de fatores de risco,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 sz="1300"/>
              <a:t>Quando</a:t>
            </a:r>
            <a:r>
              <a:rPr lang="pt-BR" sz="1300"/>
              <a:t> o usuário não insere alguma das informações Título ou Nível de prioridade,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 sz="1300"/>
              <a:t>E</a:t>
            </a:r>
            <a:r>
              <a:rPr lang="pt-BR" sz="1300"/>
              <a:t> opcionalmente insere as informações Descrição detalhada e Critérios de avaliação,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 sz="1300"/>
              <a:t>E</a:t>
            </a:r>
            <a:r>
              <a:rPr lang="pt-BR" sz="1300"/>
              <a:t> clica no botão de salvar,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 sz="1300"/>
              <a:t>Então</a:t>
            </a:r>
            <a:r>
              <a:rPr lang="pt-BR" sz="1300"/>
              <a:t> o cadastro não é realizado,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 sz="1300"/>
              <a:t>E</a:t>
            </a:r>
            <a:r>
              <a:rPr lang="pt-BR" sz="1300"/>
              <a:t> os campos obrigatórios não preenchidos são marcados em vermelho e sinalizados com o indicador "Campo obrigatório".</a:t>
            </a:r>
            <a:endParaRPr sz="1300"/>
          </a:p>
        </p:txBody>
      </p:sp>
      <p:sp>
        <p:nvSpPr>
          <p:cNvPr id="221" name="Google Shape;221;p3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Histórias de usuário produzidas</a:t>
            </a:r>
            <a:endParaRPr/>
          </a:p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311700" y="936000"/>
            <a:ext cx="7670100" cy="3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HU</a:t>
            </a:r>
            <a:r>
              <a:rPr lang="pt-BR"/>
              <a:t>001 - Cadastro Cidadão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HU</a:t>
            </a:r>
            <a:r>
              <a:rPr lang="pt-BR"/>
              <a:t>002 - Login com a matrícula de servidor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HU003 - Login com dados do Usuário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HU004 - Cadastro de fatores de risco para priorização de processos pelo servidor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HU005 - Abertura de processo de poda e estirpação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HU006 - Verificar os processos de poda e estirpação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HU007 - Informar a ação executada no relatório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HU008 -</a:t>
            </a:r>
            <a:r>
              <a:rPr lang="pt-BR"/>
              <a:t> Atualizar o relatório com imagens da ação realizada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HU009 -Verificar índice de ocorrências de relatórios por localidade/época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HU010 - Acessar o andamento do caso reportado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HU011 - Consultar relatórios anteriores</a:t>
            </a:r>
            <a:endParaRPr/>
          </a:p>
        </p:txBody>
      </p:sp>
      <p:sp>
        <p:nvSpPr>
          <p:cNvPr id="228" name="Google Shape;228;p3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Artefatos produzidos</a:t>
            </a:r>
            <a:endParaRPr/>
          </a:p>
        </p:txBody>
      </p:sp>
      <p:sp>
        <p:nvSpPr>
          <p:cNvPr id="234" name="Google Shape;234;p3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BPMN</a:t>
            </a:r>
            <a:endParaRPr/>
          </a:p>
        </p:txBody>
      </p:sp>
      <p:sp>
        <p:nvSpPr>
          <p:cNvPr id="240" name="Google Shape;240;p3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41" name="Google Shape;24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525" y="1869300"/>
            <a:ext cx="7956598" cy="278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9"/>
          <p:cNvSpPr txBox="1"/>
          <p:nvPr/>
        </p:nvSpPr>
        <p:spPr>
          <a:xfrm>
            <a:off x="311700" y="971175"/>
            <a:ext cx="77682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Justificativa: auxílio na compreensão do processo desde o reporte da árvore, análise e distribuição dos reportes e análise técnica de um técnico da AMMA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262" y="1336400"/>
            <a:ext cx="8106824" cy="376082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0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Diagrama de máquina de estados</a:t>
            </a:r>
            <a:endParaRPr/>
          </a:p>
        </p:txBody>
      </p:sp>
      <p:sp>
        <p:nvSpPr>
          <p:cNvPr id="249" name="Google Shape;249;p4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0" name="Google Shape;250;p40"/>
          <p:cNvSpPr txBox="1"/>
          <p:nvPr/>
        </p:nvSpPr>
        <p:spPr>
          <a:xfrm>
            <a:off x="311700" y="971175"/>
            <a:ext cx="77682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Justificativa: auxílio na compreensão do ciclo de vida de um reporte (processo de poda e estirpação)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865325"/>
            <a:ext cx="7670100" cy="43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/>
              <a:t>Escopo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/>
              <a:t>Justificativa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/>
              <a:t>ADP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pt-BR"/>
              <a:t>Resumo do escopo e relação com outros sistemas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pt-BR"/>
              <a:t>Cronograma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pt-BR"/>
              <a:t>Entregáveis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/>
              <a:t>Requisitos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/>
              <a:t>Artefatos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pt-BR"/>
              <a:t>BPMN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pt-BR"/>
              <a:t>Diagrama de máquina de estados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pt-BR"/>
              <a:t>Modelagem de dados (DER e tabelas)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pt-BR"/>
              <a:t>Diagrama de classes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pt-BR"/>
              <a:t>Protótipos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/>
              <a:t>MVP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pt-BR"/>
              <a:t>Tecnologias utilizadas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pt-BR"/>
              <a:t>Demonstração</a:t>
            </a:r>
            <a:endParaRPr/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Diagrama Entidade-Relacionamento</a:t>
            </a:r>
            <a:endParaRPr/>
          </a:p>
        </p:txBody>
      </p:sp>
      <p:pic>
        <p:nvPicPr>
          <p:cNvPr id="256" name="Google Shape;25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000" y="1290613"/>
            <a:ext cx="7446901" cy="3986537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8" name="Google Shape;258;p41"/>
          <p:cNvSpPr txBox="1"/>
          <p:nvPr/>
        </p:nvSpPr>
        <p:spPr>
          <a:xfrm>
            <a:off x="311700" y="971175"/>
            <a:ext cx="77682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Justificativa: auxílio na modelagem de dados.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tabelas do banco de dados</a:t>
            </a:r>
            <a:endParaRPr/>
          </a:p>
        </p:txBody>
      </p:sp>
      <p:sp>
        <p:nvSpPr>
          <p:cNvPr id="264" name="Google Shape;264;p4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5" name="Google Shape;265;p42"/>
          <p:cNvSpPr txBox="1"/>
          <p:nvPr/>
        </p:nvSpPr>
        <p:spPr>
          <a:xfrm>
            <a:off x="311700" y="971175"/>
            <a:ext cx="77682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Justificativa: auxílio na modelagem de dados.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6" name="Google Shape;26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113" y="1362350"/>
            <a:ext cx="6537375" cy="39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classes</a:t>
            </a:r>
            <a:endParaRPr/>
          </a:p>
        </p:txBody>
      </p:sp>
      <p:sp>
        <p:nvSpPr>
          <p:cNvPr id="272" name="Google Shape;272;p4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3" name="Google Shape;273;p43"/>
          <p:cNvSpPr txBox="1"/>
          <p:nvPr/>
        </p:nvSpPr>
        <p:spPr>
          <a:xfrm>
            <a:off x="311700" y="865325"/>
            <a:ext cx="77682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Justificativa: auxílio na modelagem das classes e suas interações e relações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4" name="Google Shape;2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825" y="1302175"/>
            <a:ext cx="4343400" cy="379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Protótipos</a:t>
            </a:r>
            <a:endParaRPr/>
          </a:p>
        </p:txBody>
      </p:sp>
      <p:sp>
        <p:nvSpPr>
          <p:cNvPr id="280" name="Google Shape;280;p4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1" name="Google Shape;281;p44"/>
          <p:cNvSpPr txBox="1"/>
          <p:nvPr/>
        </p:nvSpPr>
        <p:spPr>
          <a:xfrm>
            <a:off x="311700" y="971175"/>
            <a:ext cx="7768200" cy="40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Justificativa: auxílio no planejamento da Interface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Telas de login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Formulário de abertura de processo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Localidade dos processos por região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Histórico dos processos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Histórico de relatórios por servidor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Protótipos elaborados utilizando a ferramenta figma.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Protótipos</a:t>
            </a:r>
            <a:endParaRPr/>
          </a:p>
        </p:txBody>
      </p:sp>
      <p:sp>
        <p:nvSpPr>
          <p:cNvPr id="287" name="Google Shape;287;p4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88" name="Google Shape;288;p45"/>
          <p:cNvPicPr preferRelativeResize="0"/>
          <p:nvPr/>
        </p:nvPicPr>
        <p:blipFill rotWithShape="1">
          <a:blip r:embed="rId4">
            <a:alphaModFix/>
          </a:blip>
          <a:srcRect b="12231" l="10435" r="10443" t="12404"/>
          <a:stretch/>
        </p:blipFill>
        <p:spPr>
          <a:xfrm>
            <a:off x="156400" y="745675"/>
            <a:ext cx="2750376" cy="21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5"/>
          <p:cNvPicPr preferRelativeResize="0"/>
          <p:nvPr/>
        </p:nvPicPr>
        <p:blipFill rotWithShape="1">
          <a:blip r:embed="rId5">
            <a:alphaModFix/>
          </a:blip>
          <a:srcRect b="12182" l="10501" r="11245" t="12753"/>
          <a:stretch/>
        </p:blipFill>
        <p:spPr>
          <a:xfrm>
            <a:off x="3913650" y="785075"/>
            <a:ext cx="2679950" cy="207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5"/>
          <p:cNvPicPr preferRelativeResize="0"/>
          <p:nvPr/>
        </p:nvPicPr>
        <p:blipFill rotWithShape="1">
          <a:blip r:embed="rId6">
            <a:alphaModFix/>
          </a:blip>
          <a:srcRect b="13062" l="10923" r="10939" t="12720"/>
          <a:stretch/>
        </p:blipFill>
        <p:spPr>
          <a:xfrm>
            <a:off x="1222300" y="3001455"/>
            <a:ext cx="2871099" cy="2196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5"/>
          <p:cNvPicPr preferRelativeResize="0"/>
          <p:nvPr/>
        </p:nvPicPr>
        <p:blipFill rotWithShape="1">
          <a:blip r:embed="rId7">
            <a:alphaModFix/>
          </a:blip>
          <a:srcRect b="13412" l="10386" r="10804" t="12770"/>
          <a:stretch/>
        </p:blipFill>
        <p:spPr>
          <a:xfrm>
            <a:off x="5221400" y="2923650"/>
            <a:ext cx="3055501" cy="230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MVP</a:t>
            </a:r>
            <a:endParaRPr/>
          </a:p>
        </p:txBody>
      </p:sp>
      <p:sp>
        <p:nvSpPr>
          <p:cNvPr id="297" name="Google Shape;297;p4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 utilizadas</a:t>
            </a:r>
            <a:endParaRPr/>
          </a:p>
        </p:txBody>
      </p:sp>
      <p:sp>
        <p:nvSpPr>
          <p:cNvPr id="303" name="Google Shape;303;p47"/>
          <p:cNvSpPr txBox="1"/>
          <p:nvPr>
            <p:ph idx="1" type="body"/>
          </p:nvPr>
        </p:nvSpPr>
        <p:spPr>
          <a:xfrm>
            <a:off x="311700" y="865325"/>
            <a:ext cx="7670100" cy="25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pt-BR">
                <a:solidFill>
                  <a:srgbClr val="000000"/>
                </a:solidFill>
              </a:rPr>
              <a:t>Backend:</a:t>
            </a:r>
            <a:r>
              <a:rPr lang="pt-BR">
                <a:solidFill>
                  <a:srgbClr val="000000"/>
                </a:solidFill>
              </a:rPr>
              <a:t> Python, Django, Poetry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pt-BR">
                <a:solidFill>
                  <a:srgbClr val="000000"/>
                </a:solidFill>
              </a:rPr>
              <a:t>Controle de Versão:</a:t>
            </a:r>
            <a:r>
              <a:rPr lang="pt-BR">
                <a:solidFill>
                  <a:srgbClr val="000000"/>
                </a:solidFill>
              </a:rPr>
              <a:t> Git, GitHub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pt-BR">
                <a:solidFill>
                  <a:srgbClr val="000000"/>
                </a:solidFill>
              </a:rPr>
              <a:t>Frontend:</a:t>
            </a:r>
            <a:r>
              <a:rPr lang="pt-BR">
                <a:solidFill>
                  <a:srgbClr val="000000"/>
                </a:solidFill>
              </a:rPr>
              <a:t> HTML, CSS, Bootstrap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pt-BR">
                <a:solidFill>
                  <a:srgbClr val="000000"/>
                </a:solidFill>
              </a:rPr>
              <a:t>Design/Prototipação:</a:t>
            </a:r>
            <a:r>
              <a:rPr lang="pt-BR">
                <a:solidFill>
                  <a:srgbClr val="000000"/>
                </a:solidFill>
              </a:rPr>
              <a:t> Figma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05" name="Google Shape;30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49625"/>
            <a:ext cx="1634511" cy="179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2600" y="3349625"/>
            <a:ext cx="1793875" cy="17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2875" y="3425825"/>
            <a:ext cx="2059902" cy="16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Demonstração</a:t>
            </a:r>
            <a:endParaRPr/>
          </a:p>
        </p:txBody>
      </p:sp>
      <p:sp>
        <p:nvSpPr>
          <p:cNvPr id="313" name="Google Shape;313;p4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9" name="Google Shape;319;p49"/>
          <p:cNvSpPr txBox="1"/>
          <p:nvPr>
            <p:ph type="title"/>
          </p:nvPr>
        </p:nvSpPr>
        <p:spPr>
          <a:xfrm>
            <a:off x="1830000" y="1825050"/>
            <a:ext cx="54840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</a:t>
            </a:r>
            <a:endParaRPr/>
          </a:p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</a:t>
            </a:r>
            <a:endParaRPr/>
          </a:p>
        </p:txBody>
      </p:sp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252300" y="865325"/>
            <a:ext cx="7565700" cy="18924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rotWithShape="0" algn="bl" dir="10800000" dist="57150">
              <a:srgbClr val="0072B9"/>
            </a:outerShdw>
          </a:effectLst>
        </p:spPr>
        <p:txBody>
          <a:bodyPr anchorCtr="0" anchor="t" bIns="91425" lIns="91425" spcFirstLastPara="1" rIns="91425" wrap="square" tIns="3420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EcoAlerta é um software de apoio à análise das solicitações de retiradas de árvores na cidade de Goiânia. Tem como objetivo facilitar a comunicação entre a população e os servidores da Agência Municipal de Meio Ambiente, doravante referida como AMMA, e apoiar a análise dos processos de retirada através da automatização da distribuição e priorização destes a fim de que os agentes da AMMA possam analisar árvores em situações mais urgentes com prioridade.</a:t>
            </a:r>
            <a:endParaRPr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252300" y="2957025"/>
            <a:ext cx="7565700" cy="21402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rotWithShape="0" algn="bl" dir="10800000" dist="57150">
              <a:srgbClr val="0072B9"/>
            </a:outerShdw>
          </a:effectLst>
        </p:spPr>
        <p:txBody>
          <a:bodyPr anchorCtr="0" anchor="t" bIns="91425" lIns="91425" spcFirstLastPara="1" rIns="91425" wrap="square" tIns="3420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O usuário que identificar uma árvore que gere algum risco, poderá reportar ao sistema, identificando os problemas (ex.: galhos quebrados, sinais de doença), localidade, e foto da árvore. Assim que um relatório é enviado, o sistema automaticamente calcula um "índice de risco", utilizando critérios como a localização, que varia de 1 a 10 para cada árvore reportada. Com esse índice, a AMMA pode visualizar uma lista das árvores reportadas, organizadas de acordo com o grau de risco. Isso permite que as intervenções sejam priorizadas conforme a gravidade da situação.</a:t>
            </a:r>
            <a:endParaRPr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Justificativa</a:t>
            </a:r>
            <a:endParaRPr/>
          </a:p>
        </p:txBody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216000"/>
            <a:ext cx="7631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Atualmente X EcoAlerta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936000"/>
            <a:ext cx="3984000" cy="4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Procedimento para abertura de processos de poda e estirpação não é amplamente conhecido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pt-BR"/>
              <a:t>Misturado a vários outros processos, sem notificação do cidadão sobre o andamento,  técnicos gastam tempo instruindo sobre a abertura e andamento de processos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Não há automatização da distribuição dos processos entre os servidores da AMMA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pt-BR"/>
              <a:t>Gera gargalos de distribuição, que é toda feita manualmente por um único funcionário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Não há automatização da priorização de processos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pt-BR"/>
              <a:t>Feita através da análise dos técnicos, que tem apenas 30 dias para analisar desde a abertura do processo</a:t>
            </a:r>
            <a:endParaRPr/>
          </a:p>
        </p:txBody>
      </p:sp>
      <p:sp>
        <p:nvSpPr>
          <p:cNvPr id="160" name="Google Shape;160;p27"/>
          <p:cNvSpPr txBox="1"/>
          <p:nvPr>
            <p:ph idx="2" type="body"/>
          </p:nvPr>
        </p:nvSpPr>
        <p:spPr>
          <a:xfrm>
            <a:off x="4295817" y="936000"/>
            <a:ext cx="3701400" cy="3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Difundir o processo, tornando-o de mais fácil acesso e mais eficiente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pt-BR"/>
              <a:t>Notificação por email sobre o andamento, abertura mais simples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Facilitar a distribuição de processos abertos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pt-BR"/>
              <a:t>Evitando gargalos de distribuição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Automatizar priorização com base em critérios cadastrados pelos técnicos responsáveis pela análise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pt-BR"/>
              <a:t>Poupa tempo dos técnicos e ajuda a priorizar os processos, podendo atender mais rapidamente aos mais urgentes seguindo critérios que podem mudar com o tempo</a:t>
            </a:r>
            <a:endParaRPr/>
          </a:p>
        </p:txBody>
      </p:sp>
      <p:sp>
        <p:nvSpPr>
          <p:cNvPr id="161" name="Google Shape;161;p2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ADP (Atividade de Definição de Projeto)</a:t>
            </a:r>
            <a:endParaRPr/>
          </a:p>
        </p:txBody>
      </p:sp>
      <p:sp>
        <p:nvSpPr>
          <p:cNvPr id="167" name="Google Shape;167;p2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Tópicos abordados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936000"/>
            <a:ext cx="7670100" cy="24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Definição e escopo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Resumo do escopo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Relação com outros sistemas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Fontes de requisitos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Equipe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Cronograma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Prévia do backlog do produto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Entregáveis</a:t>
            </a:r>
            <a:endParaRPr/>
          </a:p>
        </p:txBody>
      </p:sp>
      <p:sp>
        <p:nvSpPr>
          <p:cNvPr id="174" name="Google Shape;174;p2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Resumo do escopo e relação com outros sistemas</a:t>
            </a:r>
            <a:endParaRPr sz="2500"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936000"/>
            <a:ext cx="7670100" cy="3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O projeto é uma solução de software que possibilita à população reportar árvores doentes ou em risco de causar acidentes na cidade. Com base nesses relatórios, o sistema calcula automaticamente um </a:t>
            </a:r>
            <a:r>
              <a:rPr b="1" i="1" lang="pt-BR" sz="1500"/>
              <a:t>"índice de risco"</a:t>
            </a:r>
            <a:r>
              <a:rPr lang="pt-BR" sz="1500"/>
              <a:t>, auxiliando a AMMA na priorização das intervenções de acordo com a gravidade de cada caso, otimizando o uso de recursos e promovendo ações preventivas mais eficazes.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Atualmente as solicitações de retiradas de árvores são realizadas abrindo um processo no site da prefeitura, conhecido como PED. Não é utilizado nenhum sistema para priorização de riscos ou distribuição dos processos abertos. O sistema SEI é utilizado para registro de alguns processos.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00"/>
              <a:t>Sistemas relacionados que poderiam se encaixar como facilitadores para solucionar o problema que o software desenvolvido se propõe a solucionar são softwares de gestão e priorização de processos.</a:t>
            </a:r>
            <a:endParaRPr sz="1500"/>
          </a:p>
        </p:txBody>
      </p:sp>
      <p:sp>
        <p:nvSpPr>
          <p:cNvPr id="181" name="Google Shape;181;p3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FGTeX Presentation">
  <a:themeElements>
    <a:clrScheme name="Simple Light">
      <a:dk1>
        <a:srgbClr val="212121"/>
      </a:dk1>
      <a:lt1>
        <a:srgbClr val="FFFFFF"/>
      </a:lt1>
      <a:dk2>
        <a:srgbClr val="969696"/>
      </a:dk2>
      <a:lt2>
        <a:srgbClr val="F9F9F9"/>
      </a:lt2>
      <a:accent1>
        <a:srgbClr val="0072B9"/>
      </a:accent1>
      <a:accent2>
        <a:srgbClr val="005CA1"/>
      </a:accent2>
      <a:accent3>
        <a:srgbClr val="BF53DB"/>
      </a:accent3>
      <a:accent4>
        <a:srgbClr val="8E1AAA"/>
      </a:accent4>
      <a:accent5>
        <a:srgbClr val="7ABC0C"/>
      </a:accent5>
      <a:accent6>
        <a:srgbClr val="5B8D08"/>
      </a:accent6>
      <a:hlink>
        <a:srgbClr val="0072B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