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6"/>
  </p:handoutMasterIdLst>
  <p:sldIdLst>
    <p:sldId id="256" r:id="rId2"/>
    <p:sldId id="257" r:id="rId3"/>
    <p:sldId id="258" r:id="rId4"/>
    <p:sldId id="277" r:id="rId5"/>
    <p:sldId id="285" r:id="rId6"/>
    <p:sldId id="262" r:id="rId7"/>
    <p:sldId id="261" r:id="rId8"/>
    <p:sldId id="272" r:id="rId9"/>
    <p:sldId id="271" r:id="rId10"/>
    <p:sldId id="273" r:id="rId11"/>
    <p:sldId id="282" r:id="rId12"/>
    <p:sldId id="283" r:id="rId13"/>
    <p:sldId id="284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B7B"/>
    <a:srgbClr val="E72B56"/>
    <a:srgbClr val="6E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3/08/2022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3/08/2022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3/08/2022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josegallegomesa.wixsite.com/software/introduccion" TargetMode="External"/><Relationship Id="rId2" Type="http://schemas.openxmlformats.org/officeDocument/2006/relationships/hyperlink" Target="https://www.youtube.com/channel/UC2zVBJywjzlTHQRsv8uGEM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esde.edu.co/Documentos%20compartidos/reglamento-academico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389066" y="2360494"/>
            <a:ext cx="44875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  <a:latin typeface="Montserrat BOLD" panose="00000800000000000000" pitchFamily="2" charset="0"/>
              </a:rPr>
              <a:t>PROGRAMACIÓN PARA LA WEB2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r>
              <a:rPr lang="es-CO" sz="2800" dirty="0">
                <a:solidFill>
                  <a:schemeClr val="bg1"/>
                </a:solidFill>
                <a:latin typeface="Montserrat BOLD" panose="00000800000000000000" pitchFamily="2" charset="0"/>
              </a:rPr>
              <a:t>Presentación del curso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CONTENIDOS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45797"/>
              </p:ext>
            </p:extLst>
          </p:nvPr>
        </p:nvGraphicFramePr>
        <p:xfrm>
          <a:off x="1880787" y="3720564"/>
          <a:ext cx="8128000" cy="1264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663456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61746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97983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36768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2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3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4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5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Generalidades PYTHON</a:t>
                      </a:r>
                    </a:p>
                    <a:p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Estructuras de control</a:t>
                      </a:r>
                    </a:p>
                    <a:p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Generalidades 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Estructuras de control Python</a:t>
                      </a:r>
                    </a:p>
                    <a:p>
                      <a:pPr marL="0" algn="l" defTabSz="914400" rtl="0" eaLnBrk="1" latinLnBrk="0" hangingPunct="1"/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Versionamiento con Git 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lang="es-ES"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Listas y diccionarios en PYTHON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Versionamiento con Git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lang="es-ES" sz="1200" b="0" u="none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Tuplas en PYTHON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Versionamiento con Git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200" b="0" u="none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972083543"/>
                  </a:ext>
                </a:extLst>
              </a:tr>
            </a:tbl>
          </a:graphicData>
        </a:graphic>
      </p:graphicFrame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E6EC2AB2-B43F-E169-04D4-5FFD182D2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639" y="1522587"/>
            <a:ext cx="2938856" cy="183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F309D4-47C2-2663-1388-99BFB2869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483" y="1873894"/>
            <a:ext cx="2718607" cy="113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E59CEA1-23F3-33F5-6B4A-E5AEE42BB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76" y="1674552"/>
            <a:ext cx="2600683" cy="146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136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CONTENIDOS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86346"/>
              </p:ext>
            </p:extLst>
          </p:nvPr>
        </p:nvGraphicFramePr>
        <p:xfrm>
          <a:off x="1880787" y="3720564"/>
          <a:ext cx="8128000" cy="1302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663456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61746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97983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36768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6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7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8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9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ES" sz="1200" b="1" u="sng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Momento evaluativo #1</a:t>
                      </a:r>
                      <a:endParaRPr lang="es-ES" sz="12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Funciones con Python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Versionamiento con Git  (viajes en el tiempo)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POO con Python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Versionamiento con Git  (Ramas)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200" b="0" u="none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POO con Python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Versionamiento con Git  (Ramas)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200" b="0" u="none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972083543"/>
                  </a:ext>
                </a:extLst>
              </a:tr>
            </a:tbl>
          </a:graphicData>
        </a:graphic>
      </p:graphicFrame>
      <p:pic>
        <p:nvPicPr>
          <p:cNvPr id="7" name="Picture 2" descr="Todo lo que necesitas para aprender PYTHON ya 🔥">
            <a:extLst>
              <a:ext uri="{FF2B5EF4-FFF2-40B4-BE49-F238E27FC236}">
                <a16:creationId xmlns:a16="http://schemas.microsoft.com/office/drawing/2014/main" id="{DF5D4B61-3E89-5A1C-527F-932F7BBF0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639" y="1522587"/>
            <a:ext cx="2938856" cy="183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68A000E-560F-AF9E-DBFD-6EFFA9655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483" y="1873894"/>
            <a:ext cx="2718607" cy="113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8524CD69-CE78-F2B3-42DC-5EB312672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76" y="1674552"/>
            <a:ext cx="2600683" cy="146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12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CONTENIDOS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508572"/>
              </p:ext>
            </p:extLst>
          </p:nvPr>
        </p:nvGraphicFramePr>
        <p:xfrm>
          <a:off x="1880787" y="3720564"/>
          <a:ext cx="8128000" cy="1302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663456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61746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97983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36768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10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11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12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13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POO con Python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Versionamiento con Git  (Ramas)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lang="es-ES" sz="12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POO con Python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Versionamiento con Git  (Ramas)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ES" sz="1200" b="1" u="sng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Momento evaluativo #2</a:t>
                      </a:r>
                      <a:endParaRPr lang="es-ES" sz="12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200" b="1" u="sng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Ambientes virtuales en Python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Gestor de dependencias PIP</a:t>
                      </a:r>
                      <a:endParaRPr sz="1200" b="0" u="none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972083543"/>
                  </a:ext>
                </a:extLst>
              </a:tr>
            </a:tbl>
          </a:graphicData>
        </a:graphic>
      </p:graphicFrame>
      <p:pic>
        <p:nvPicPr>
          <p:cNvPr id="8" name="Picture 2" descr="Todo lo que necesitas para aprender PYTHON ya 🔥">
            <a:extLst>
              <a:ext uri="{FF2B5EF4-FFF2-40B4-BE49-F238E27FC236}">
                <a16:creationId xmlns:a16="http://schemas.microsoft.com/office/drawing/2014/main" id="{981268DA-31B5-B747-42F8-ABF7CB4FB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639" y="1522587"/>
            <a:ext cx="2938856" cy="183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8B0A3CD-2513-D1B5-40AD-0CC60B41C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483" y="1873894"/>
            <a:ext cx="2718607" cy="113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F60A997A-3FBB-FEE2-803F-326B893D8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76" y="1674552"/>
            <a:ext cx="2600683" cy="146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919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CONTENIDOS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028677"/>
              </p:ext>
            </p:extLst>
          </p:nvPr>
        </p:nvGraphicFramePr>
        <p:xfrm>
          <a:off x="2310259" y="3642927"/>
          <a:ext cx="8128000" cy="866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663456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61746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97983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36768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14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15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16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17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Django</a:t>
                      </a:r>
                      <a:endParaRPr lang="es-ES" sz="1200" b="0" u="none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lang="es-ES" sz="12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Django</a:t>
                      </a:r>
                      <a:endParaRPr sz="1200" b="0" u="none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Django</a:t>
                      </a:r>
                      <a:endParaRPr sz="1200" b="0" u="none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u="sng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Momento evaluativo #3</a:t>
                      </a:r>
                      <a:endParaRPr lang="es-ES" sz="12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200" b="1" u="sng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972083543"/>
                  </a:ext>
                </a:extLst>
              </a:tr>
            </a:tbl>
          </a:graphicData>
        </a:graphic>
      </p:graphicFrame>
      <p:pic>
        <p:nvPicPr>
          <p:cNvPr id="6" name="Picture 2" descr="Todo lo que necesitas para aprender PYTHON ya 🔥">
            <a:extLst>
              <a:ext uri="{FF2B5EF4-FFF2-40B4-BE49-F238E27FC236}">
                <a16:creationId xmlns:a16="http://schemas.microsoft.com/office/drawing/2014/main" id="{584988D6-B368-5371-B7E5-4BAB75A32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639" y="1522587"/>
            <a:ext cx="2938856" cy="183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B5F5921-4F3C-8775-EB1B-086642A16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483" y="1873894"/>
            <a:ext cx="2718607" cy="113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78009ED-7286-0D74-CA1A-DFE691611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76" y="1674552"/>
            <a:ext cx="2600683" cy="146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474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CONTACTO CON EL DOCENTE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38200" y="1193344"/>
            <a:ext cx="1079975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Nombre: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 Juan José Gallego Mesa</a:t>
            </a:r>
          </a:p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Teléfono: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 322 596 23 63</a:t>
            </a:r>
          </a:p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Correo: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 jjosegallegomesa@gmail.com</a:t>
            </a:r>
          </a:p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Canal </a:t>
            </a:r>
            <a:r>
              <a:rPr lang="es-ES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Youtube</a:t>
            </a:r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: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  <a:hlinkClick r:id="rId2"/>
              </a:rPr>
              <a:t>https://www.youtube.com/channel/UC2zVBJywjzlTHQRsv8uGEMw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Página </a:t>
            </a:r>
            <a:r>
              <a:rPr lang="es-ES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web:</a:t>
            </a:r>
            <a:r>
              <a:rPr lang="es-ES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https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:</a:t>
            </a:r>
            <a:r>
              <a:rPr lang="en-US" dirty="0">
                <a:solidFill>
                  <a:srgbClr val="6E6F72"/>
                </a:solidFill>
                <a:latin typeface="Montserrat Medium" panose="00000600000000000000" pitchFamily="50" charset="0"/>
                <a:hlinkClick r:id="rId3"/>
              </a:rPr>
              <a:t>https://jjosegallegomesa.wixsite.com/software/</a:t>
            </a:r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*Se prestaran asesorías por los diferentes medio compartidos </a:t>
            </a:r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solo en horarios</a:t>
            </a:r>
          </a:p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laborales Lunes a Viernes 8am-5pm  </a:t>
            </a:r>
            <a:endParaRPr lang="en-US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51" y="3702850"/>
            <a:ext cx="2084462" cy="208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4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BIENVENIDOS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4738"/>
            <a:ext cx="4708021" cy="39597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”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El hombre bien preparado para la  lucha ha conseguido medio triunfo</a:t>
            </a:r>
            <a:r>
              <a:rPr lang="es-CO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”</a:t>
            </a:r>
            <a:r>
              <a:rPr lang="en-U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. Miguel de Cervantes</a:t>
            </a:r>
            <a:endParaRPr lang="es-CO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8" name="Picture 4" descr="Diferencias entre programación y desarrollo de software - Inevery Cr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612" y="1884651"/>
            <a:ext cx="4625146" cy="260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62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RECORDEMOS LO APRENDIDO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pic>
        <p:nvPicPr>
          <p:cNvPr id="9" name="Picture 2" descr="Resultado de imagen de servidor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1" y="3094904"/>
            <a:ext cx="43910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de base de dato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118" y="1570008"/>
            <a:ext cx="2888846" cy="158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cto de flecha 10"/>
          <p:cNvCxnSpPr>
            <a:cxnSpLocks/>
          </p:cNvCxnSpPr>
          <p:nvPr/>
        </p:nvCxnSpPr>
        <p:spPr>
          <a:xfrm flipV="1">
            <a:off x="5230496" y="3094904"/>
            <a:ext cx="2619542" cy="103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H="1">
            <a:off x="4149969" y="1221868"/>
            <a:ext cx="52754" cy="4528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323306" y="1370788"/>
            <a:ext cx="1376654" cy="4984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HTML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1943100" y="1506436"/>
            <a:ext cx="1376654" cy="498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CSS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1150416" y="2395064"/>
            <a:ext cx="1376654" cy="5473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9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69" y="645985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RECORDEMOS LO APRENDIDO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297102" y="1545649"/>
            <a:ext cx="609444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Una aplicación web es una herramienta  informática accesible desde cualquier navegador  WEB, la cual presenta las siguientes  características:</a:t>
            </a:r>
          </a:p>
          <a:p>
            <a:pPr marL="228600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-No necesita ningún tipo de instalación.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-Es multiplataforma.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-Es multidispositivo.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-Puede almacenarse en la nube.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-Fácil de mantener o actualizar.</a:t>
            </a:r>
          </a:p>
        </p:txBody>
      </p:sp>
      <p:grpSp>
        <p:nvGrpSpPr>
          <p:cNvPr id="8" name="object 3"/>
          <p:cNvGrpSpPr/>
          <p:nvPr/>
        </p:nvGrpSpPr>
        <p:grpSpPr>
          <a:xfrm>
            <a:off x="693444" y="1175445"/>
            <a:ext cx="4266746" cy="3543204"/>
            <a:chOff x="521208" y="1627214"/>
            <a:chExt cx="5000625" cy="5054600"/>
          </a:xfrm>
        </p:grpSpPr>
        <p:sp>
          <p:nvSpPr>
            <p:cNvPr id="9" name="object 4"/>
            <p:cNvSpPr/>
            <p:nvPr/>
          </p:nvSpPr>
          <p:spPr>
            <a:xfrm>
              <a:off x="569869" y="1627214"/>
              <a:ext cx="4951614" cy="27520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2393441" y="4389120"/>
              <a:ext cx="742315" cy="815340"/>
            </a:xfrm>
            <a:custGeom>
              <a:avLst/>
              <a:gdLst/>
              <a:ahLst/>
              <a:cxnLst/>
              <a:rect l="l" t="t" r="r" b="b"/>
              <a:pathLst>
                <a:path w="742314" h="815339">
                  <a:moveTo>
                    <a:pt x="146303" y="0"/>
                  </a:moveTo>
                  <a:lnTo>
                    <a:pt x="295275" y="197484"/>
                  </a:lnTo>
                  <a:lnTo>
                    <a:pt x="0" y="420242"/>
                  </a:lnTo>
                  <a:lnTo>
                    <a:pt x="297941" y="815085"/>
                  </a:lnTo>
                  <a:lnTo>
                    <a:pt x="593216" y="592200"/>
                  </a:lnTo>
                  <a:lnTo>
                    <a:pt x="742188" y="789685"/>
                  </a:lnTo>
                  <a:lnTo>
                    <a:pt x="739520" y="17195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2393441" y="4389120"/>
              <a:ext cx="742315" cy="815340"/>
            </a:xfrm>
            <a:custGeom>
              <a:avLst/>
              <a:gdLst/>
              <a:ahLst/>
              <a:cxnLst/>
              <a:rect l="l" t="t" r="r" b="b"/>
              <a:pathLst>
                <a:path w="742314" h="815339">
                  <a:moveTo>
                    <a:pt x="742188" y="789685"/>
                  </a:moveTo>
                  <a:lnTo>
                    <a:pt x="593216" y="592200"/>
                  </a:lnTo>
                  <a:lnTo>
                    <a:pt x="297941" y="815085"/>
                  </a:lnTo>
                  <a:lnTo>
                    <a:pt x="0" y="420242"/>
                  </a:lnTo>
                  <a:lnTo>
                    <a:pt x="295275" y="197484"/>
                  </a:lnTo>
                  <a:lnTo>
                    <a:pt x="146303" y="0"/>
                  </a:lnTo>
                  <a:lnTo>
                    <a:pt x="739520" y="171957"/>
                  </a:lnTo>
                  <a:lnTo>
                    <a:pt x="742188" y="789685"/>
                  </a:lnTo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521208" y="4916423"/>
              <a:ext cx="1722120" cy="17647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2469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38200" y="1221869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Hoy en dia PYTHON es en lenguaje de programación muy popular, ya que permite desarrollar aplicaciones multipropósito en diferentes ámbitos educativos y empresariales:</a:t>
            </a:r>
            <a:endParaRPr lang="en-US" b="1" dirty="0"/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15AA38BF-F641-4833-8923-A5E428822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33" y="3709737"/>
            <a:ext cx="775879" cy="775879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38F429BC-7747-4BBB-A5B9-FDE794924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10" y="3429000"/>
            <a:ext cx="1004133" cy="1004133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228A9D6D-EDB7-457E-9318-01794B468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57" y="3278264"/>
            <a:ext cx="888590" cy="765605"/>
          </a:xfrm>
          <a:prstGeom prst="rect">
            <a:avLst/>
          </a:prstGeom>
        </p:spPr>
      </p:pic>
      <p:pic>
        <p:nvPicPr>
          <p:cNvPr id="16" name="Imagen 15" descr="Imagen que contiene Icono&#10;&#10;Descripción generada automáticamente">
            <a:extLst>
              <a:ext uri="{FF2B5EF4-FFF2-40B4-BE49-F238E27FC236}">
                <a16:creationId xmlns:a16="http://schemas.microsoft.com/office/drawing/2014/main" id="{61F7F40D-8768-4DFC-904B-C6DDB2497F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88" y="3726510"/>
            <a:ext cx="1004133" cy="1004133"/>
          </a:xfrm>
          <a:prstGeom prst="rect">
            <a:avLst/>
          </a:prstGeom>
        </p:spPr>
      </p:pic>
      <p:pic>
        <p:nvPicPr>
          <p:cNvPr id="18" name="Imagen 17" descr="Icono&#10;&#10;Descripción generada automáticamente">
            <a:extLst>
              <a:ext uri="{FF2B5EF4-FFF2-40B4-BE49-F238E27FC236}">
                <a16:creationId xmlns:a16="http://schemas.microsoft.com/office/drawing/2014/main" id="{9990EDB7-2717-43CD-B110-808DA130F0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57" y="4268978"/>
            <a:ext cx="923330" cy="92333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F7C3518-6FF0-450A-9AC9-3E6592ECA339}"/>
              </a:ext>
            </a:extLst>
          </p:cNvPr>
          <p:cNvSpPr txBox="1"/>
          <p:nvPr/>
        </p:nvSpPr>
        <p:spPr>
          <a:xfrm>
            <a:off x="1053642" y="4594754"/>
            <a:ext cx="13846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- Django</a:t>
            </a: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-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Flask</a:t>
            </a:r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DB46358-DE3B-4684-A9C5-190FB4851B45}"/>
              </a:ext>
            </a:extLst>
          </p:cNvPr>
          <p:cNvSpPr txBox="1"/>
          <p:nvPr/>
        </p:nvSpPr>
        <p:spPr>
          <a:xfrm>
            <a:off x="2401917" y="4736144"/>
            <a:ext cx="14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-Anaconda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6BFC1DD-E36C-40CA-9482-55F342DB1354}"/>
              </a:ext>
            </a:extLst>
          </p:cNvPr>
          <p:cNvSpPr txBox="1"/>
          <p:nvPr/>
        </p:nvSpPr>
        <p:spPr>
          <a:xfrm>
            <a:off x="4714526" y="4507891"/>
            <a:ext cx="1886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-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TensorFlow</a:t>
            </a:r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ctr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-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PyTorch</a:t>
            </a:r>
            <a:endParaRPr lang="es-CO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1986037-2D50-4FFD-9189-198D849F828F}"/>
              </a:ext>
            </a:extLst>
          </p:cNvPr>
          <p:cNvSpPr txBox="1"/>
          <p:nvPr/>
        </p:nvSpPr>
        <p:spPr>
          <a:xfrm>
            <a:off x="1053642" y="2837756"/>
            <a:ext cx="26644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DESARROLLO Y WEB Y BIG DATA</a:t>
            </a:r>
            <a:endParaRPr lang="es-CO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E5174E0-11BE-4DBA-935B-8FBEA7F5E881}"/>
              </a:ext>
            </a:extLst>
          </p:cNvPr>
          <p:cNvSpPr txBox="1"/>
          <p:nvPr/>
        </p:nvSpPr>
        <p:spPr>
          <a:xfrm>
            <a:off x="4184547" y="2837756"/>
            <a:ext cx="2664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IA</a:t>
            </a:r>
            <a:endParaRPr lang="es-CO" b="1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F2BDF09-5CE0-4F80-85D5-B2B4243D65F6}"/>
              </a:ext>
            </a:extLst>
          </p:cNvPr>
          <p:cNvSpPr txBox="1"/>
          <p:nvPr/>
        </p:nvSpPr>
        <p:spPr>
          <a:xfrm>
            <a:off x="9119687" y="3759406"/>
            <a:ext cx="18009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OTROS PROPOSITOS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5154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38200" y="1221869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Python presenta una serie de ventajas:</a:t>
            </a:r>
            <a:endParaRPr lang="en-US" b="1" dirty="0"/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Todo lo que necesitas para aprender PYTHON ya 🔥">
            <a:extLst>
              <a:ext uri="{FF2B5EF4-FFF2-40B4-BE49-F238E27FC236}">
                <a16:creationId xmlns:a16="http://schemas.microsoft.com/office/drawing/2014/main" id="{352D6F5A-1D1F-4399-813A-2C170C8D4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7" y="2169795"/>
            <a:ext cx="4029456" cy="251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7EB7945A-EEBB-49FB-B834-BA831BF37343}"/>
              </a:ext>
            </a:extLst>
          </p:cNvPr>
          <p:cNvSpPr txBox="1"/>
          <p:nvPr/>
        </p:nvSpPr>
        <p:spPr>
          <a:xfrm>
            <a:off x="3675017" y="264562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Lenguaje multiplataforma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Sintaxis fácil y corregida respecto a otros lenguajes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Lenguaje interpretado</a:t>
            </a:r>
          </a:p>
        </p:txBody>
      </p:sp>
    </p:spTree>
    <p:extLst>
      <p:ext uri="{BB962C8B-B14F-4D97-AF65-F5344CB8AC3E}">
        <p14:creationId xmlns:p14="http://schemas.microsoft.com/office/powerpoint/2010/main" val="374039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COMPROMISOS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1800" dirty="0">
                <a:solidFill>
                  <a:srgbClr val="EE2B7B"/>
                </a:solidFill>
                <a:latin typeface="Montserrat BOLD" panose="00000800000000000000" pitchFamily="2" charset="0"/>
                <a:hlinkClick r:id="rId2"/>
              </a:rPr>
              <a:t>https://www.cesde.edu.co/Documentos%20compartidos/reglamento-academico.pdf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179" y="2293643"/>
            <a:ext cx="10679735" cy="290099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800" dirty="0">
                <a:solidFill>
                  <a:srgbClr val="EE2B7B"/>
                </a:solidFill>
                <a:latin typeface="Montserrat Medium" panose="00000600000000000000" pitchFamily="50" charset="0"/>
              </a:rPr>
              <a:t>-HORARIO:</a:t>
            </a:r>
          </a:p>
          <a:p>
            <a:pPr marL="0" indent="0" algn="just">
              <a:buNone/>
            </a:pPr>
            <a:r>
              <a:rPr lang="es-CO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Trabajaremos actividades sincrónicas (</a:t>
            </a:r>
            <a:r>
              <a:rPr lang="es-CO" sz="18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Iniciamos semana de agosto 11 y terminamos en la semana de diciembre 1</a:t>
            </a:r>
            <a:r>
              <a:rPr lang="es-CO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)</a:t>
            </a:r>
          </a:p>
          <a:p>
            <a:pPr marL="0" indent="0" algn="just">
              <a:buNone/>
            </a:pPr>
            <a:endParaRPr lang="es-CO" sz="20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74179" y="4825305"/>
            <a:ext cx="5974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Nota: 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Cada hora académica es de 45 minutos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1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COMPROMISOS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8293"/>
            <a:ext cx="10766989" cy="3845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900" dirty="0">
                <a:solidFill>
                  <a:srgbClr val="EE2B7B"/>
                </a:solidFill>
                <a:latin typeface="Montserrat Medium" panose="00000600000000000000" pitchFamily="50" charset="0"/>
              </a:rPr>
              <a:t>-ASISTENCIA:</a:t>
            </a:r>
          </a:p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Según el reglamento estudiantil, un	submódulo	se considera perdido	por inasistencia  cuando un estudiante deja de asistir al 20% o más de las clases (15 horas de clase)</a:t>
            </a:r>
          </a:p>
          <a:p>
            <a:pPr marL="0" indent="0" algn="just">
              <a:buNone/>
            </a:pPr>
            <a:endParaRPr lang="es-ES" sz="1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sz="18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Si existe una causa de fuerza mayor como incapacidad médica o calamidad familiar, se debe presentar la excusa 8 días después de la falta</a:t>
            </a:r>
          </a:p>
          <a:p>
            <a:pPr marL="0" indent="0" algn="just">
              <a:buNone/>
            </a:pPr>
            <a:endParaRPr lang="es-ES" sz="1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sz="18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Ante problemas de conectividad o problemas con el equipo de cómputo personal, intentar informar al docente en la menor brevedad posible </a:t>
            </a:r>
          </a:p>
        </p:txBody>
      </p:sp>
    </p:spTree>
    <p:extLst>
      <p:ext uri="{BB962C8B-B14F-4D97-AF65-F5344CB8AC3E}">
        <p14:creationId xmlns:p14="http://schemas.microsoft.com/office/powerpoint/2010/main" val="304613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COMPROMISOS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5491"/>
            <a:ext cx="10766989" cy="10248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900" dirty="0">
                <a:solidFill>
                  <a:srgbClr val="EE2B7B"/>
                </a:solidFill>
                <a:latin typeface="Montserrat Medium" panose="00000600000000000000" pitchFamily="50" charset="0"/>
              </a:rPr>
              <a:t>-EVALUACIÓN:</a:t>
            </a:r>
          </a:p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Se realizarán 3 actividades evaluativas (3 momentos)</a:t>
            </a:r>
          </a:p>
          <a:p>
            <a:pPr marL="0" indent="0" algn="just">
              <a:buNone/>
            </a:pPr>
            <a:endParaRPr lang="es-ES" sz="1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38199" y="4652623"/>
            <a:ext cx="106473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-Se pueden presentar planes de mejoramiento 8 días después de la evaluación si  los resultados no son superiores a 3,0.</a:t>
            </a:r>
          </a:p>
          <a:p>
            <a:pPr algn="just"/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-La nota de aprobación es de 3,0 promediando las 3 notas del semestre.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16C438DD-5B14-445E-934D-6CF7ED50F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8587"/>
              </p:ext>
            </p:extLst>
          </p:nvPr>
        </p:nvGraphicFramePr>
        <p:xfrm>
          <a:off x="1960111" y="2150379"/>
          <a:ext cx="6834700" cy="18709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8675">
                  <a:extLst>
                    <a:ext uri="{9D8B030D-6E8A-4147-A177-3AD203B41FA5}">
                      <a16:colId xmlns:a16="http://schemas.microsoft.com/office/drawing/2014/main" val="4202407564"/>
                    </a:ext>
                  </a:extLst>
                </a:gridCol>
                <a:gridCol w="1708675">
                  <a:extLst>
                    <a:ext uri="{9D8B030D-6E8A-4147-A177-3AD203B41FA5}">
                      <a16:colId xmlns:a16="http://schemas.microsoft.com/office/drawing/2014/main" val="3446174672"/>
                    </a:ext>
                  </a:extLst>
                </a:gridCol>
                <a:gridCol w="1708675">
                  <a:extLst>
                    <a:ext uri="{9D8B030D-6E8A-4147-A177-3AD203B41FA5}">
                      <a16:colId xmlns:a16="http://schemas.microsoft.com/office/drawing/2014/main" val="2599798328"/>
                    </a:ext>
                  </a:extLst>
                </a:gridCol>
                <a:gridCol w="1708675">
                  <a:extLst>
                    <a:ext uri="{9D8B030D-6E8A-4147-A177-3AD203B41FA5}">
                      <a16:colId xmlns:a16="http://schemas.microsoft.com/office/drawing/2014/main" val="4036768728"/>
                    </a:ext>
                  </a:extLst>
                </a:gridCol>
              </a:tblGrid>
              <a:tr h="1184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Evaluación 1 (30%)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Evaluación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marL="0" algn="ctr" defTabSz="914400" rtl="0" eaLnBrk="1" latinLnBrk="0" hangingPunct="1"/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(35%)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Evaluación 3</a:t>
                      </a:r>
                    </a:p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(35%)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4258"/>
                  </a:ext>
                </a:extLst>
              </a:tr>
              <a:tr h="68631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800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Miércoles</a:t>
                      </a: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800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Septiembre 8</a:t>
                      </a: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800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Octubre 20</a:t>
                      </a: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800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Noviembre 24</a:t>
                      </a: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97208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944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1362</TotalTime>
  <Words>587</Words>
  <Application>Microsoft Office PowerPoint</Application>
  <PresentationFormat>Panorámica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BIENVENIDOS </vt:lpstr>
      <vt:lpstr>RECORDEMOS LO APRENDIDO </vt:lpstr>
      <vt:lpstr>RECORDEMOS LO APRENDIDO </vt:lpstr>
      <vt:lpstr>PYTHON   </vt:lpstr>
      <vt:lpstr>PYTHON   </vt:lpstr>
      <vt:lpstr>COMPROMISOS  https://www.cesde.edu.co/Documentos%20compartidos/reglamento-academico.pdf  </vt:lpstr>
      <vt:lpstr>COMPROMISOS  </vt:lpstr>
      <vt:lpstr>COMPROMISOS  </vt:lpstr>
      <vt:lpstr>CONTENIDOS  </vt:lpstr>
      <vt:lpstr>CONTENIDOS  </vt:lpstr>
      <vt:lpstr>CONTENIDOS  </vt:lpstr>
      <vt:lpstr>CONTENIDOS  </vt:lpstr>
      <vt:lpstr>CONTACTO CON EL DOCENTE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 Jose  Gallego Mesa</cp:lastModifiedBy>
  <cp:revision>91</cp:revision>
  <dcterms:created xsi:type="dcterms:W3CDTF">2020-07-27T18:42:31Z</dcterms:created>
  <dcterms:modified xsi:type="dcterms:W3CDTF">2022-08-03T21:13:54Z</dcterms:modified>
</cp:coreProperties>
</file>