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CASTEO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736101" y="1150632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algunos métodos para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tipo de dato de alguna variable: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B52DF7C-2365-4854-A473-CF4C48135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151842"/>
            <a:ext cx="1514986" cy="1514986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5B9DDA4-B87A-420A-95E9-417FD886F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36" y="1997131"/>
            <a:ext cx="1671741" cy="1671741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D240620-60C9-4A0E-88BC-175B4629A742}"/>
              </a:ext>
            </a:extLst>
          </p:cNvPr>
          <p:cNvSpPr/>
          <p:nvPr/>
        </p:nvSpPr>
        <p:spPr>
          <a:xfrm>
            <a:off x="2142308" y="2551357"/>
            <a:ext cx="696685" cy="51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406B96-17AD-4FE8-8E76-4C750A31587D}"/>
              </a:ext>
            </a:extLst>
          </p:cNvPr>
          <p:cNvSpPr txBox="1"/>
          <p:nvPr/>
        </p:nvSpPr>
        <p:spPr>
          <a:xfrm>
            <a:off x="5120640" y="2624270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(valor entero)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convertir un entero en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2558DD-30BE-47E7-B6C8-ADA42384D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" y="3934019"/>
            <a:ext cx="3838303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3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OPERADORES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Operadores aritméticos: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los siguientes operadores aritméticas: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909DFEF1-4577-48B7-A60B-4DFFF314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85265"/>
              </p:ext>
            </p:extLst>
          </p:nvPr>
        </p:nvGraphicFramePr>
        <p:xfrm>
          <a:off x="1483361" y="215011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855961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709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Simbolo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0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2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2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7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Exponenciación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0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Modulo/Residuo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3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20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OPERADORES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Operadores asignación: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los siguientes operadores de asignación: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909DFEF1-4577-48B7-A60B-4DFFF314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99412"/>
              </p:ext>
            </p:extLst>
          </p:nvPr>
        </p:nvGraphicFramePr>
        <p:xfrm>
          <a:off x="1489166" y="2150119"/>
          <a:ext cx="81221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195">
                  <a:extLst>
                    <a:ext uri="{9D8B030D-6E8A-4147-A177-3AD203B41FA5}">
                      <a16:colId xmlns:a16="http://schemas.microsoft.com/office/drawing/2014/main" val="39855961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709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Simbolo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0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incremento con reasignación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variable +=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2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decremento con reasignación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variable -=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2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8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OPERADORES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Operadores de comparación: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los siguientes operadores de comparación: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909DFEF1-4577-48B7-A60B-4DFFF314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68001"/>
              </p:ext>
            </p:extLst>
          </p:nvPr>
        </p:nvGraphicFramePr>
        <p:xfrm>
          <a:off x="1489166" y="2150119"/>
          <a:ext cx="81221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195">
                  <a:extLst>
                    <a:ext uri="{9D8B030D-6E8A-4147-A177-3AD203B41FA5}">
                      <a16:colId xmlns:a16="http://schemas.microsoft.com/office/drawing/2014/main" val="39855961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709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Simbolo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0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2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mayor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2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menor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Mayor o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Menor o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7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COMPARACIÓN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utilizar la sentencia IF para comparar dos o mas elementos en nuestro programa 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79CBD1-0725-402D-A6D1-CB0C99FB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69" y="3158282"/>
            <a:ext cx="5438775" cy="175260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8F21FB1-59CE-440D-988C-CC2CABED88F9}"/>
              </a:ext>
            </a:extLst>
          </p:cNvPr>
          <p:cNvSpPr/>
          <p:nvPr/>
        </p:nvSpPr>
        <p:spPr>
          <a:xfrm rot="16200000">
            <a:off x="2334442" y="2774456"/>
            <a:ext cx="708659" cy="54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52FE6E-4121-453B-A3F0-FDB7463C9A40}"/>
              </a:ext>
            </a:extLst>
          </p:cNvPr>
          <p:cNvSpPr txBox="1"/>
          <p:nvPr/>
        </p:nvSpPr>
        <p:spPr>
          <a:xfrm>
            <a:off x="2623457" y="2342063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Condición lógica</a:t>
            </a:r>
            <a:endParaRPr lang="es-CO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15BC079-1DC6-4209-BA3A-E85DA6035D75}"/>
              </a:ext>
            </a:extLst>
          </p:cNvPr>
          <p:cNvSpPr/>
          <p:nvPr/>
        </p:nvSpPr>
        <p:spPr>
          <a:xfrm>
            <a:off x="6423116" y="3483111"/>
            <a:ext cx="1458141" cy="54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DE9837-40F7-42CE-863B-C139D7C25CAB}"/>
              </a:ext>
            </a:extLst>
          </p:cNvPr>
          <p:cNvSpPr txBox="1"/>
          <p:nvPr/>
        </p:nvSpPr>
        <p:spPr>
          <a:xfrm>
            <a:off x="7887788" y="3571676"/>
            <a:ext cx="2684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Camino de verdad</a:t>
            </a:r>
            <a:endParaRPr lang="es-CO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6AF7498-CF23-453D-804A-893DC257FA8D}"/>
              </a:ext>
            </a:extLst>
          </p:cNvPr>
          <p:cNvSpPr/>
          <p:nvPr/>
        </p:nvSpPr>
        <p:spPr>
          <a:xfrm rot="5400000">
            <a:off x="2783237" y="4595709"/>
            <a:ext cx="903994" cy="54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F58B18B-85F3-4F58-BC6C-AE9F3F2E4EE7}"/>
              </a:ext>
            </a:extLst>
          </p:cNvPr>
          <p:cNvSpPr txBox="1"/>
          <p:nvPr/>
        </p:nvSpPr>
        <p:spPr>
          <a:xfrm>
            <a:off x="3111136" y="5318839"/>
            <a:ext cx="2684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Camino falso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080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Recibir un numero en teclado y determinar si este es múltiplo de 5</a:t>
            </a:r>
          </a:p>
          <a:p>
            <a:pPr marL="342900" indent="-342900" algn="just">
              <a:buFontTx/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Recibir un numero en teclado y determinar si este es múltiplo de 3</a:t>
            </a:r>
          </a:p>
          <a:p>
            <a:pPr marL="342900" indent="-342900" algn="just">
              <a:buFontTx/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Recibir dos números y determinar cual es mayor</a:t>
            </a:r>
          </a:p>
          <a:p>
            <a:pPr marL="342900" indent="-342900" algn="just">
              <a:buFontTx/>
              <a:buAutoNum type="arabicPeriod"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Juan tiene N cantidad de pesos, Camila tiene la mitad de lo que posee Juan y Ricardo tiene la mitad de lo que poseen Camila y Juan Juntos. ¿Puede PYTHON ayudarme a calcular la cantidad de dinero de los 3?</a:t>
            </a:r>
          </a:p>
          <a:p>
            <a:pPr marL="342900" indent="-342900" algn="just">
              <a:buFontTx/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Una compañía de software contable, paga a su personal de ventas un salario de 3500000 mensuales, mas una comisión de 1500000 por cada licencia de software vendida menos el (5% del salario total + comisiones de deducciones) por impuestos. Codifica un programa que calcule e imprima el salario mensual de un vendedor dado recibiendo el numero de ventas realizadas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342900" indent="-342900" algn="just">
              <a:buFontTx/>
              <a:buAutoNum type="arabicPeriod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342900" indent="-342900" algn="just">
              <a:buAutoNum type="arabicPeriod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5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Hoy en dia PYTHON es en lenguaje de programación muy popular, ya que permite desarrollar aplicaciones multipropósito en diferentes ámbitos educativos y empresariales: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15AA38BF-F641-4833-8923-A5E42882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33" y="3709737"/>
            <a:ext cx="775879" cy="775879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38F429BC-7747-4BBB-A5B9-FDE79492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0" y="3429000"/>
            <a:ext cx="1004133" cy="100413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228A9D6D-EDB7-457E-9318-01794B46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3278264"/>
            <a:ext cx="888590" cy="765605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61F7F40D-8768-4DFC-904B-C6DDB2497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88" y="3726510"/>
            <a:ext cx="1004133" cy="1004133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9990EDB7-2717-43CD-B110-808DA130F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4268978"/>
            <a:ext cx="923330" cy="92333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7C3518-6FF0-450A-9AC9-3E6592ECA339}"/>
              </a:ext>
            </a:extLst>
          </p:cNvPr>
          <p:cNvSpPr txBox="1"/>
          <p:nvPr/>
        </p:nvSpPr>
        <p:spPr>
          <a:xfrm>
            <a:off x="1053642" y="4594754"/>
            <a:ext cx="1384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Django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Flask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B46358-DE3B-4684-A9C5-190FB4851B45}"/>
              </a:ext>
            </a:extLst>
          </p:cNvPr>
          <p:cNvSpPr txBox="1"/>
          <p:nvPr/>
        </p:nvSpPr>
        <p:spPr>
          <a:xfrm>
            <a:off x="2401917" y="4736144"/>
            <a:ext cx="14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-Anaconda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BFC1DD-E36C-40CA-9482-55F342DB1354}"/>
              </a:ext>
            </a:extLst>
          </p:cNvPr>
          <p:cNvSpPr txBox="1"/>
          <p:nvPr/>
        </p:nvSpPr>
        <p:spPr>
          <a:xfrm>
            <a:off x="4714526" y="4507891"/>
            <a:ext cx="188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TensorFlow</a:t>
            </a: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PyTorch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986037-2D50-4FFD-9189-198D849F828F}"/>
              </a:ext>
            </a:extLst>
          </p:cNvPr>
          <p:cNvSpPr txBox="1"/>
          <p:nvPr/>
        </p:nvSpPr>
        <p:spPr>
          <a:xfrm>
            <a:off x="1053642" y="2837756"/>
            <a:ext cx="266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DESARROLLO Y WEB Y BIG DATA</a:t>
            </a:r>
            <a:endParaRPr lang="es-CO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5174E0-11BE-4DBA-935B-8FBEA7F5E881}"/>
              </a:ext>
            </a:extLst>
          </p:cNvPr>
          <p:cNvSpPr txBox="1"/>
          <p:nvPr/>
        </p:nvSpPr>
        <p:spPr>
          <a:xfrm>
            <a:off x="4184547" y="2837756"/>
            <a:ext cx="2664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IA</a:t>
            </a:r>
            <a:endParaRPr lang="es-CO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2BDF09-5CE0-4F80-85D5-B2B4243D65F6}"/>
              </a:ext>
            </a:extLst>
          </p:cNvPr>
          <p:cNvSpPr txBox="1"/>
          <p:nvPr/>
        </p:nvSpPr>
        <p:spPr>
          <a:xfrm>
            <a:off x="9119687" y="3759406"/>
            <a:ext cx="1800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OTROS PROPOSITOS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21531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 presenta una serie de ventajas: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Todo lo que necesitas para aprender PYTHON ya 🔥">
            <a:extLst>
              <a:ext uri="{FF2B5EF4-FFF2-40B4-BE49-F238E27FC236}">
                <a16:creationId xmlns:a16="http://schemas.microsoft.com/office/drawing/2014/main" id="{352D6F5A-1D1F-4399-813A-2C170C8D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" y="2169795"/>
            <a:ext cx="4029456" cy="25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EB7945A-EEBB-49FB-B834-BA831BF37343}"/>
              </a:ext>
            </a:extLst>
          </p:cNvPr>
          <p:cNvSpPr txBox="1"/>
          <p:nvPr/>
        </p:nvSpPr>
        <p:spPr>
          <a:xfrm>
            <a:off x="3675017" y="26456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Sintaxis fácil y corregida respecto a otros lenguajes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interpretado</a:t>
            </a:r>
          </a:p>
        </p:txBody>
      </p:sp>
    </p:spTree>
    <p:extLst>
      <p:ext uri="{BB962C8B-B14F-4D97-AF65-F5344CB8AC3E}">
        <p14:creationId xmlns:p14="http://schemas.microsoft.com/office/powerpoint/2010/main" val="37403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Donde podemos escribir Python: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PyCharm: el IDE de Python para desarrolladores profesionales, por JetBrains">
            <a:extLst>
              <a:ext uri="{FF2B5EF4-FFF2-40B4-BE49-F238E27FC236}">
                <a16:creationId xmlns:a16="http://schemas.microsoft.com/office/drawing/2014/main" id="{5DA384CD-0946-49A5-B26A-8876B41F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7" y="1884651"/>
            <a:ext cx="1548493" cy="1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EEC95E-271A-4381-A344-C808D240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18" y="3796937"/>
            <a:ext cx="1750422" cy="175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6D58E262-A163-4C62-BB18-14C313356C16}"/>
              </a:ext>
            </a:extLst>
          </p:cNvPr>
          <p:cNvSpPr/>
          <p:nvPr/>
        </p:nvSpPr>
        <p:spPr>
          <a:xfrm>
            <a:off x="3483429" y="2332501"/>
            <a:ext cx="1175657" cy="76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1AE416D-9BAA-4A34-A906-69472DE268A2}"/>
              </a:ext>
            </a:extLst>
          </p:cNvPr>
          <p:cNvSpPr/>
          <p:nvPr/>
        </p:nvSpPr>
        <p:spPr>
          <a:xfrm>
            <a:off x="3483429" y="4453038"/>
            <a:ext cx="1175657" cy="76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2351E7-30F6-4D90-8587-65E5DCA00A49}"/>
              </a:ext>
            </a:extLst>
          </p:cNvPr>
          <p:cNvSpPr txBox="1"/>
          <p:nvPr/>
        </p:nvSpPr>
        <p:spPr>
          <a:xfrm>
            <a:off x="4754882" y="2254013"/>
            <a:ext cx="5556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PyCharm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IDE con versión comunitaria que integra múltiples ayudas para el trabajo con PYTHON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7D8283D-EF10-43E1-BFA7-82248389D577}"/>
              </a:ext>
            </a:extLst>
          </p:cNvPr>
          <p:cNvSpPr txBox="1"/>
          <p:nvPr/>
        </p:nvSpPr>
        <p:spPr>
          <a:xfrm>
            <a:off x="4702090" y="4511685"/>
            <a:ext cx="5556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Visual studio code: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Editor de código que permite desde el uso de extensiones un trabajo rápido y eficiente con PYTHON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705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VARIABLES Y TIPOS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2351E7-30F6-4D90-8587-65E5DCA00A49}"/>
              </a:ext>
            </a:extLst>
          </p:cNvPr>
          <p:cNvSpPr txBox="1"/>
          <p:nvPr/>
        </p:nvSpPr>
        <p:spPr>
          <a:xfrm>
            <a:off x="3836353" y="2092263"/>
            <a:ext cx="55560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Las variables son referencias en memoria que nos permitirán almacenar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datos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mientras nuestro programa se ejecuta 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Existen distintos tipos de datos:</a:t>
            </a:r>
            <a:endParaRPr lang="es-C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1C778E4B-1CB1-4209-93B7-3D591FC8E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2" y="2553928"/>
            <a:ext cx="2483480" cy="2483480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B46F35AD-B9BC-4D46-9EE6-82E0A0DCBB6B}"/>
              </a:ext>
            </a:extLst>
          </p:cNvPr>
          <p:cNvSpPr/>
          <p:nvPr/>
        </p:nvSpPr>
        <p:spPr>
          <a:xfrm>
            <a:off x="1550664" y="2130530"/>
            <a:ext cx="766355" cy="1400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B156E0-3A26-46B7-ABF1-B397F6704AC0}"/>
              </a:ext>
            </a:extLst>
          </p:cNvPr>
          <p:cNvSpPr txBox="1"/>
          <p:nvPr/>
        </p:nvSpPr>
        <p:spPr>
          <a:xfrm>
            <a:off x="1450515" y="1722931"/>
            <a:ext cx="966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DATO</a:t>
            </a:r>
            <a:endParaRPr lang="es-CO" dirty="0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56F7A060-31F9-49AB-B1ED-1B880FD9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27" y="3837776"/>
            <a:ext cx="772580" cy="772580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00DFB210-C26E-49DF-9356-FFEB25FDA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83" y="3837776"/>
            <a:ext cx="772580" cy="772580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EB3A22CC-BABF-4BCB-AD8D-770751DF14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39" y="3821155"/>
            <a:ext cx="772580" cy="77258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73F3BC2-2EEB-45CF-88D3-0263911CB3B4}"/>
              </a:ext>
            </a:extLst>
          </p:cNvPr>
          <p:cNvSpPr txBox="1"/>
          <p:nvPr/>
        </p:nvSpPr>
        <p:spPr>
          <a:xfrm>
            <a:off x="3749268" y="4668076"/>
            <a:ext cx="1040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Números</a:t>
            </a:r>
            <a:endParaRPr lang="es-CO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4F32198-3751-4526-AED1-DAE5E73B9C6C}"/>
              </a:ext>
            </a:extLst>
          </p:cNvPr>
          <p:cNvSpPr txBox="1"/>
          <p:nvPr/>
        </p:nvSpPr>
        <p:spPr>
          <a:xfrm>
            <a:off x="5119663" y="4718337"/>
            <a:ext cx="1265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Secuencias</a:t>
            </a:r>
            <a:endParaRPr lang="es-CO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A72A476-30D2-46E5-9A60-1A4D15EA246C}"/>
              </a:ext>
            </a:extLst>
          </p:cNvPr>
          <p:cNvSpPr txBox="1"/>
          <p:nvPr/>
        </p:nvSpPr>
        <p:spPr>
          <a:xfrm>
            <a:off x="6685706" y="4718338"/>
            <a:ext cx="1265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Booleanos</a:t>
            </a:r>
            <a:endParaRPr lang="es-CO" sz="1400" dirty="0"/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15F321AD-8669-46D4-AD08-F168D71262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64" y="3837776"/>
            <a:ext cx="772580" cy="77258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DCEA0E4-3D42-496E-BC58-7367AD661DE0}"/>
              </a:ext>
            </a:extLst>
          </p:cNvPr>
          <p:cNvSpPr txBox="1"/>
          <p:nvPr/>
        </p:nvSpPr>
        <p:spPr>
          <a:xfrm>
            <a:off x="8127201" y="4708423"/>
            <a:ext cx="1265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Multimedia</a:t>
            </a:r>
            <a:endParaRPr lang="es-CO" sz="1400" dirty="0"/>
          </a:p>
        </p:txBody>
      </p:sp>
      <p:pic>
        <p:nvPicPr>
          <p:cNvPr id="26" name="Picture 2" descr="Todo lo que necesitas para aprender PYTHON ya 🔥">
            <a:extLst>
              <a:ext uri="{FF2B5EF4-FFF2-40B4-BE49-F238E27FC236}">
                <a16:creationId xmlns:a16="http://schemas.microsoft.com/office/drawing/2014/main" id="{79B8E406-8661-4D56-9C2A-286C50E9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5" y="525284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1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VARIABLES Y TIPOS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n 15" descr="Forma, Cuadrado&#10;&#10;Descripción generada automáticamente">
            <a:extLst>
              <a:ext uri="{FF2B5EF4-FFF2-40B4-BE49-F238E27FC236}">
                <a16:creationId xmlns:a16="http://schemas.microsoft.com/office/drawing/2014/main" id="{0772A2C2-2ABE-4172-B923-04269612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6" y="2388745"/>
            <a:ext cx="2483480" cy="24834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A00A01D-8F6C-4A68-AF14-E1A47E28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7" y="1884651"/>
            <a:ext cx="5924550" cy="2809875"/>
          </a:xfrm>
          <a:prstGeom prst="rect">
            <a:avLst/>
          </a:prstGeom>
        </p:spPr>
      </p:pic>
      <p:pic>
        <p:nvPicPr>
          <p:cNvPr id="20" name="Picture 2" descr="Todo lo que necesitas para aprender PYTHON ya 🔥">
            <a:extLst>
              <a:ext uri="{FF2B5EF4-FFF2-40B4-BE49-F238E27FC236}">
                <a16:creationId xmlns:a16="http://schemas.microsoft.com/office/drawing/2014/main" id="{0EC13A93-D0F4-4935-B389-67B46230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5" y="525284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62273D79-6B34-47D8-9FB0-81720F7078FF}"/>
              </a:ext>
            </a:extLst>
          </p:cNvPr>
          <p:cNvSpPr/>
          <p:nvPr/>
        </p:nvSpPr>
        <p:spPr>
          <a:xfrm>
            <a:off x="1550664" y="2130530"/>
            <a:ext cx="766355" cy="1400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8A36D75-A1DB-4378-A162-A12805B6AE8F}"/>
              </a:ext>
            </a:extLst>
          </p:cNvPr>
          <p:cNvSpPr txBox="1"/>
          <p:nvPr/>
        </p:nvSpPr>
        <p:spPr>
          <a:xfrm>
            <a:off x="1450515" y="1722931"/>
            <a:ext cx="966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DATO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9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ENTRADAS POR TECLADO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0A9A71-0481-4EA8-919F-0031AB96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897764"/>
            <a:ext cx="4352925" cy="22098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578067" y="1884651"/>
            <a:ext cx="5556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PYTHON podemos utilizar el método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input(‘mensaje’)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recibir valores por teclado que carguen datos en nuestras variables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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POR DEFAULT la función input() nos devuelve un dato de tipo STRING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5" y="525284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1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CASTEO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736101" y="1150632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algunos métodos para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tipo de dato de alguna variable: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B52DF7C-2365-4854-A473-CF4C48135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85" y="2151842"/>
            <a:ext cx="1514986" cy="1514986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5B9DDA4-B87A-420A-95E9-417FD886F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9" y="1998452"/>
            <a:ext cx="1671741" cy="1671741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D240620-60C9-4A0E-88BC-175B4629A742}"/>
              </a:ext>
            </a:extLst>
          </p:cNvPr>
          <p:cNvSpPr/>
          <p:nvPr/>
        </p:nvSpPr>
        <p:spPr>
          <a:xfrm>
            <a:off x="2595460" y="2394177"/>
            <a:ext cx="696685" cy="51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406B96-17AD-4FE8-8E76-4C750A31587D}"/>
              </a:ext>
            </a:extLst>
          </p:cNvPr>
          <p:cNvSpPr txBox="1"/>
          <p:nvPr/>
        </p:nvSpPr>
        <p:spPr>
          <a:xfrm>
            <a:off x="5294811" y="27246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int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(valor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convertir un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entero  </a:t>
            </a:r>
            <a:endParaRPr lang="es-CO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4CB5ECD-7566-4CCB-9756-8DCB9E764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01" y="4014787"/>
            <a:ext cx="3657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CASTEO DE DATOS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736101" y="1150632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podemos utilizar algunos métodos para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convertir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tipo de dato de alguna variable: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B52DF7C-2365-4854-A473-CF4C48135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85" y="2151842"/>
            <a:ext cx="1514986" cy="1514986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5B9DDA4-B87A-420A-95E9-417FD886F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9" y="1998452"/>
            <a:ext cx="1671741" cy="1671741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D240620-60C9-4A0E-88BC-175B4629A742}"/>
              </a:ext>
            </a:extLst>
          </p:cNvPr>
          <p:cNvSpPr/>
          <p:nvPr/>
        </p:nvSpPr>
        <p:spPr>
          <a:xfrm>
            <a:off x="2595460" y="2394177"/>
            <a:ext cx="696685" cy="51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406B96-17AD-4FE8-8E76-4C750A31587D}"/>
              </a:ext>
            </a:extLst>
          </p:cNvPr>
          <p:cNvSpPr txBox="1"/>
          <p:nvPr/>
        </p:nvSpPr>
        <p:spPr>
          <a:xfrm>
            <a:off x="5120640" y="2624270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float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(valor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convertir un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string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flotante  </a:t>
            </a:r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3B623BF-ACB9-4F0D-A31B-08EAE2D2A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01" y="4102554"/>
            <a:ext cx="431487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4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</TotalTime>
  <Words>583</Words>
  <Application>Microsoft Office PowerPoint</Application>
  <PresentationFormat>Panorámica</PresentationFormat>
  <Paragraphs>97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PYTHON   </vt:lpstr>
      <vt:lpstr>PYTHON   </vt:lpstr>
      <vt:lpstr>PYTHON   </vt:lpstr>
      <vt:lpstr>PYTHON VARIABLES Y TIPOS DE DATOS   </vt:lpstr>
      <vt:lpstr>PYTHON VARIABLES Y TIPOS DE DATOS   </vt:lpstr>
      <vt:lpstr>PYTHON ENTRADAS POR TECLADO   </vt:lpstr>
      <vt:lpstr>PYTHON CASTEO DE DATOS   </vt:lpstr>
      <vt:lpstr>PYTHON CASTEO DE DATOS   </vt:lpstr>
      <vt:lpstr>PYTHON CASTEO DE DATOS   </vt:lpstr>
      <vt:lpstr>PYTHON OPERADORES   </vt:lpstr>
      <vt:lpstr>PYTHON OPERADORES   </vt:lpstr>
      <vt:lpstr>PYTHON OPERADORES   </vt:lpstr>
      <vt:lpstr>PYTHON COMPARACIÓN   </vt:lpstr>
      <vt:lpstr>RETOS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145</cp:revision>
  <dcterms:created xsi:type="dcterms:W3CDTF">2020-07-27T18:42:31Z</dcterms:created>
  <dcterms:modified xsi:type="dcterms:W3CDTF">2022-02-14T22:41:04Z</dcterms:modified>
</cp:coreProperties>
</file>