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4614" autoAdjust="0"/>
  </p:normalViewPr>
  <p:slideViewPr>
    <p:cSldViewPr snapToGrid="0" snapToObjects="1">
      <p:cViewPr>
        <p:scale>
          <a:sx n="150" d="100"/>
          <a:sy n="150" d="100"/>
        </p:scale>
        <p:origin x="-80" y="-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77C7F-7075-1A41-BD3D-C5BBB84DB094}" type="datetimeFigureOut">
              <a:rPr lang="en-US" smtClean="0"/>
              <a:t>15. 3. 1.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BEA78-A3CD-D749-AB81-5656E5581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258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77C7F-7075-1A41-BD3D-C5BBB84DB094}" type="datetimeFigureOut">
              <a:rPr lang="en-US" smtClean="0"/>
              <a:t>15. 3. 1.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BEA78-A3CD-D749-AB81-5656E5581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612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77C7F-7075-1A41-BD3D-C5BBB84DB094}" type="datetimeFigureOut">
              <a:rPr lang="en-US" smtClean="0"/>
              <a:t>15. 3. 1.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BEA78-A3CD-D749-AB81-5656E5581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10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77C7F-7075-1A41-BD3D-C5BBB84DB094}" type="datetimeFigureOut">
              <a:rPr lang="en-US" smtClean="0"/>
              <a:t>15. 3. 1.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BEA78-A3CD-D749-AB81-5656E5581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276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77C7F-7075-1A41-BD3D-C5BBB84DB094}" type="datetimeFigureOut">
              <a:rPr lang="en-US" smtClean="0"/>
              <a:t>15. 3. 1.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BEA78-A3CD-D749-AB81-5656E5581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746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77C7F-7075-1A41-BD3D-C5BBB84DB094}" type="datetimeFigureOut">
              <a:rPr lang="en-US" smtClean="0"/>
              <a:t>15. 3. 1.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BEA78-A3CD-D749-AB81-5656E5581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667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77C7F-7075-1A41-BD3D-C5BBB84DB094}" type="datetimeFigureOut">
              <a:rPr lang="en-US" smtClean="0"/>
              <a:t>15. 3. 1.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BEA78-A3CD-D749-AB81-5656E5581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932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77C7F-7075-1A41-BD3D-C5BBB84DB094}" type="datetimeFigureOut">
              <a:rPr lang="en-US" smtClean="0"/>
              <a:t>15. 3. 1.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BEA78-A3CD-D749-AB81-5656E5581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560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77C7F-7075-1A41-BD3D-C5BBB84DB094}" type="datetimeFigureOut">
              <a:rPr lang="en-US" smtClean="0"/>
              <a:t>15. 3. 1.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BEA78-A3CD-D749-AB81-5656E5581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500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77C7F-7075-1A41-BD3D-C5BBB84DB094}" type="datetimeFigureOut">
              <a:rPr lang="en-US" smtClean="0"/>
              <a:t>15. 3. 1.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BEA78-A3CD-D749-AB81-5656E5581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951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77C7F-7075-1A41-BD3D-C5BBB84DB094}" type="datetimeFigureOut">
              <a:rPr lang="en-US" smtClean="0"/>
              <a:t>15. 3. 1.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BEA78-A3CD-D749-AB81-5656E5581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093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977C7F-7075-1A41-BD3D-C5BBB84DB094}" type="datetimeFigureOut">
              <a:rPr lang="en-US" smtClean="0"/>
              <a:t>15. 3. 1.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5BEA78-A3CD-D749-AB81-5656E5581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693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9" name="Group 208"/>
          <p:cNvGrpSpPr/>
          <p:nvPr/>
        </p:nvGrpSpPr>
        <p:grpSpPr>
          <a:xfrm>
            <a:off x="862813" y="1239093"/>
            <a:ext cx="1001274" cy="499768"/>
            <a:chOff x="1954858" y="993566"/>
            <a:chExt cx="1001274" cy="499768"/>
          </a:xfrm>
        </p:grpSpPr>
        <p:sp>
          <p:nvSpPr>
            <p:cNvPr id="210" name="Rectangle 209"/>
            <p:cNvSpPr/>
            <p:nvPr/>
          </p:nvSpPr>
          <p:spPr>
            <a:xfrm>
              <a:off x="1954858" y="993566"/>
              <a:ext cx="995297" cy="1505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200" dirty="0" smtClean="0">
                  <a:latin typeface="Verdana"/>
                  <a:cs typeface="Verdana"/>
                </a:rPr>
                <a:t>T</a:t>
              </a:r>
            </a:p>
          </p:txBody>
        </p:sp>
        <p:grpSp>
          <p:nvGrpSpPr>
            <p:cNvPr id="211" name="Group 210"/>
            <p:cNvGrpSpPr/>
            <p:nvPr/>
          </p:nvGrpSpPr>
          <p:grpSpPr>
            <a:xfrm>
              <a:off x="2000982" y="1172716"/>
              <a:ext cx="955150" cy="320618"/>
              <a:chOff x="2000982" y="1181918"/>
              <a:chExt cx="955150" cy="320618"/>
            </a:xfrm>
          </p:grpSpPr>
          <p:sp>
            <p:nvSpPr>
              <p:cNvPr id="212" name="Rectangle 211"/>
              <p:cNvSpPr/>
              <p:nvPr/>
            </p:nvSpPr>
            <p:spPr>
              <a:xfrm>
                <a:off x="2000982" y="1181918"/>
                <a:ext cx="180000" cy="108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200" dirty="0" smtClean="0">
                  <a:latin typeface="Verdana"/>
                  <a:cs typeface="Verdana"/>
                </a:endParaRPr>
              </a:p>
            </p:txBody>
          </p:sp>
          <p:sp>
            <p:nvSpPr>
              <p:cNvPr id="213" name="Rectangle 212"/>
              <p:cNvSpPr/>
              <p:nvPr/>
            </p:nvSpPr>
            <p:spPr>
              <a:xfrm>
                <a:off x="2256859" y="1183806"/>
                <a:ext cx="180000" cy="108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200" dirty="0" smtClean="0">
                  <a:latin typeface="Verdana"/>
                  <a:cs typeface="Verdana"/>
                </a:endParaRPr>
              </a:p>
            </p:txBody>
          </p:sp>
          <p:sp>
            <p:nvSpPr>
              <p:cNvPr id="214" name="Rectangle 213"/>
              <p:cNvSpPr/>
              <p:nvPr/>
            </p:nvSpPr>
            <p:spPr>
              <a:xfrm>
                <a:off x="2520255" y="1183806"/>
                <a:ext cx="180000" cy="108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200" dirty="0" smtClean="0">
                  <a:latin typeface="Verdana"/>
                  <a:cs typeface="Verdana"/>
                </a:endParaRPr>
              </a:p>
            </p:txBody>
          </p:sp>
          <p:sp>
            <p:nvSpPr>
              <p:cNvPr id="215" name="Rectangle 214"/>
              <p:cNvSpPr/>
              <p:nvPr/>
            </p:nvSpPr>
            <p:spPr>
              <a:xfrm>
                <a:off x="2776132" y="1185694"/>
                <a:ext cx="180000" cy="108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200" dirty="0" smtClean="0">
                  <a:latin typeface="Verdana"/>
                  <a:cs typeface="Verdana"/>
                </a:endParaRPr>
              </a:p>
            </p:txBody>
          </p:sp>
          <p:sp>
            <p:nvSpPr>
              <p:cNvPr id="216" name="Rectangle 215"/>
              <p:cNvSpPr/>
              <p:nvPr/>
            </p:nvSpPr>
            <p:spPr>
              <a:xfrm>
                <a:off x="2335891" y="1394536"/>
                <a:ext cx="180000" cy="1080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200" dirty="0" smtClean="0">
                  <a:latin typeface="Verdana"/>
                  <a:cs typeface="Verdana"/>
                </a:endParaRPr>
              </a:p>
            </p:txBody>
          </p:sp>
          <p:cxnSp>
            <p:nvCxnSpPr>
              <p:cNvPr id="217" name="Straight Connector 216"/>
              <p:cNvCxnSpPr>
                <a:stCxn id="212" idx="2"/>
                <a:endCxn id="216" idx="1"/>
              </p:cNvCxnSpPr>
              <p:nvPr/>
            </p:nvCxnSpPr>
            <p:spPr>
              <a:xfrm>
                <a:off x="2090982" y="1289918"/>
                <a:ext cx="244909" cy="108000"/>
              </a:xfrm>
              <a:prstGeom prst="line">
                <a:avLst/>
              </a:prstGeom>
              <a:ln w="12700" cmpd="sng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Connector 217"/>
              <p:cNvCxnSpPr>
                <a:stCxn id="216" idx="1"/>
                <a:endCxn id="214" idx="2"/>
              </p:cNvCxnSpPr>
              <p:nvPr/>
            </p:nvCxnSpPr>
            <p:spPr>
              <a:xfrm flipV="1">
                <a:off x="2335891" y="1291806"/>
                <a:ext cx="274364" cy="108000"/>
              </a:xfrm>
              <a:prstGeom prst="line">
                <a:avLst/>
              </a:prstGeom>
              <a:ln w="12700" cmpd="sng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/>
              <p:cNvCxnSpPr>
                <a:stCxn id="213" idx="2"/>
                <a:endCxn id="216" idx="0"/>
              </p:cNvCxnSpPr>
              <p:nvPr/>
            </p:nvCxnSpPr>
            <p:spPr>
              <a:xfrm>
                <a:off x="2346859" y="1291806"/>
                <a:ext cx="79032" cy="72000"/>
              </a:xfrm>
              <a:prstGeom prst="line">
                <a:avLst/>
              </a:prstGeom>
              <a:ln w="12700" cmpd="sng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0" name="Isosceles Triangle 219"/>
          <p:cNvSpPr/>
          <p:nvPr/>
        </p:nvSpPr>
        <p:spPr>
          <a:xfrm>
            <a:off x="1061026" y="2712780"/>
            <a:ext cx="385704" cy="263467"/>
          </a:xfrm>
          <a:prstGeom prst="triangle">
            <a:avLst/>
          </a:prstGeom>
          <a:noFill/>
          <a:ln>
            <a:noFill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 smtClean="0">
              <a:latin typeface="Verdana"/>
              <a:cs typeface="Verdana"/>
            </a:endParaRPr>
          </a:p>
        </p:txBody>
      </p:sp>
      <p:sp>
        <p:nvSpPr>
          <p:cNvPr id="221" name="Isosceles Triangle 220"/>
          <p:cNvSpPr/>
          <p:nvPr/>
        </p:nvSpPr>
        <p:spPr>
          <a:xfrm>
            <a:off x="1580299" y="2705262"/>
            <a:ext cx="385704" cy="270986"/>
          </a:xfrm>
          <a:prstGeom prst="triangle">
            <a:avLst/>
          </a:prstGeom>
          <a:noFill/>
          <a:ln>
            <a:noFill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 smtClean="0">
              <a:latin typeface="Verdana"/>
              <a:cs typeface="Verdana"/>
            </a:endParaRPr>
          </a:p>
        </p:txBody>
      </p:sp>
      <p:grpSp>
        <p:nvGrpSpPr>
          <p:cNvPr id="222" name="Group 221"/>
          <p:cNvGrpSpPr/>
          <p:nvPr/>
        </p:nvGrpSpPr>
        <p:grpSpPr>
          <a:xfrm>
            <a:off x="862813" y="1677606"/>
            <a:ext cx="995297" cy="406070"/>
            <a:chOff x="1954858" y="1524099"/>
            <a:chExt cx="995297" cy="406070"/>
          </a:xfrm>
        </p:grpSpPr>
        <p:sp>
          <p:nvSpPr>
            <p:cNvPr id="223" name="Rectangle 222"/>
            <p:cNvSpPr/>
            <p:nvPr/>
          </p:nvSpPr>
          <p:spPr>
            <a:xfrm>
              <a:off x="1954858" y="1524099"/>
              <a:ext cx="995297" cy="1505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200" dirty="0" smtClean="0">
                  <a:latin typeface="Verdana"/>
                  <a:cs typeface="Verdana"/>
                </a:rPr>
                <a:t>H</a:t>
              </a:r>
            </a:p>
          </p:txBody>
        </p:sp>
        <p:grpSp>
          <p:nvGrpSpPr>
            <p:cNvPr id="224" name="Group 223"/>
            <p:cNvGrpSpPr/>
            <p:nvPr/>
          </p:nvGrpSpPr>
          <p:grpSpPr>
            <a:xfrm>
              <a:off x="1993463" y="1710393"/>
              <a:ext cx="955150" cy="219776"/>
              <a:chOff x="1993463" y="1710393"/>
              <a:chExt cx="955150" cy="219776"/>
            </a:xfrm>
          </p:grpSpPr>
          <p:sp>
            <p:nvSpPr>
              <p:cNvPr id="225" name="Rectangle 224"/>
              <p:cNvSpPr/>
              <p:nvPr/>
            </p:nvSpPr>
            <p:spPr>
              <a:xfrm>
                <a:off x="1993463" y="1710393"/>
                <a:ext cx="180000" cy="108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200" dirty="0" smtClean="0">
                  <a:latin typeface="Verdana"/>
                  <a:cs typeface="Verdana"/>
                </a:endParaRPr>
              </a:p>
            </p:txBody>
          </p:sp>
          <p:sp>
            <p:nvSpPr>
              <p:cNvPr id="226" name="Rectangle 225"/>
              <p:cNvSpPr/>
              <p:nvPr/>
            </p:nvSpPr>
            <p:spPr>
              <a:xfrm>
                <a:off x="2249340" y="1712281"/>
                <a:ext cx="180000" cy="108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200" dirty="0" smtClean="0">
                  <a:latin typeface="Verdana"/>
                  <a:cs typeface="Verdana"/>
                </a:endParaRPr>
              </a:p>
            </p:txBody>
          </p:sp>
          <p:sp>
            <p:nvSpPr>
              <p:cNvPr id="227" name="Rectangle 226"/>
              <p:cNvSpPr/>
              <p:nvPr/>
            </p:nvSpPr>
            <p:spPr>
              <a:xfrm>
                <a:off x="2512736" y="1712281"/>
                <a:ext cx="180000" cy="108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200" dirty="0" smtClean="0">
                  <a:latin typeface="Verdana"/>
                  <a:cs typeface="Verdana"/>
                </a:endParaRPr>
              </a:p>
            </p:txBody>
          </p:sp>
          <p:sp>
            <p:nvSpPr>
              <p:cNvPr id="228" name="Rectangle 227"/>
              <p:cNvSpPr/>
              <p:nvPr/>
            </p:nvSpPr>
            <p:spPr>
              <a:xfrm>
                <a:off x="2768613" y="1714169"/>
                <a:ext cx="180000" cy="108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200" dirty="0" smtClean="0">
                  <a:latin typeface="Verdana"/>
                  <a:cs typeface="Verdana"/>
                </a:endParaRPr>
              </a:p>
            </p:txBody>
          </p:sp>
          <p:cxnSp>
            <p:nvCxnSpPr>
              <p:cNvPr id="229" name="Straight Connector 228"/>
              <p:cNvCxnSpPr>
                <a:stCxn id="225" idx="2"/>
              </p:cNvCxnSpPr>
              <p:nvPr/>
            </p:nvCxnSpPr>
            <p:spPr>
              <a:xfrm>
                <a:off x="2083463" y="1818393"/>
                <a:ext cx="112764" cy="108086"/>
              </a:xfrm>
              <a:prstGeom prst="line">
                <a:avLst/>
              </a:prstGeom>
              <a:ln w="12700" cmpd="sng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Connector 229"/>
              <p:cNvCxnSpPr>
                <a:stCxn id="226" idx="2"/>
              </p:cNvCxnSpPr>
              <p:nvPr/>
            </p:nvCxnSpPr>
            <p:spPr>
              <a:xfrm flipH="1">
                <a:off x="2180982" y="1820281"/>
                <a:ext cx="158358" cy="106198"/>
              </a:xfrm>
              <a:prstGeom prst="line">
                <a:avLst/>
              </a:prstGeom>
              <a:ln w="12700" cmpd="sng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/>
              <p:cNvCxnSpPr>
                <a:stCxn id="227" idx="2"/>
              </p:cNvCxnSpPr>
              <p:nvPr/>
            </p:nvCxnSpPr>
            <p:spPr>
              <a:xfrm>
                <a:off x="2602736" y="1820281"/>
                <a:ext cx="149576" cy="106198"/>
              </a:xfrm>
              <a:prstGeom prst="line">
                <a:avLst/>
              </a:prstGeom>
              <a:ln w="12700" cmpd="sng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231"/>
              <p:cNvCxnSpPr>
                <a:stCxn id="228" idx="2"/>
              </p:cNvCxnSpPr>
              <p:nvPr/>
            </p:nvCxnSpPr>
            <p:spPr>
              <a:xfrm flipH="1">
                <a:off x="2752312" y="1822169"/>
                <a:ext cx="106301" cy="108000"/>
              </a:xfrm>
              <a:prstGeom prst="line">
                <a:avLst/>
              </a:prstGeom>
              <a:ln w="12700" cmpd="sng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34" name="TextBox 233"/>
          <p:cNvSpPr txBox="1"/>
          <p:nvPr/>
        </p:nvSpPr>
        <p:spPr>
          <a:xfrm>
            <a:off x="1990842" y="1416303"/>
            <a:ext cx="1224277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00" i="1" dirty="0" smtClean="0">
                <a:latin typeface="Verdana"/>
                <a:cs typeface="Verdana"/>
              </a:rPr>
              <a:t>T-H with linguistic annotations</a:t>
            </a:r>
          </a:p>
        </p:txBody>
      </p:sp>
      <p:sp>
        <p:nvSpPr>
          <p:cNvPr id="235" name="TextBox 234"/>
          <p:cNvSpPr txBox="1"/>
          <p:nvPr/>
        </p:nvSpPr>
        <p:spPr>
          <a:xfrm>
            <a:off x="1984852" y="3369757"/>
            <a:ext cx="1125776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00" i="1" dirty="0" smtClean="0">
                <a:latin typeface="Verdana"/>
                <a:cs typeface="Verdana"/>
              </a:rPr>
              <a:t>T-H pair enriched with various levels of alignments</a:t>
            </a:r>
          </a:p>
        </p:txBody>
      </p:sp>
      <p:cxnSp>
        <p:nvCxnSpPr>
          <p:cNvPr id="236" name="Straight Connector 235"/>
          <p:cNvCxnSpPr>
            <a:stCxn id="267" idx="2"/>
            <a:endCxn id="276" idx="0"/>
          </p:cNvCxnSpPr>
          <p:nvPr/>
        </p:nvCxnSpPr>
        <p:spPr>
          <a:xfrm flipH="1">
            <a:off x="1462478" y="3206068"/>
            <a:ext cx="52675" cy="165185"/>
          </a:xfrm>
          <a:prstGeom prst="line">
            <a:avLst/>
          </a:prstGeom>
          <a:ln w="38100" cmpd="sng"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/>
          <p:cNvCxnSpPr>
            <a:stCxn id="268" idx="2"/>
            <a:endCxn id="274" idx="6"/>
          </p:cNvCxnSpPr>
          <p:nvPr/>
        </p:nvCxnSpPr>
        <p:spPr>
          <a:xfrm flipH="1">
            <a:off x="1768902" y="3207956"/>
            <a:ext cx="2128" cy="153609"/>
          </a:xfrm>
          <a:prstGeom prst="line">
            <a:avLst/>
          </a:prstGeom>
          <a:ln w="38100" cmpd="sng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8" name="Rectangle 237"/>
          <p:cNvSpPr/>
          <p:nvPr/>
        </p:nvSpPr>
        <p:spPr>
          <a:xfrm>
            <a:off x="870723" y="3918041"/>
            <a:ext cx="995297" cy="15051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dirty="0" smtClean="0">
                <a:latin typeface="Verdana"/>
                <a:cs typeface="Verdana"/>
              </a:rPr>
              <a:t>H</a:t>
            </a:r>
          </a:p>
        </p:txBody>
      </p:sp>
      <p:sp>
        <p:nvSpPr>
          <p:cNvPr id="239" name="Rectangle 238"/>
          <p:cNvSpPr/>
          <p:nvPr/>
        </p:nvSpPr>
        <p:spPr>
          <a:xfrm>
            <a:off x="913654" y="3679380"/>
            <a:ext cx="180000" cy="1080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200" dirty="0" smtClean="0">
              <a:latin typeface="Verdana"/>
              <a:cs typeface="Verdana"/>
            </a:endParaRPr>
          </a:p>
        </p:txBody>
      </p:sp>
      <p:sp>
        <p:nvSpPr>
          <p:cNvPr id="240" name="Rectangle 239"/>
          <p:cNvSpPr/>
          <p:nvPr/>
        </p:nvSpPr>
        <p:spPr>
          <a:xfrm>
            <a:off x="1169531" y="3681268"/>
            <a:ext cx="180000" cy="1080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200" dirty="0" smtClean="0">
              <a:latin typeface="Verdana"/>
              <a:cs typeface="Verdana"/>
            </a:endParaRPr>
          </a:p>
        </p:txBody>
      </p:sp>
      <p:sp>
        <p:nvSpPr>
          <p:cNvPr id="241" name="Rectangle 240"/>
          <p:cNvSpPr/>
          <p:nvPr/>
        </p:nvSpPr>
        <p:spPr>
          <a:xfrm>
            <a:off x="1432927" y="3681268"/>
            <a:ext cx="180000" cy="1080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200" dirty="0" smtClean="0">
              <a:latin typeface="Verdana"/>
              <a:cs typeface="Verdana"/>
            </a:endParaRPr>
          </a:p>
        </p:txBody>
      </p:sp>
      <p:sp>
        <p:nvSpPr>
          <p:cNvPr id="242" name="Rectangle 241"/>
          <p:cNvSpPr/>
          <p:nvPr/>
        </p:nvSpPr>
        <p:spPr>
          <a:xfrm>
            <a:off x="1688804" y="3683156"/>
            <a:ext cx="180000" cy="1080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200" dirty="0" smtClean="0">
              <a:latin typeface="Verdana"/>
              <a:cs typeface="Verdana"/>
            </a:endParaRPr>
          </a:p>
        </p:txBody>
      </p:sp>
      <p:cxnSp>
        <p:nvCxnSpPr>
          <p:cNvPr id="243" name="Straight Connector 242"/>
          <p:cNvCxnSpPr>
            <a:stCxn id="239" idx="2"/>
          </p:cNvCxnSpPr>
          <p:nvPr/>
        </p:nvCxnSpPr>
        <p:spPr>
          <a:xfrm>
            <a:off x="1003654" y="3787380"/>
            <a:ext cx="149576" cy="108000"/>
          </a:xfrm>
          <a:prstGeom prst="line">
            <a:avLst/>
          </a:prstGeom>
          <a:ln w="127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/>
          <p:cNvCxnSpPr/>
          <p:nvPr/>
        </p:nvCxnSpPr>
        <p:spPr>
          <a:xfrm flipH="1">
            <a:off x="1144764" y="3789268"/>
            <a:ext cx="106301" cy="108000"/>
          </a:xfrm>
          <a:prstGeom prst="line">
            <a:avLst/>
          </a:prstGeom>
          <a:ln w="127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/>
          <p:cNvCxnSpPr>
            <a:stCxn id="241" idx="2"/>
          </p:cNvCxnSpPr>
          <p:nvPr/>
        </p:nvCxnSpPr>
        <p:spPr>
          <a:xfrm>
            <a:off x="1522927" y="3789268"/>
            <a:ext cx="149576" cy="106198"/>
          </a:xfrm>
          <a:prstGeom prst="line">
            <a:avLst/>
          </a:prstGeom>
          <a:ln w="127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/>
          <p:cNvCxnSpPr/>
          <p:nvPr/>
        </p:nvCxnSpPr>
        <p:spPr>
          <a:xfrm flipH="1">
            <a:off x="1664037" y="3791156"/>
            <a:ext cx="106301" cy="108000"/>
          </a:xfrm>
          <a:prstGeom prst="line">
            <a:avLst/>
          </a:prstGeom>
          <a:ln w="127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/>
          <p:cNvCxnSpPr>
            <a:stCxn id="275" idx="4"/>
          </p:cNvCxnSpPr>
          <p:nvPr/>
        </p:nvCxnSpPr>
        <p:spPr>
          <a:xfrm>
            <a:off x="1143249" y="3594557"/>
            <a:ext cx="1515" cy="300823"/>
          </a:xfrm>
          <a:prstGeom prst="line">
            <a:avLst/>
          </a:prstGeom>
          <a:ln w="38100" cmpd="sng"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Connector 247"/>
          <p:cNvCxnSpPr>
            <a:stCxn id="274" idx="3"/>
            <a:endCxn id="241" idx="0"/>
          </p:cNvCxnSpPr>
          <p:nvPr/>
        </p:nvCxnSpPr>
        <p:spPr>
          <a:xfrm flipH="1">
            <a:off x="1522927" y="3523491"/>
            <a:ext cx="206106" cy="157777"/>
          </a:xfrm>
          <a:prstGeom prst="line">
            <a:avLst/>
          </a:prstGeom>
          <a:ln w="38100" cmpd="sng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/>
          <p:cNvCxnSpPr>
            <a:stCxn id="276" idx="3"/>
            <a:endCxn id="242" idx="0"/>
          </p:cNvCxnSpPr>
          <p:nvPr/>
        </p:nvCxnSpPr>
        <p:spPr>
          <a:xfrm>
            <a:off x="1462478" y="3531179"/>
            <a:ext cx="316326" cy="151977"/>
          </a:xfrm>
          <a:prstGeom prst="line">
            <a:avLst/>
          </a:prstGeom>
          <a:ln w="38100" cmpd="sng"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2" name="Down Arrow 251"/>
          <p:cNvSpPr/>
          <p:nvPr/>
        </p:nvSpPr>
        <p:spPr>
          <a:xfrm>
            <a:off x="1073886" y="2125195"/>
            <a:ext cx="294486" cy="719999"/>
          </a:xfrm>
          <a:prstGeom prst="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 smtClean="0">
              <a:latin typeface="Verdana"/>
              <a:cs typeface="Verdana"/>
            </a:endParaRPr>
          </a:p>
        </p:txBody>
      </p:sp>
      <p:sp>
        <p:nvSpPr>
          <p:cNvPr id="258" name="Alternate Process 257"/>
          <p:cNvSpPr/>
          <p:nvPr/>
        </p:nvSpPr>
        <p:spPr>
          <a:xfrm>
            <a:off x="788605" y="2861539"/>
            <a:ext cx="1152000" cy="1259986"/>
          </a:xfrm>
          <a:prstGeom prst="flowChartAlternateProcess">
            <a:avLst/>
          </a:prstGeom>
          <a:noFill/>
          <a:ln>
            <a:solidFill>
              <a:srgbClr val="FF6600"/>
            </a:solidFill>
          </a:ln>
          <a:effectLst>
            <a:outerShdw blurRad="40000" dist="20000" dir="5400000" rotWithShape="0">
              <a:schemeClr val="accent6">
                <a:alpha val="38000"/>
              </a:scheme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 smtClean="0">
              <a:latin typeface="Verdana"/>
              <a:cs typeface="Verdana"/>
            </a:endParaRPr>
          </a:p>
        </p:txBody>
      </p:sp>
      <p:sp>
        <p:nvSpPr>
          <p:cNvPr id="263" name="TextBox 262"/>
          <p:cNvSpPr txBox="1"/>
          <p:nvPr/>
        </p:nvSpPr>
        <p:spPr>
          <a:xfrm>
            <a:off x="1434869" y="2171422"/>
            <a:ext cx="14025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latin typeface="Verdana"/>
                <a:cs typeface="Verdana"/>
              </a:rPr>
              <a:t>adding alignments</a:t>
            </a:r>
          </a:p>
        </p:txBody>
      </p:sp>
      <p:sp>
        <p:nvSpPr>
          <p:cNvPr id="264" name="Rectangle 263"/>
          <p:cNvSpPr/>
          <p:nvPr/>
        </p:nvSpPr>
        <p:spPr>
          <a:xfrm>
            <a:off x="859756" y="2917030"/>
            <a:ext cx="995297" cy="15051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dirty="0" smtClean="0">
                <a:latin typeface="Verdana"/>
                <a:cs typeface="Verdana"/>
              </a:rPr>
              <a:t>T</a:t>
            </a:r>
          </a:p>
        </p:txBody>
      </p:sp>
      <p:sp>
        <p:nvSpPr>
          <p:cNvPr id="265" name="Rectangle 264"/>
          <p:cNvSpPr/>
          <p:nvPr/>
        </p:nvSpPr>
        <p:spPr>
          <a:xfrm>
            <a:off x="905880" y="3096180"/>
            <a:ext cx="180000" cy="1080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200" dirty="0" smtClean="0">
              <a:latin typeface="Verdana"/>
              <a:cs typeface="Verdana"/>
            </a:endParaRPr>
          </a:p>
        </p:txBody>
      </p:sp>
      <p:sp>
        <p:nvSpPr>
          <p:cNvPr id="266" name="Rectangle 265"/>
          <p:cNvSpPr/>
          <p:nvPr/>
        </p:nvSpPr>
        <p:spPr>
          <a:xfrm>
            <a:off x="1161757" y="3098068"/>
            <a:ext cx="180000" cy="1080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200" dirty="0" smtClean="0">
              <a:latin typeface="Verdana"/>
              <a:cs typeface="Verdana"/>
            </a:endParaRPr>
          </a:p>
        </p:txBody>
      </p:sp>
      <p:sp>
        <p:nvSpPr>
          <p:cNvPr id="267" name="Rectangle 266"/>
          <p:cNvSpPr/>
          <p:nvPr/>
        </p:nvSpPr>
        <p:spPr>
          <a:xfrm>
            <a:off x="1425153" y="3098068"/>
            <a:ext cx="180000" cy="1080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200" dirty="0" smtClean="0">
              <a:latin typeface="Verdana"/>
              <a:cs typeface="Verdana"/>
            </a:endParaRPr>
          </a:p>
        </p:txBody>
      </p:sp>
      <p:sp>
        <p:nvSpPr>
          <p:cNvPr id="268" name="Rectangle 267"/>
          <p:cNvSpPr/>
          <p:nvPr/>
        </p:nvSpPr>
        <p:spPr>
          <a:xfrm>
            <a:off x="1681030" y="3099956"/>
            <a:ext cx="180000" cy="1080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200" dirty="0" smtClean="0">
              <a:latin typeface="Verdana"/>
              <a:cs typeface="Verdana"/>
            </a:endParaRPr>
          </a:p>
        </p:txBody>
      </p:sp>
      <p:sp>
        <p:nvSpPr>
          <p:cNvPr id="269" name="Rectangle 268"/>
          <p:cNvSpPr/>
          <p:nvPr/>
        </p:nvSpPr>
        <p:spPr>
          <a:xfrm>
            <a:off x="1240789" y="3308798"/>
            <a:ext cx="180000" cy="108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200" dirty="0" smtClean="0">
              <a:latin typeface="Verdana"/>
              <a:cs typeface="Verdana"/>
            </a:endParaRPr>
          </a:p>
        </p:txBody>
      </p:sp>
      <p:cxnSp>
        <p:nvCxnSpPr>
          <p:cNvPr id="270" name="Straight Connector 269"/>
          <p:cNvCxnSpPr>
            <a:stCxn id="265" idx="2"/>
          </p:cNvCxnSpPr>
          <p:nvPr/>
        </p:nvCxnSpPr>
        <p:spPr>
          <a:xfrm>
            <a:off x="995880" y="3204180"/>
            <a:ext cx="197761" cy="109888"/>
          </a:xfrm>
          <a:prstGeom prst="line">
            <a:avLst/>
          </a:prstGeom>
          <a:ln w="127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Connector 270"/>
          <p:cNvCxnSpPr>
            <a:endCxn id="267" idx="2"/>
          </p:cNvCxnSpPr>
          <p:nvPr/>
        </p:nvCxnSpPr>
        <p:spPr>
          <a:xfrm flipV="1">
            <a:off x="1193641" y="3206068"/>
            <a:ext cx="321512" cy="108000"/>
          </a:xfrm>
          <a:prstGeom prst="line">
            <a:avLst/>
          </a:prstGeom>
          <a:ln w="127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/>
          <p:cNvCxnSpPr>
            <a:stCxn id="266" idx="2"/>
          </p:cNvCxnSpPr>
          <p:nvPr/>
        </p:nvCxnSpPr>
        <p:spPr>
          <a:xfrm>
            <a:off x="1251756" y="3206068"/>
            <a:ext cx="36000" cy="72000"/>
          </a:xfrm>
          <a:prstGeom prst="line">
            <a:avLst/>
          </a:prstGeom>
          <a:ln w="127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/>
          <p:cNvCxnSpPr>
            <a:endCxn id="275" idx="0"/>
          </p:cNvCxnSpPr>
          <p:nvPr/>
        </p:nvCxnSpPr>
        <p:spPr>
          <a:xfrm flipH="1">
            <a:off x="1143249" y="3304415"/>
            <a:ext cx="50392" cy="130216"/>
          </a:xfrm>
          <a:prstGeom prst="line">
            <a:avLst/>
          </a:prstGeom>
          <a:ln w="38100" cmpd="sng"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4" name="7-Point Star 273"/>
          <p:cNvSpPr/>
          <p:nvPr/>
        </p:nvSpPr>
        <p:spPr>
          <a:xfrm>
            <a:off x="1679317" y="3361565"/>
            <a:ext cx="179170" cy="161925"/>
          </a:xfrm>
          <a:prstGeom prst="star7">
            <a:avLst/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100000">
                <a:srgbClr val="FFFFFF"/>
              </a:gs>
            </a:gsLst>
            <a:lin ang="0" scaled="1"/>
            <a:tileRect/>
          </a:gradFill>
          <a:ln>
            <a:solidFill>
              <a:schemeClr val="tx2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 smtClean="0">
              <a:latin typeface="Verdana"/>
              <a:cs typeface="Verdana"/>
            </a:endParaRPr>
          </a:p>
        </p:txBody>
      </p:sp>
      <p:sp>
        <p:nvSpPr>
          <p:cNvPr id="275" name="Oval 274"/>
          <p:cNvSpPr/>
          <p:nvPr/>
        </p:nvSpPr>
        <p:spPr>
          <a:xfrm>
            <a:off x="1064361" y="3434631"/>
            <a:ext cx="157775" cy="159926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100000">
                <a:srgbClr val="FFFFFF"/>
              </a:gs>
            </a:gsLst>
            <a:lin ang="0" scaled="1"/>
            <a:tileRect/>
          </a:gradFill>
          <a:ln>
            <a:solidFill>
              <a:schemeClr val="tx2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 smtClean="0">
              <a:latin typeface="Verdana"/>
              <a:cs typeface="Verdana"/>
            </a:endParaRPr>
          </a:p>
        </p:txBody>
      </p:sp>
      <p:sp>
        <p:nvSpPr>
          <p:cNvPr id="276" name="Isosceles Triangle 275"/>
          <p:cNvSpPr/>
          <p:nvPr/>
        </p:nvSpPr>
        <p:spPr>
          <a:xfrm>
            <a:off x="1378989" y="3371253"/>
            <a:ext cx="166978" cy="159926"/>
          </a:xfrm>
          <a:prstGeom prst="triangle">
            <a:avLst/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100000">
                <a:srgbClr val="FFFFFF"/>
              </a:gs>
            </a:gsLst>
            <a:lin ang="0" scaled="1"/>
            <a:tileRect/>
          </a:gradFill>
          <a:ln>
            <a:solidFill>
              <a:schemeClr val="tx2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 smtClean="0">
              <a:latin typeface="Verdana"/>
              <a:cs typeface="Verdana"/>
            </a:endParaRPr>
          </a:p>
        </p:txBody>
      </p:sp>
      <p:sp>
        <p:nvSpPr>
          <p:cNvPr id="280" name="Down Arrow 279"/>
          <p:cNvSpPr/>
          <p:nvPr/>
        </p:nvSpPr>
        <p:spPr>
          <a:xfrm>
            <a:off x="1051396" y="4142616"/>
            <a:ext cx="294486" cy="215997"/>
          </a:xfrm>
          <a:prstGeom prst="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 smtClean="0">
              <a:latin typeface="Verdana"/>
              <a:cs typeface="Verdana"/>
            </a:endParaRPr>
          </a:p>
        </p:txBody>
      </p:sp>
      <p:sp>
        <p:nvSpPr>
          <p:cNvPr id="281" name="Rounded Rectangle 280"/>
          <p:cNvSpPr/>
          <p:nvPr/>
        </p:nvSpPr>
        <p:spPr>
          <a:xfrm>
            <a:off x="1299038" y="4119713"/>
            <a:ext cx="1234688" cy="229615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 smtClean="0">
                <a:latin typeface="Verdana"/>
                <a:cs typeface="Verdana"/>
              </a:rPr>
              <a:t>extracting features</a:t>
            </a:r>
          </a:p>
        </p:txBody>
      </p:sp>
      <p:grpSp>
        <p:nvGrpSpPr>
          <p:cNvPr id="278" name="Group 277"/>
          <p:cNvGrpSpPr/>
          <p:nvPr/>
        </p:nvGrpSpPr>
        <p:grpSpPr>
          <a:xfrm>
            <a:off x="852599" y="4412804"/>
            <a:ext cx="995297" cy="155686"/>
            <a:chOff x="2017110" y="5160359"/>
            <a:chExt cx="995297" cy="155686"/>
          </a:xfrm>
        </p:grpSpPr>
        <p:sp>
          <p:nvSpPr>
            <p:cNvPr id="283" name="Rectangle 282"/>
            <p:cNvSpPr/>
            <p:nvPr/>
          </p:nvSpPr>
          <p:spPr>
            <a:xfrm>
              <a:off x="2017110" y="5164393"/>
              <a:ext cx="995297" cy="1505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900" dirty="0" smtClean="0">
                <a:latin typeface="Verdana"/>
                <a:cs typeface="Verdana"/>
              </a:endParaRPr>
            </a:p>
          </p:txBody>
        </p:sp>
        <p:sp>
          <p:nvSpPr>
            <p:cNvPr id="284" name="Oval 283"/>
            <p:cNvSpPr/>
            <p:nvPr/>
          </p:nvSpPr>
          <p:spPr>
            <a:xfrm>
              <a:off x="2054170" y="5164393"/>
              <a:ext cx="142057" cy="150518"/>
            </a:xfrm>
            <a:prstGeom prst="ellipse">
              <a:avLst/>
            </a:prstGeom>
            <a:noFill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900" dirty="0" smtClean="0">
                <a:latin typeface="Verdana"/>
                <a:cs typeface="Verdana"/>
              </a:endParaRPr>
            </a:p>
          </p:txBody>
        </p:sp>
        <p:sp>
          <p:nvSpPr>
            <p:cNvPr id="285" name="Oval 284"/>
            <p:cNvSpPr/>
            <p:nvPr/>
          </p:nvSpPr>
          <p:spPr>
            <a:xfrm>
              <a:off x="2206570" y="5160359"/>
              <a:ext cx="142057" cy="150518"/>
            </a:xfrm>
            <a:prstGeom prst="ellipse">
              <a:avLst/>
            </a:prstGeom>
            <a:noFill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900" dirty="0" smtClean="0">
                <a:latin typeface="Verdana"/>
                <a:cs typeface="Verdana"/>
              </a:endParaRPr>
            </a:p>
          </p:txBody>
        </p:sp>
        <p:sp>
          <p:nvSpPr>
            <p:cNvPr id="286" name="Oval 285"/>
            <p:cNvSpPr/>
            <p:nvPr/>
          </p:nvSpPr>
          <p:spPr>
            <a:xfrm>
              <a:off x="2358970" y="5165527"/>
              <a:ext cx="142057" cy="150518"/>
            </a:xfrm>
            <a:prstGeom prst="ellipse">
              <a:avLst/>
            </a:prstGeom>
            <a:noFill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900" dirty="0" smtClean="0">
                <a:latin typeface="Verdana"/>
                <a:cs typeface="Verdana"/>
              </a:endParaRPr>
            </a:p>
          </p:txBody>
        </p:sp>
        <p:sp>
          <p:nvSpPr>
            <p:cNvPr id="287" name="Oval 286"/>
            <p:cNvSpPr/>
            <p:nvPr/>
          </p:nvSpPr>
          <p:spPr>
            <a:xfrm>
              <a:off x="2511370" y="5161493"/>
              <a:ext cx="142057" cy="150518"/>
            </a:xfrm>
            <a:prstGeom prst="ellipse">
              <a:avLst/>
            </a:prstGeom>
            <a:noFill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900" dirty="0" smtClean="0">
                <a:latin typeface="Verdana"/>
                <a:cs typeface="Verdana"/>
              </a:endParaRPr>
            </a:p>
          </p:txBody>
        </p:sp>
        <p:sp>
          <p:nvSpPr>
            <p:cNvPr id="288" name="Oval 287"/>
            <p:cNvSpPr/>
            <p:nvPr/>
          </p:nvSpPr>
          <p:spPr>
            <a:xfrm>
              <a:off x="2658618" y="5161493"/>
              <a:ext cx="142057" cy="150518"/>
            </a:xfrm>
            <a:prstGeom prst="ellipse">
              <a:avLst/>
            </a:prstGeom>
            <a:noFill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900" dirty="0" smtClean="0">
                <a:latin typeface="Verdana"/>
                <a:cs typeface="Verdana"/>
              </a:endParaRPr>
            </a:p>
          </p:txBody>
        </p:sp>
        <p:sp>
          <p:nvSpPr>
            <p:cNvPr id="289" name="Oval 288"/>
            <p:cNvSpPr/>
            <p:nvPr/>
          </p:nvSpPr>
          <p:spPr>
            <a:xfrm>
              <a:off x="2805866" y="5161493"/>
              <a:ext cx="142057" cy="150518"/>
            </a:xfrm>
            <a:prstGeom prst="ellipse">
              <a:avLst/>
            </a:prstGeom>
            <a:noFill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900" dirty="0" smtClean="0">
                <a:latin typeface="Verdana"/>
                <a:cs typeface="Verdana"/>
              </a:endParaRPr>
            </a:p>
          </p:txBody>
        </p:sp>
      </p:grpSp>
      <p:sp>
        <p:nvSpPr>
          <p:cNvPr id="279" name="TextBox 278"/>
          <p:cNvSpPr txBox="1"/>
          <p:nvPr/>
        </p:nvSpPr>
        <p:spPr>
          <a:xfrm>
            <a:off x="1965765" y="4371930"/>
            <a:ext cx="1048368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00" i="1" dirty="0" smtClean="0">
                <a:latin typeface="Verdana"/>
                <a:cs typeface="Verdana"/>
              </a:rPr>
              <a:t>T-H pair expressed as a data point</a:t>
            </a:r>
          </a:p>
        </p:txBody>
      </p:sp>
      <p:grpSp>
        <p:nvGrpSpPr>
          <p:cNvPr id="297" name="Group 296"/>
          <p:cNvGrpSpPr/>
          <p:nvPr/>
        </p:nvGrpSpPr>
        <p:grpSpPr>
          <a:xfrm>
            <a:off x="1047345" y="4609490"/>
            <a:ext cx="1722315" cy="228071"/>
            <a:chOff x="5567484" y="5396837"/>
            <a:chExt cx="1722315" cy="228071"/>
          </a:xfrm>
        </p:grpSpPr>
        <p:sp>
          <p:nvSpPr>
            <p:cNvPr id="291" name="Down Arrow 290"/>
            <p:cNvSpPr/>
            <p:nvPr/>
          </p:nvSpPr>
          <p:spPr>
            <a:xfrm>
              <a:off x="5567484" y="5408911"/>
              <a:ext cx="294486" cy="215997"/>
            </a:xfrm>
            <a:prstGeom prst="downArrow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 smtClean="0">
                <a:latin typeface="Verdana"/>
                <a:cs typeface="Verdana"/>
              </a:endParaRPr>
            </a:p>
          </p:txBody>
        </p:sp>
        <p:sp>
          <p:nvSpPr>
            <p:cNvPr id="292" name="Rounded Rectangle 291"/>
            <p:cNvSpPr/>
            <p:nvPr/>
          </p:nvSpPr>
          <p:spPr>
            <a:xfrm>
              <a:off x="5752380" y="5396837"/>
              <a:ext cx="1537419" cy="207455"/>
            </a:xfrm>
            <a:prstGeom prst="roundRect">
              <a:avLst/>
            </a:prstGeom>
            <a:noFill/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dirty="0">
                  <a:latin typeface="Verdana"/>
                  <a:cs typeface="Verdana"/>
                </a:rPr>
                <a:t>c</a:t>
              </a:r>
              <a:r>
                <a:rPr lang="en-US" sz="900" dirty="0" smtClean="0">
                  <a:latin typeface="Verdana"/>
                  <a:cs typeface="Verdana"/>
                </a:rPr>
                <a:t>lassifying entailment</a:t>
              </a:r>
            </a:p>
          </p:txBody>
        </p:sp>
      </p:grpSp>
      <p:sp>
        <p:nvSpPr>
          <p:cNvPr id="294" name="Rounded Rectangle 293"/>
          <p:cNvSpPr/>
          <p:nvPr/>
        </p:nvSpPr>
        <p:spPr>
          <a:xfrm>
            <a:off x="1253796" y="972053"/>
            <a:ext cx="1704267" cy="213824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latin typeface="Verdana"/>
                <a:cs typeface="Verdana"/>
              </a:rPr>
              <a:t>p</a:t>
            </a:r>
            <a:r>
              <a:rPr lang="en-US" sz="900" dirty="0" smtClean="0">
                <a:latin typeface="Verdana"/>
                <a:cs typeface="Verdana"/>
              </a:rPr>
              <a:t>re-processing pipeline</a:t>
            </a:r>
          </a:p>
        </p:txBody>
      </p:sp>
      <p:sp>
        <p:nvSpPr>
          <p:cNvPr id="295" name="Down Arrow 294"/>
          <p:cNvSpPr/>
          <p:nvPr/>
        </p:nvSpPr>
        <p:spPr>
          <a:xfrm>
            <a:off x="1097774" y="1008071"/>
            <a:ext cx="294486" cy="179997"/>
          </a:xfrm>
          <a:prstGeom prst="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 smtClean="0">
              <a:latin typeface="Verdana"/>
              <a:cs typeface="Verdana"/>
            </a:endParaRPr>
          </a:p>
        </p:txBody>
      </p:sp>
      <p:sp>
        <p:nvSpPr>
          <p:cNvPr id="303" name="TextBox 302"/>
          <p:cNvSpPr txBox="1"/>
          <p:nvPr/>
        </p:nvSpPr>
        <p:spPr>
          <a:xfrm>
            <a:off x="879381" y="829794"/>
            <a:ext cx="1543152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900" i="1" dirty="0" smtClean="0">
                <a:latin typeface="Verdana"/>
                <a:cs typeface="Verdana"/>
              </a:rPr>
              <a:t>T-H input sentences</a:t>
            </a:r>
            <a:endParaRPr lang="en-US" sz="900" i="1" dirty="0">
              <a:latin typeface="Verdana"/>
              <a:cs typeface="Verdana"/>
            </a:endParaRPr>
          </a:p>
        </p:txBody>
      </p:sp>
      <p:sp>
        <p:nvSpPr>
          <p:cNvPr id="304" name="TextBox 303"/>
          <p:cNvSpPr txBox="1"/>
          <p:nvPr/>
        </p:nvSpPr>
        <p:spPr>
          <a:xfrm>
            <a:off x="764225" y="4807457"/>
            <a:ext cx="16413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i="1" dirty="0" smtClean="0">
                <a:latin typeface="Verdana"/>
                <a:cs typeface="Verdana"/>
              </a:rPr>
              <a:t>Entailment Decision</a:t>
            </a:r>
          </a:p>
        </p:txBody>
      </p:sp>
      <p:grpSp>
        <p:nvGrpSpPr>
          <p:cNvPr id="305" name="Group 304"/>
          <p:cNvGrpSpPr/>
          <p:nvPr/>
        </p:nvGrpSpPr>
        <p:grpSpPr>
          <a:xfrm>
            <a:off x="856467" y="2194468"/>
            <a:ext cx="616693" cy="431999"/>
            <a:chOff x="1567137" y="2806388"/>
            <a:chExt cx="563770" cy="372537"/>
          </a:xfrm>
        </p:grpSpPr>
        <p:sp>
          <p:nvSpPr>
            <p:cNvPr id="306" name="Rectangle 305"/>
            <p:cNvSpPr/>
            <p:nvPr/>
          </p:nvSpPr>
          <p:spPr>
            <a:xfrm>
              <a:off x="1567137" y="2806388"/>
              <a:ext cx="559461" cy="12417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000" tIns="0" rIns="3600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 smtClean="0">
                  <a:latin typeface="Verdana"/>
                  <a:cs typeface="Verdana"/>
                </a:rPr>
                <a:t>aligner1</a:t>
              </a:r>
            </a:p>
          </p:txBody>
        </p:sp>
        <p:sp>
          <p:nvSpPr>
            <p:cNvPr id="307" name="Rectangle 306"/>
            <p:cNvSpPr/>
            <p:nvPr/>
          </p:nvSpPr>
          <p:spPr>
            <a:xfrm>
              <a:off x="1569292" y="2930567"/>
              <a:ext cx="559461" cy="12417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 smtClean="0">
                  <a:latin typeface="Verdana"/>
                  <a:cs typeface="Verdana"/>
                </a:rPr>
                <a:t>aligner2</a:t>
              </a:r>
            </a:p>
          </p:txBody>
        </p:sp>
        <p:sp>
          <p:nvSpPr>
            <p:cNvPr id="308" name="Rectangle 307"/>
            <p:cNvSpPr/>
            <p:nvPr/>
          </p:nvSpPr>
          <p:spPr>
            <a:xfrm>
              <a:off x="1571446" y="3054746"/>
              <a:ext cx="559461" cy="12417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 smtClean="0">
                  <a:latin typeface="Verdana"/>
                  <a:cs typeface="Verdana"/>
                </a:rPr>
                <a:t>aligner3</a:t>
              </a:r>
            </a:p>
          </p:txBody>
        </p:sp>
      </p:grpSp>
      <p:sp>
        <p:nvSpPr>
          <p:cNvPr id="311" name="TextBox 310"/>
          <p:cNvSpPr txBox="1"/>
          <p:nvPr/>
        </p:nvSpPr>
        <p:spPr>
          <a:xfrm>
            <a:off x="1906172" y="2925445"/>
            <a:ext cx="92276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Verdana"/>
                <a:cs typeface="Verdana"/>
              </a:rPr>
              <a:t>multi-level alignment</a:t>
            </a:r>
          </a:p>
        </p:txBody>
      </p:sp>
    </p:spTree>
    <p:extLst>
      <p:ext uri="{BB962C8B-B14F-4D97-AF65-F5344CB8AC3E}">
        <p14:creationId xmlns:p14="http://schemas.microsoft.com/office/powerpoint/2010/main" val="2647230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551315" y="1081535"/>
            <a:ext cx="2459543" cy="4926646"/>
            <a:chOff x="1338715" y="837410"/>
            <a:chExt cx="2459543" cy="4926646"/>
          </a:xfrm>
        </p:grpSpPr>
        <p:grpSp>
          <p:nvGrpSpPr>
            <p:cNvPr id="5" name="Group 4"/>
            <p:cNvGrpSpPr/>
            <p:nvPr/>
          </p:nvGrpSpPr>
          <p:grpSpPr>
            <a:xfrm>
              <a:off x="1445952" y="1629733"/>
              <a:ext cx="1001274" cy="499768"/>
              <a:chOff x="1954858" y="993566"/>
              <a:chExt cx="1001274" cy="499768"/>
            </a:xfrm>
          </p:grpSpPr>
          <p:sp>
            <p:nvSpPr>
              <p:cNvPr id="78" name="Rectangle 77"/>
              <p:cNvSpPr/>
              <p:nvPr/>
            </p:nvSpPr>
            <p:spPr>
              <a:xfrm>
                <a:off x="1954858" y="993566"/>
                <a:ext cx="995297" cy="15051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1200" dirty="0" smtClean="0">
                    <a:latin typeface="Verdana"/>
                    <a:cs typeface="Verdana"/>
                  </a:rPr>
                  <a:t>T</a:t>
                </a:r>
              </a:p>
            </p:txBody>
          </p:sp>
          <p:grpSp>
            <p:nvGrpSpPr>
              <p:cNvPr id="79" name="Group 78"/>
              <p:cNvGrpSpPr/>
              <p:nvPr/>
            </p:nvGrpSpPr>
            <p:grpSpPr>
              <a:xfrm>
                <a:off x="2000982" y="1172716"/>
                <a:ext cx="955150" cy="320618"/>
                <a:chOff x="2000982" y="1181918"/>
                <a:chExt cx="955150" cy="320618"/>
              </a:xfrm>
            </p:grpSpPr>
            <p:sp>
              <p:nvSpPr>
                <p:cNvPr id="80" name="Rectangle 79"/>
                <p:cNvSpPr/>
                <p:nvPr/>
              </p:nvSpPr>
              <p:spPr>
                <a:xfrm>
                  <a:off x="2000982" y="1181918"/>
                  <a:ext cx="180000" cy="108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  <a:effectLst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1200" dirty="0" smtClean="0">
                    <a:latin typeface="Verdana"/>
                    <a:cs typeface="Verdana"/>
                  </a:endParaRPr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56859" y="1183806"/>
                  <a:ext cx="180000" cy="108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  <a:effectLst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1200" dirty="0" smtClean="0">
                    <a:latin typeface="Verdana"/>
                    <a:cs typeface="Verdana"/>
                  </a:endParaRPr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2520255" y="1183806"/>
                  <a:ext cx="180000" cy="108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  <a:effectLst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1200" dirty="0" smtClean="0">
                    <a:latin typeface="Verdana"/>
                    <a:cs typeface="Verdana"/>
                  </a:endParaRPr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776132" y="1185694"/>
                  <a:ext cx="180000" cy="108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  <a:effectLst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1200" dirty="0" smtClean="0">
                    <a:latin typeface="Verdana"/>
                    <a:cs typeface="Verdana"/>
                  </a:endParaRPr>
                </a:p>
              </p:txBody>
            </p:sp>
            <p:sp>
              <p:nvSpPr>
                <p:cNvPr id="84" name="Rectangle 83"/>
                <p:cNvSpPr/>
                <p:nvPr/>
              </p:nvSpPr>
              <p:spPr>
                <a:xfrm>
                  <a:off x="2335891" y="1394536"/>
                  <a:ext cx="180000" cy="1080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1200" dirty="0" smtClean="0">
                    <a:latin typeface="Verdana"/>
                    <a:cs typeface="Verdana"/>
                  </a:endParaRPr>
                </a:p>
              </p:txBody>
            </p:sp>
            <p:cxnSp>
              <p:nvCxnSpPr>
                <p:cNvPr id="85" name="Straight Connector 84"/>
                <p:cNvCxnSpPr>
                  <a:stCxn id="80" idx="2"/>
                  <a:endCxn id="84" idx="1"/>
                </p:cNvCxnSpPr>
                <p:nvPr/>
              </p:nvCxnSpPr>
              <p:spPr>
                <a:xfrm>
                  <a:off x="2090982" y="1289918"/>
                  <a:ext cx="244909" cy="108000"/>
                </a:xfrm>
                <a:prstGeom prst="line">
                  <a:avLst/>
                </a:prstGeom>
                <a:ln w="12700" cmpd="sng"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Connector 85"/>
                <p:cNvCxnSpPr>
                  <a:stCxn id="84" idx="1"/>
                  <a:endCxn id="82" idx="2"/>
                </p:cNvCxnSpPr>
                <p:nvPr/>
              </p:nvCxnSpPr>
              <p:spPr>
                <a:xfrm flipV="1">
                  <a:off x="2335891" y="1291806"/>
                  <a:ext cx="274364" cy="108000"/>
                </a:xfrm>
                <a:prstGeom prst="line">
                  <a:avLst/>
                </a:prstGeom>
                <a:ln w="12700" cmpd="sng"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Connector 86"/>
                <p:cNvCxnSpPr>
                  <a:stCxn id="81" idx="2"/>
                  <a:endCxn id="84" idx="0"/>
                </p:cNvCxnSpPr>
                <p:nvPr/>
              </p:nvCxnSpPr>
              <p:spPr>
                <a:xfrm>
                  <a:off x="2346859" y="1291806"/>
                  <a:ext cx="79032" cy="72000"/>
                </a:xfrm>
                <a:prstGeom prst="line">
                  <a:avLst/>
                </a:prstGeom>
                <a:ln w="12700" cmpd="sng"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6" name="Isosceles Triangle 5"/>
            <p:cNvSpPr/>
            <p:nvPr/>
          </p:nvSpPr>
          <p:spPr>
            <a:xfrm>
              <a:off x="1644165" y="3111887"/>
              <a:ext cx="385704" cy="263467"/>
            </a:xfrm>
            <a:prstGeom prst="triangle">
              <a:avLst/>
            </a:prstGeom>
            <a:noFill/>
            <a:ln>
              <a:noFill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 dirty="0" smtClean="0">
                <a:latin typeface="Verdana"/>
                <a:cs typeface="Verdana"/>
              </a:endParaRPr>
            </a:p>
          </p:txBody>
        </p:sp>
        <p:sp>
          <p:nvSpPr>
            <p:cNvPr id="7" name="Isosceles Triangle 6"/>
            <p:cNvSpPr/>
            <p:nvPr/>
          </p:nvSpPr>
          <p:spPr>
            <a:xfrm>
              <a:off x="2163438" y="3104369"/>
              <a:ext cx="385704" cy="270986"/>
            </a:xfrm>
            <a:prstGeom prst="triangle">
              <a:avLst/>
            </a:prstGeom>
            <a:noFill/>
            <a:ln>
              <a:noFill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 dirty="0" smtClean="0">
                <a:latin typeface="Verdana"/>
                <a:cs typeface="Verdana"/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1445952" y="2068246"/>
              <a:ext cx="995297" cy="406070"/>
              <a:chOff x="1954858" y="1524099"/>
              <a:chExt cx="995297" cy="406070"/>
            </a:xfrm>
          </p:grpSpPr>
          <p:sp>
            <p:nvSpPr>
              <p:cNvPr id="68" name="Rectangle 67"/>
              <p:cNvSpPr/>
              <p:nvPr/>
            </p:nvSpPr>
            <p:spPr>
              <a:xfrm>
                <a:off x="1954858" y="1524099"/>
                <a:ext cx="995297" cy="15051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1200" dirty="0" smtClean="0">
                    <a:latin typeface="Verdana"/>
                    <a:cs typeface="Verdana"/>
                  </a:rPr>
                  <a:t>H</a:t>
                </a:r>
              </a:p>
            </p:txBody>
          </p:sp>
          <p:grpSp>
            <p:nvGrpSpPr>
              <p:cNvPr id="69" name="Group 68"/>
              <p:cNvGrpSpPr/>
              <p:nvPr/>
            </p:nvGrpSpPr>
            <p:grpSpPr>
              <a:xfrm>
                <a:off x="1993463" y="1710393"/>
                <a:ext cx="955150" cy="219776"/>
                <a:chOff x="1993463" y="1710393"/>
                <a:chExt cx="955150" cy="219776"/>
              </a:xfrm>
            </p:grpSpPr>
            <p:sp>
              <p:nvSpPr>
                <p:cNvPr id="70" name="Rectangle 69"/>
                <p:cNvSpPr/>
                <p:nvPr/>
              </p:nvSpPr>
              <p:spPr>
                <a:xfrm>
                  <a:off x="1993463" y="1710393"/>
                  <a:ext cx="180000" cy="108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  <a:effectLst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1200" dirty="0" smtClean="0">
                    <a:latin typeface="Verdana"/>
                    <a:cs typeface="Verdana"/>
                  </a:endParaRPr>
                </a:p>
              </p:txBody>
            </p:sp>
            <p:sp>
              <p:nvSpPr>
                <p:cNvPr id="71" name="Rectangle 70"/>
                <p:cNvSpPr/>
                <p:nvPr/>
              </p:nvSpPr>
              <p:spPr>
                <a:xfrm>
                  <a:off x="2249340" y="1712281"/>
                  <a:ext cx="180000" cy="108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  <a:effectLst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1200" dirty="0" smtClean="0">
                    <a:latin typeface="Verdana"/>
                    <a:cs typeface="Verdana"/>
                  </a:endParaRPr>
                </a:p>
              </p:txBody>
            </p:sp>
            <p:sp>
              <p:nvSpPr>
                <p:cNvPr id="72" name="Rectangle 71"/>
                <p:cNvSpPr/>
                <p:nvPr/>
              </p:nvSpPr>
              <p:spPr>
                <a:xfrm>
                  <a:off x="2512736" y="1712281"/>
                  <a:ext cx="180000" cy="108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  <a:effectLst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1200" dirty="0" smtClean="0">
                    <a:latin typeface="Verdana"/>
                    <a:cs typeface="Verdana"/>
                  </a:endParaRPr>
                </a:p>
              </p:txBody>
            </p:sp>
            <p:sp>
              <p:nvSpPr>
                <p:cNvPr id="73" name="Rectangle 72"/>
                <p:cNvSpPr/>
                <p:nvPr/>
              </p:nvSpPr>
              <p:spPr>
                <a:xfrm>
                  <a:off x="2768613" y="1714169"/>
                  <a:ext cx="180000" cy="108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  <a:effectLst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1200" dirty="0" smtClean="0">
                    <a:latin typeface="Verdana"/>
                    <a:cs typeface="Verdana"/>
                  </a:endParaRPr>
                </a:p>
              </p:txBody>
            </p:sp>
            <p:cxnSp>
              <p:nvCxnSpPr>
                <p:cNvPr id="74" name="Straight Connector 73"/>
                <p:cNvCxnSpPr>
                  <a:stCxn id="70" idx="2"/>
                </p:cNvCxnSpPr>
                <p:nvPr/>
              </p:nvCxnSpPr>
              <p:spPr>
                <a:xfrm>
                  <a:off x="2083463" y="1818393"/>
                  <a:ext cx="112764" cy="108086"/>
                </a:xfrm>
                <a:prstGeom prst="line">
                  <a:avLst/>
                </a:prstGeom>
                <a:ln w="12700" cmpd="sng"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Connector 74"/>
                <p:cNvCxnSpPr>
                  <a:stCxn id="71" idx="2"/>
                </p:cNvCxnSpPr>
                <p:nvPr/>
              </p:nvCxnSpPr>
              <p:spPr>
                <a:xfrm flipH="1">
                  <a:off x="2180982" y="1820281"/>
                  <a:ext cx="158358" cy="106198"/>
                </a:xfrm>
                <a:prstGeom prst="line">
                  <a:avLst/>
                </a:prstGeom>
                <a:ln w="12700" cmpd="sng"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Connector 75"/>
                <p:cNvCxnSpPr>
                  <a:stCxn id="72" idx="2"/>
                </p:cNvCxnSpPr>
                <p:nvPr/>
              </p:nvCxnSpPr>
              <p:spPr>
                <a:xfrm>
                  <a:off x="2602736" y="1820281"/>
                  <a:ext cx="149576" cy="106198"/>
                </a:xfrm>
                <a:prstGeom prst="line">
                  <a:avLst/>
                </a:prstGeom>
                <a:ln w="12700" cmpd="sng"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/>
                <p:cNvCxnSpPr>
                  <a:stCxn id="73" idx="2"/>
                </p:cNvCxnSpPr>
                <p:nvPr/>
              </p:nvCxnSpPr>
              <p:spPr>
                <a:xfrm flipH="1">
                  <a:off x="2752312" y="1822169"/>
                  <a:ext cx="106301" cy="108000"/>
                </a:xfrm>
                <a:prstGeom prst="line">
                  <a:avLst/>
                </a:prstGeom>
                <a:ln w="12700" cmpd="sng"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9" name="TextBox 8"/>
            <p:cNvSpPr txBox="1"/>
            <p:nvPr/>
          </p:nvSpPr>
          <p:spPr>
            <a:xfrm>
              <a:off x="2586396" y="906653"/>
              <a:ext cx="1211862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900" dirty="0" smtClean="0">
                  <a:latin typeface="Verdana"/>
                  <a:cs typeface="Verdana"/>
                </a:rPr>
                <a:t>T-H input sentences</a:t>
              </a:r>
              <a:endParaRPr lang="en-US" sz="900" dirty="0">
                <a:latin typeface="Verdana"/>
                <a:cs typeface="Verdana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573981" y="1806943"/>
              <a:ext cx="1224277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900" dirty="0" smtClean="0">
                  <a:latin typeface="Verdana"/>
                  <a:cs typeface="Verdana"/>
                </a:rPr>
                <a:t>T-H with linguistic annotations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567991" y="3692661"/>
              <a:ext cx="1125776" cy="4154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900" dirty="0" smtClean="0">
                  <a:latin typeface="Verdana"/>
                  <a:cs typeface="Verdana"/>
                </a:rPr>
                <a:t>T-H pair enriched with various levels of alignments</a:t>
              </a:r>
            </a:p>
          </p:txBody>
        </p:sp>
        <p:cxnSp>
          <p:nvCxnSpPr>
            <p:cNvPr id="12" name="Straight Connector 11"/>
            <p:cNvCxnSpPr>
              <a:stCxn id="38" idx="2"/>
              <a:endCxn id="47" idx="0"/>
            </p:cNvCxnSpPr>
            <p:nvPr/>
          </p:nvCxnSpPr>
          <p:spPr>
            <a:xfrm flipH="1">
              <a:off x="2045617" y="3766048"/>
              <a:ext cx="52675" cy="165185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39" idx="2"/>
              <a:endCxn id="45" idx="6"/>
            </p:cNvCxnSpPr>
            <p:nvPr/>
          </p:nvCxnSpPr>
          <p:spPr>
            <a:xfrm flipH="1">
              <a:off x="2352041" y="3767936"/>
              <a:ext cx="2128" cy="153609"/>
            </a:xfrm>
            <a:prstGeom prst="line">
              <a:avLst/>
            </a:prstGeom>
            <a:ln w="38100" cmpd="sng"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/>
            <p:nvPr/>
          </p:nvSpPr>
          <p:spPr>
            <a:xfrm>
              <a:off x="1453862" y="4478021"/>
              <a:ext cx="995297" cy="1505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200" dirty="0" smtClean="0">
                  <a:latin typeface="Verdana"/>
                  <a:cs typeface="Verdana"/>
                </a:rPr>
                <a:t>H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496793" y="4239360"/>
              <a:ext cx="180000" cy="1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200" dirty="0" smtClean="0">
                <a:latin typeface="Verdana"/>
                <a:cs typeface="Verdana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752670" y="4241248"/>
              <a:ext cx="180000" cy="1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200" dirty="0" smtClean="0">
                <a:latin typeface="Verdana"/>
                <a:cs typeface="Verdana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016066" y="4241248"/>
              <a:ext cx="180000" cy="1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200" dirty="0" smtClean="0">
                <a:latin typeface="Verdana"/>
                <a:cs typeface="Verdana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271943" y="4243136"/>
              <a:ext cx="180000" cy="1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200" dirty="0" smtClean="0">
                <a:latin typeface="Verdana"/>
                <a:cs typeface="Verdana"/>
              </a:endParaRPr>
            </a:p>
          </p:txBody>
        </p:sp>
        <p:cxnSp>
          <p:nvCxnSpPr>
            <p:cNvPr id="19" name="Straight Connector 18"/>
            <p:cNvCxnSpPr>
              <a:stCxn id="15" idx="2"/>
            </p:cNvCxnSpPr>
            <p:nvPr/>
          </p:nvCxnSpPr>
          <p:spPr>
            <a:xfrm>
              <a:off x="1586793" y="4347360"/>
              <a:ext cx="149576" cy="108000"/>
            </a:xfrm>
            <a:prstGeom prst="line">
              <a:avLst/>
            </a:prstGeom>
            <a:ln w="1270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1727903" y="4349248"/>
              <a:ext cx="106301" cy="108000"/>
            </a:xfrm>
            <a:prstGeom prst="line">
              <a:avLst/>
            </a:prstGeom>
            <a:ln w="1270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17" idx="2"/>
            </p:cNvCxnSpPr>
            <p:nvPr/>
          </p:nvCxnSpPr>
          <p:spPr>
            <a:xfrm>
              <a:off x="2106066" y="4349248"/>
              <a:ext cx="149576" cy="106198"/>
            </a:xfrm>
            <a:prstGeom prst="line">
              <a:avLst/>
            </a:prstGeom>
            <a:ln w="1270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2247176" y="4351136"/>
              <a:ext cx="106301" cy="108000"/>
            </a:xfrm>
            <a:prstGeom prst="line">
              <a:avLst/>
            </a:prstGeom>
            <a:ln w="1270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46" idx="4"/>
            </p:cNvCxnSpPr>
            <p:nvPr/>
          </p:nvCxnSpPr>
          <p:spPr>
            <a:xfrm>
              <a:off x="1726388" y="4154537"/>
              <a:ext cx="1515" cy="300823"/>
            </a:xfrm>
            <a:prstGeom prst="line">
              <a:avLst/>
            </a:prstGeom>
            <a:ln w="38100" cmpd="sng">
              <a:solidFill>
                <a:srgbClr val="8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45" idx="3"/>
              <a:endCxn id="17" idx="0"/>
            </p:cNvCxnSpPr>
            <p:nvPr/>
          </p:nvCxnSpPr>
          <p:spPr>
            <a:xfrm flipH="1">
              <a:off x="2106066" y="4083471"/>
              <a:ext cx="206106" cy="157777"/>
            </a:xfrm>
            <a:prstGeom prst="line">
              <a:avLst/>
            </a:prstGeom>
            <a:ln w="38100" cmpd="sng"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47" idx="3"/>
              <a:endCxn id="18" idx="0"/>
            </p:cNvCxnSpPr>
            <p:nvPr/>
          </p:nvCxnSpPr>
          <p:spPr>
            <a:xfrm>
              <a:off x="2045617" y="4091159"/>
              <a:ext cx="316326" cy="151977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Down Arrow 25"/>
            <p:cNvSpPr/>
            <p:nvPr/>
          </p:nvSpPr>
          <p:spPr>
            <a:xfrm>
              <a:off x="1642665" y="1291386"/>
              <a:ext cx="294486" cy="252000"/>
            </a:xfrm>
            <a:prstGeom prst="downArrow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 smtClean="0">
                <a:latin typeface="Verdana"/>
                <a:cs typeface="Verdana"/>
              </a:endParaRP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1886435" y="1245764"/>
              <a:ext cx="1644172" cy="296835"/>
            </a:xfrm>
            <a:prstGeom prst="roundRect">
              <a:avLst/>
            </a:prstGeom>
            <a:noFill/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>
                  <a:latin typeface="Verdana"/>
                  <a:cs typeface="Verdana"/>
                </a:rPr>
                <a:t>p</a:t>
              </a:r>
              <a:r>
                <a:rPr lang="en-US" sz="1000" dirty="0" smtClean="0">
                  <a:latin typeface="Verdana"/>
                  <a:cs typeface="Verdana"/>
                </a:rPr>
                <a:t>re-processing pipeline</a:t>
              </a:r>
            </a:p>
          </p:txBody>
        </p:sp>
        <p:sp>
          <p:nvSpPr>
            <p:cNvPr id="28" name="Down Arrow 27"/>
            <p:cNvSpPr/>
            <p:nvPr/>
          </p:nvSpPr>
          <p:spPr>
            <a:xfrm>
              <a:off x="1657025" y="2524302"/>
              <a:ext cx="294486" cy="827999"/>
            </a:xfrm>
            <a:prstGeom prst="downArrow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 smtClean="0">
                <a:latin typeface="Verdana"/>
                <a:cs typeface="Verdana"/>
              </a:endParaRPr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1449171" y="885433"/>
              <a:ext cx="1030425" cy="340546"/>
              <a:chOff x="1449171" y="885433"/>
              <a:chExt cx="1030425" cy="340546"/>
            </a:xfrm>
          </p:grpSpPr>
          <p:sp>
            <p:nvSpPr>
              <p:cNvPr id="66" name="Rectangle 65"/>
              <p:cNvSpPr/>
              <p:nvPr/>
            </p:nvSpPr>
            <p:spPr>
              <a:xfrm>
                <a:off x="1449171" y="885433"/>
                <a:ext cx="1028474" cy="15051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1200" dirty="0" smtClean="0">
                    <a:latin typeface="Verdana"/>
                    <a:cs typeface="Verdana"/>
                  </a:rPr>
                  <a:t>T</a:t>
                </a:r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1451122" y="1075461"/>
                <a:ext cx="1028474" cy="15051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1200" dirty="0" smtClean="0">
                    <a:latin typeface="Verdana"/>
                    <a:cs typeface="Verdana"/>
                  </a:rPr>
                  <a:t>H</a:t>
                </a:r>
              </a:p>
            </p:txBody>
          </p:sp>
        </p:grpSp>
        <p:sp>
          <p:nvSpPr>
            <p:cNvPr id="30" name="Alternate Process 29"/>
            <p:cNvSpPr/>
            <p:nvPr/>
          </p:nvSpPr>
          <p:spPr>
            <a:xfrm>
              <a:off x="1389517" y="837410"/>
              <a:ext cx="1151999" cy="430189"/>
            </a:xfrm>
            <a:prstGeom prst="flowChartAlternateProcess">
              <a:avLst/>
            </a:prstGeom>
            <a:noFill/>
            <a:ln>
              <a:solidFill>
                <a:srgbClr val="FF6600"/>
              </a:solidFill>
            </a:ln>
            <a:effectLst>
              <a:outerShdw blurRad="40000" dist="20000" dir="5400000" rotWithShape="0">
                <a:schemeClr val="accent6">
                  <a:alpha val="38000"/>
                </a:schemeClr>
              </a:outerShdw>
            </a:effectLst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 smtClean="0">
                <a:latin typeface="Verdana"/>
                <a:cs typeface="Verdana"/>
              </a:endParaRPr>
            </a:p>
          </p:txBody>
        </p:sp>
        <p:sp>
          <p:nvSpPr>
            <p:cNvPr id="31" name="Alternate Process 30"/>
            <p:cNvSpPr/>
            <p:nvPr/>
          </p:nvSpPr>
          <p:spPr>
            <a:xfrm>
              <a:off x="1364299" y="1561246"/>
              <a:ext cx="1151998" cy="935993"/>
            </a:xfrm>
            <a:prstGeom prst="flowChartAlternateProcess">
              <a:avLst/>
            </a:prstGeom>
            <a:noFill/>
            <a:ln>
              <a:solidFill>
                <a:srgbClr val="FF6600"/>
              </a:solidFill>
            </a:ln>
            <a:effectLst>
              <a:outerShdw blurRad="40000" dist="20000" dir="5400000" rotWithShape="0">
                <a:schemeClr val="accent6">
                  <a:alpha val="38000"/>
                </a:schemeClr>
              </a:outerShdw>
            </a:effectLst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 smtClean="0">
                <a:latin typeface="Verdana"/>
                <a:cs typeface="Verdana"/>
              </a:endParaRPr>
            </a:p>
          </p:txBody>
        </p:sp>
        <p:sp>
          <p:nvSpPr>
            <p:cNvPr id="32" name="Alternate Process 31"/>
            <p:cNvSpPr/>
            <p:nvPr/>
          </p:nvSpPr>
          <p:spPr>
            <a:xfrm>
              <a:off x="1371744" y="3387651"/>
              <a:ext cx="1152000" cy="1331986"/>
            </a:xfrm>
            <a:prstGeom prst="flowChartAlternateProcess">
              <a:avLst/>
            </a:prstGeom>
            <a:noFill/>
            <a:ln>
              <a:solidFill>
                <a:srgbClr val="FF6600"/>
              </a:solidFill>
            </a:ln>
            <a:effectLst>
              <a:outerShdw blurRad="40000" dist="20000" dir="5400000" rotWithShape="0">
                <a:schemeClr val="accent6">
                  <a:alpha val="38000"/>
                </a:schemeClr>
              </a:outerShdw>
            </a:effectLst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 smtClean="0">
                <a:latin typeface="Verdana"/>
                <a:cs typeface="Verdana"/>
              </a:endParaRPr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1567136" y="2696792"/>
              <a:ext cx="616693" cy="431999"/>
              <a:chOff x="1567137" y="2806388"/>
              <a:chExt cx="563770" cy="372537"/>
            </a:xfrm>
          </p:grpSpPr>
          <p:sp>
            <p:nvSpPr>
              <p:cNvPr id="63" name="Rectangle 62"/>
              <p:cNvSpPr/>
              <p:nvPr/>
            </p:nvSpPr>
            <p:spPr>
              <a:xfrm>
                <a:off x="1567137" y="2806388"/>
                <a:ext cx="559461" cy="12417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000" tIns="0" rIns="3600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dirty="0" smtClean="0">
                    <a:latin typeface="Verdana"/>
                    <a:cs typeface="Verdana"/>
                  </a:rPr>
                  <a:t>aligner1</a:t>
                </a:r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1569292" y="2930567"/>
                <a:ext cx="559461" cy="12417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dirty="0" smtClean="0">
                    <a:latin typeface="Verdana"/>
                    <a:cs typeface="Verdana"/>
                  </a:rPr>
                  <a:t>aligner2</a:t>
                </a:r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1571446" y="3054746"/>
                <a:ext cx="559461" cy="12417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dirty="0" smtClean="0">
                    <a:latin typeface="Verdana"/>
                    <a:cs typeface="Verdana"/>
                  </a:rPr>
                  <a:t>aligner3</a:t>
                </a:r>
              </a:p>
            </p:txBody>
          </p:sp>
        </p:grpSp>
        <p:sp>
          <p:nvSpPr>
            <p:cNvPr id="34" name="TextBox 33"/>
            <p:cNvSpPr txBox="1"/>
            <p:nvPr/>
          </p:nvSpPr>
          <p:spPr>
            <a:xfrm>
              <a:off x="1814800" y="2477392"/>
              <a:ext cx="140253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Verdana"/>
                  <a:cs typeface="Verdana"/>
                </a:rPr>
                <a:t>adding alignments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442895" y="3477010"/>
              <a:ext cx="995297" cy="1505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200" dirty="0" smtClean="0">
                  <a:latin typeface="Verdana"/>
                  <a:cs typeface="Verdana"/>
                </a:rPr>
                <a:t>T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489019" y="3656160"/>
              <a:ext cx="180000" cy="1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200" dirty="0" smtClean="0">
                <a:latin typeface="Verdana"/>
                <a:cs typeface="Verdana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744896" y="3658048"/>
              <a:ext cx="180000" cy="1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200" dirty="0" smtClean="0">
                <a:latin typeface="Verdana"/>
                <a:cs typeface="Verdana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2008292" y="3658048"/>
              <a:ext cx="180000" cy="1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200" dirty="0" smtClean="0">
                <a:latin typeface="Verdana"/>
                <a:cs typeface="Verdana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2264169" y="3659936"/>
              <a:ext cx="180000" cy="1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200" dirty="0" smtClean="0">
                <a:latin typeface="Verdana"/>
                <a:cs typeface="Verdana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1823928" y="3868778"/>
              <a:ext cx="180000" cy="10800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200" dirty="0" smtClean="0">
                <a:latin typeface="Verdana"/>
                <a:cs typeface="Verdana"/>
              </a:endParaRPr>
            </a:p>
          </p:txBody>
        </p:sp>
        <p:cxnSp>
          <p:nvCxnSpPr>
            <p:cNvPr id="41" name="Straight Connector 40"/>
            <p:cNvCxnSpPr>
              <a:stCxn id="36" idx="2"/>
            </p:cNvCxnSpPr>
            <p:nvPr/>
          </p:nvCxnSpPr>
          <p:spPr>
            <a:xfrm>
              <a:off x="1579019" y="3764160"/>
              <a:ext cx="197761" cy="109888"/>
            </a:xfrm>
            <a:prstGeom prst="line">
              <a:avLst/>
            </a:prstGeom>
            <a:ln w="1270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>
              <a:endCxn id="38" idx="2"/>
            </p:cNvCxnSpPr>
            <p:nvPr/>
          </p:nvCxnSpPr>
          <p:spPr>
            <a:xfrm flipV="1">
              <a:off x="1776780" y="3766048"/>
              <a:ext cx="321512" cy="108000"/>
            </a:xfrm>
            <a:prstGeom prst="line">
              <a:avLst/>
            </a:prstGeom>
            <a:ln w="1270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stCxn id="37" idx="2"/>
            </p:cNvCxnSpPr>
            <p:nvPr/>
          </p:nvCxnSpPr>
          <p:spPr>
            <a:xfrm>
              <a:off x="1834895" y="3766048"/>
              <a:ext cx="36000" cy="72000"/>
            </a:xfrm>
            <a:prstGeom prst="line">
              <a:avLst/>
            </a:prstGeom>
            <a:ln w="1270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endCxn id="46" idx="0"/>
            </p:cNvCxnSpPr>
            <p:nvPr/>
          </p:nvCxnSpPr>
          <p:spPr>
            <a:xfrm flipH="1">
              <a:off x="1726388" y="3864395"/>
              <a:ext cx="50392" cy="130216"/>
            </a:xfrm>
            <a:prstGeom prst="line">
              <a:avLst/>
            </a:prstGeom>
            <a:ln w="38100" cmpd="sng">
              <a:solidFill>
                <a:srgbClr val="8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7-Point Star 44"/>
            <p:cNvSpPr/>
            <p:nvPr/>
          </p:nvSpPr>
          <p:spPr>
            <a:xfrm>
              <a:off x="2262456" y="3921545"/>
              <a:ext cx="179170" cy="161925"/>
            </a:xfrm>
            <a:prstGeom prst="star7">
              <a:avLst/>
            </a:pr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rgbClr val="FFFFFF"/>
                </a:gs>
              </a:gsLst>
              <a:lin ang="0" scaled="1"/>
              <a:tileRect/>
            </a:gradFill>
            <a:ln>
              <a:solidFill>
                <a:schemeClr val="tx2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 smtClean="0">
                <a:latin typeface="Verdana"/>
                <a:cs typeface="Verdana"/>
              </a:endParaRPr>
            </a:p>
          </p:txBody>
        </p:sp>
        <p:sp>
          <p:nvSpPr>
            <p:cNvPr id="46" name="Oval 45"/>
            <p:cNvSpPr/>
            <p:nvPr/>
          </p:nvSpPr>
          <p:spPr>
            <a:xfrm>
              <a:off x="1647500" y="3994611"/>
              <a:ext cx="157775" cy="159926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rgbClr val="FFFFFF"/>
                </a:gs>
              </a:gsLst>
              <a:lin ang="0" scaled="1"/>
              <a:tileRect/>
            </a:gradFill>
            <a:ln>
              <a:solidFill>
                <a:schemeClr val="tx2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 dirty="0" smtClean="0">
                <a:latin typeface="Verdana"/>
                <a:cs typeface="Verdana"/>
              </a:endParaRPr>
            </a:p>
          </p:txBody>
        </p:sp>
        <p:sp>
          <p:nvSpPr>
            <p:cNvPr id="47" name="Isosceles Triangle 46"/>
            <p:cNvSpPr/>
            <p:nvPr/>
          </p:nvSpPr>
          <p:spPr>
            <a:xfrm>
              <a:off x="1962128" y="3931233"/>
              <a:ext cx="166978" cy="159926"/>
            </a:xfrm>
            <a:prstGeom prst="triangle">
              <a:avLst/>
            </a:pr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rgbClr val="FFFFFF"/>
                </a:gs>
              </a:gsLst>
              <a:lin ang="0" scaled="1"/>
              <a:tileRect/>
            </a:gradFill>
            <a:ln>
              <a:solidFill>
                <a:schemeClr val="tx2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 dirty="0" smtClean="0">
                <a:latin typeface="Verdana"/>
                <a:cs typeface="Verdana"/>
              </a:endParaRPr>
            </a:p>
          </p:txBody>
        </p:sp>
        <p:grpSp>
          <p:nvGrpSpPr>
            <p:cNvPr id="48" name="Group 47"/>
            <p:cNvGrpSpPr/>
            <p:nvPr/>
          </p:nvGrpSpPr>
          <p:grpSpPr>
            <a:xfrm>
              <a:off x="1435738" y="5057454"/>
              <a:ext cx="995297" cy="155686"/>
              <a:chOff x="2017110" y="5160359"/>
              <a:chExt cx="995297" cy="155686"/>
            </a:xfrm>
          </p:grpSpPr>
          <p:sp>
            <p:nvSpPr>
              <p:cNvPr id="56" name="Rectangle 55"/>
              <p:cNvSpPr/>
              <p:nvPr/>
            </p:nvSpPr>
            <p:spPr>
              <a:xfrm>
                <a:off x="2017110" y="5164393"/>
                <a:ext cx="995297" cy="15051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200" dirty="0" smtClean="0">
                  <a:latin typeface="Verdana"/>
                  <a:cs typeface="Verdana"/>
                </a:endParaRPr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2054170" y="5164393"/>
                <a:ext cx="142057" cy="150518"/>
              </a:xfrm>
              <a:prstGeom prst="ellipse">
                <a:avLst/>
              </a:prstGeom>
              <a:noFill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200" dirty="0" smtClean="0">
                  <a:latin typeface="Verdana"/>
                  <a:cs typeface="Verdana"/>
                </a:endParaRPr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2206570" y="5160359"/>
                <a:ext cx="142057" cy="150518"/>
              </a:xfrm>
              <a:prstGeom prst="ellipse">
                <a:avLst/>
              </a:prstGeom>
              <a:noFill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200" dirty="0" smtClean="0">
                  <a:latin typeface="Verdana"/>
                  <a:cs typeface="Verdana"/>
                </a:endParaRPr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2358970" y="5165527"/>
                <a:ext cx="142057" cy="150518"/>
              </a:xfrm>
              <a:prstGeom prst="ellipse">
                <a:avLst/>
              </a:prstGeom>
              <a:noFill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200" dirty="0" smtClean="0">
                  <a:latin typeface="Verdana"/>
                  <a:cs typeface="Verdana"/>
                </a:endParaRPr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2511370" y="5161493"/>
                <a:ext cx="142057" cy="150518"/>
              </a:xfrm>
              <a:prstGeom prst="ellipse">
                <a:avLst/>
              </a:prstGeom>
              <a:noFill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200" dirty="0" smtClean="0">
                  <a:latin typeface="Verdana"/>
                  <a:cs typeface="Verdana"/>
                </a:endParaRPr>
              </a:p>
            </p:txBody>
          </p:sp>
          <p:sp>
            <p:nvSpPr>
              <p:cNvPr id="61" name="Oval 60"/>
              <p:cNvSpPr/>
              <p:nvPr/>
            </p:nvSpPr>
            <p:spPr>
              <a:xfrm>
                <a:off x="2658618" y="5161493"/>
                <a:ext cx="142057" cy="150518"/>
              </a:xfrm>
              <a:prstGeom prst="ellipse">
                <a:avLst/>
              </a:prstGeom>
              <a:noFill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200" dirty="0" smtClean="0">
                  <a:latin typeface="Verdana"/>
                  <a:cs typeface="Verdana"/>
                </a:endParaRPr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2805866" y="5161493"/>
                <a:ext cx="142057" cy="150518"/>
              </a:xfrm>
              <a:prstGeom prst="ellipse">
                <a:avLst/>
              </a:prstGeom>
              <a:noFill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200" dirty="0" smtClean="0">
                  <a:latin typeface="Verdana"/>
                  <a:cs typeface="Verdana"/>
                </a:endParaRPr>
              </a:p>
            </p:txBody>
          </p:sp>
        </p:grpSp>
        <p:sp>
          <p:nvSpPr>
            <p:cNvPr id="49" name="TextBox 48"/>
            <p:cNvSpPr txBox="1"/>
            <p:nvPr/>
          </p:nvSpPr>
          <p:spPr>
            <a:xfrm>
              <a:off x="2548903" y="4991179"/>
              <a:ext cx="1223955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900" dirty="0" smtClean="0">
                  <a:latin typeface="Verdana"/>
                  <a:cs typeface="Verdana"/>
                </a:rPr>
                <a:t>T-H pair expressed as a data point</a:t>
              </a:r>
            </a:p>
          </p:txBody>
        </p:sp>
        <p:sp>
          <p:nvSpPr>
            <p:cNvPr id="50" name="Down Arrow 49"/>
            <p:cNvSpPr/>
            <p:nvPr/>
          </p:nvSpPr>
          <p:spPr>
            <a:xfrm>
              <a:off x="1634536" y="4744930"/>
              <a:ext cx="323998" cy="251999"/>
            </a:xfrm>
            <a:prstGeom prst="downArrow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 smtClean="0">
                <a:latin typeface="Verdana"/>
                <a:cs typeface="Verdana"/>
              </a:endParaRPr>
            </a:p>
          </p:txBody>
        </p:sp>
        <p:sp>
          <p:nvSpPr>
            <p:cNvPr id="51" name="Rounded Rectangle 50"/>
            <p:cNvSpPr/>
            <p:nvPr/>
          </p:nvSpPr>
          <p:spPr>
            <a:xfrm>
              <a:off x="1975316" y="4747428"/>
              <a:ext cx="1234688" cy="229615"/>
            </a:xfrm>
            <a:prstGeom prst="roundRect">
              <a:avLst/>
            </a:prstGeom>
            <a:noFill/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 smtClean="0">
                  <a:latin typeface="Verdana"/>
                  <a:cs typeface="Verdana"/>
                </a:rPr>
                <a:t>extracting features</a:t>
              </a:r>
            </a:p>
          </p:txBody>
        </p:sp>
        <p:sp>
          <p:nvSpPr>
            <p:cNvPr id="52" name="Alternate Process 51"/>
            <p:cNvSpPr/>
            <p:nvPr/>
          </p:nvSpPr>
          <p:spPr>
            <a:xfrm>
              <a:off x="1364299" y="5015435"/>
              <a:ext cx="1152000" cy="248411"/>
            </a:xfrm>
            <a:prstGeom prst="flowChartAlternateProcess">
              <a:avLst/>
            </a:prstGeom>
            <a:noFill/>
            <a:ln>
              <a:solidFill>
                <a:srgbClr val="FF6600"/>
              </a:solidFill>
            </a:ln>
            <a:effectLst>
              <a:outerShdw blurRad="40000" dist="20000" dir="5400000" rotWithShape="0">
                <a:schemeClr val="accent6">
                  <a:alpha val="38000"/>
                </a:schemeClr>
              </a:outerShdw>
            </a:effectLst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 smtClean="0">
                <a:latin typeface="Verdana"/>
                <a:cs typeface="Verdana"/>
              </a:endParaRPr>
            </a:p>
          </p:txBody>
        </p:sp>
        <p:sp>
          <p:nvSpPr>
            <p:cNvPr id="53" name="Down Arrow 52"/>
            <p:cNvSpPr/>
            <p:nvPr/>
          </p:nvSpPr>
          <p:spPr>
            <a:xfrm>
              <a:off x="1630485" y="5291614"/>
              <a:ext cx="323998" cy="251999"/>
            </a:xfrm>
            <a:prstGeom prst="downArrow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 smtClean="0">
                <a:latin typeface="Verdana"/>
                <a:cs typeface="Verdana"/>
              </a:endParaRPr>
            </a:p>
          </p:txBody>
        </p:sp>
        <p:sp>
          <p:nvSpPr>
            <p:cNvPr id="54" name="Rounded Rectangle 53"/>
            <p:cNvSpPr/>
            <p:nvPr/>
          </p:nvSpPr>
          <p:spPr>
            <a:xfrm>
              <a:off x="1813030" y="5292242"/>
              <a:ext cx="1709107" cy="207455"/>
            </a:xfrm>
            <a:prstGeom prst="roundRect">
              <a:avLst/>
            </a:prstGeom>
            <a:noFill/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latin typeface="Verdana"/>
                  <a:cs typeface="Verdana"/>
                </a:rPr>
                <a:t>classifying entailment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338715" y="5510140"/>
              <a:ext cx="212415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 smtClean="0">
                  <a:latin typeface="Verdana"/>
                  <a:cs typeface="Verdana"/>
                </a:rPr>
                <a:t>Entailment Decision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385280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1200" dirty="0" smtClean="0">
            <a:latin typeface="Verdana"/>
            <a:cs typeface="Verdana"/>
          </a:defRPr>
        </a:defPPr>
      </a:lstStyle>
      <a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050" dirty="0" smtClean="0">
            <a:latin typeface="Verdana"/>
            <a:cs typeface="Verdana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</TotalTime>
  <Words>104</Words>
  <Application>Microsoft Macintosh PowerPoint</Application>
  <PresentationFormat>On-screen Show (4:3)</PresentationFormat>
  <Paragraphs>35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SoYoung Kwon</dc:creator>
  <cp:lastModifiedBy>SoYoung Kwon</cp:lastModifiedBy>
  <cp:revision>37</cp:revision>
  <dcterms:created xsi:type="dcterms:W3CDTF">2015-02-28T17:48:33Z</dcterms:created>
  <dcterms:modified xsi:type="dcterms:W3CDTF">2015-03-01T15:45:05Z</dcterms:modified>
</cp:coreProperties>
</file>