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16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E1C34-564F-8440-A5C9-89F9CC397A8F}" type="datetimeFigureOut">
              <a:rPr lang="de-DE" smtClean="0"/>
              <a:t>15. 6. 28.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Mastertextformat bearbeiten</a:t>
            </a:r>
          </a:p>
          <a:p>
            <a:pPr lvl="1"/>
            <a:r>
              <a:rPr lang="en-US" altLang="ko-KR" smtClean="0"/>
              <a:t>Zweite Ebene</a:t>
            </a:r>
          </a:p>
          <a:p>
            <a:pPr lvl="2"/>
            <a:r>
              <a:rPr lang="en-US" altLang="ko-KR" smtClean="0"/>
              <a:t>Dritte Ebene</a:t>
            </a:r>
          </a:p>
          <a:p>
            <a:pPr lvl="3"/>
            <a:r>
              <a:rPr lang="en-US" altLang="ko-KR" smtClean="0"/>
              <a:t>Vierte Ebene</a:t>
            </a:r>
          </a:p>
          <a:p>
            <a:pPr lvl="4"/>
            <a:r>
              <a:rPr lang="en-US" altLang="ko-KR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D4E00-13DD-994B-8820-7847F14B8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6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2015.</a:t>
            </a:r>
            <a:r>
              <a:rPr lang="ko-KR" altLang="en-US" dirty="0" smtClean="0"/>
              <a:t> </a:t>
            </a:r>
            <a:r>
              <a:rPr lang="en-US" altLang="ko-KR" smtClean="0"/>
              <a:t>06.19.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D4E00-13DD-994B-8820-7847F14B88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39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1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6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2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3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9771-5B58-489A-85EC-B6644F78D1C8}" type="datetimeFigureOut">
              <a:rPr lang="ko-KR" altLang="en-US" smtClean="0"/>
              <a:t>15. 6. 28.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57C-D281-402E-837B-BEE2CC377BAD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80728"/>
            <a:ext cx="1224136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Data Aggregator</a:t>
            </a:r>
            <a:endParaRPr lang="ko-KR" altLang="en-US"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683568" y="692696"/>
            <a:ext cx="510455" cy="180000"/>
            <a:chOff x="683568" y="629432"/>
            <a:chExt cx="510455" cy="180000"/>
          </a:xfrm>
        </p:grpSpPr>
        <p:sp>
          <p:nvSpPr>
            <p:cNvPr id="5" name="Oval 4"/>
            <p:cNvSpPr/>
            <p:nvPr/>
          </p:nvSpPr>
          <p:spPr>
            <a:xfrm>
              <a:off x="683568" y="629432"/>
              <a:ext cx="504057" cy="18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569" y="640306"/>
              <a:ext cx="510454" cy="1384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900" dirty="0" smtClean="0">
                  <a:latin typeface="Calibri"/>
                  <a:cs typeface="Calibri"/>
                </a:rPr>
                <a:t>Sensors</a:t>
              </a:r>
              <a:endParaRPr lang="ko-KR" altLang="en-US" sz="900" dirty="0">
                <a:latin typeface="Calibri"/>
                <a:cs typeface="Calibri"/>
              </a:endParaRPr>
            </a:p>
          </p:txBody>
        </p:sp>
      </p:grpSp>
      <p:grpSp>
        <p:nvGrpSpPr>
          <p:cNvPr id="39" name="Gruppierung 38"/>
          <p:cNvGrpSpPr/>
          <p:nvPr/>
        </p:nvGrpSpPr>
        <p:grpSpPr>
          <a:xfrm>
            <a:off x="1259632" y="692696"/>
            <a:ext cx="576064" cy="180000"/>
            <a:chOff x="1331640" y="548680"/>
            <a:chExt cx="576064" cy="223210"/>
          </a:xfrm>
        </p:grpSpPr>
        <p:sp>
          <p:nvSpPr>
            <p:cNvPr id="16" name="Oval 15"/>
            <p:cNvSpPr/>
            <p:nvPr/>
          </p:nvSpPr>
          <p:spPr>
            <a:xfrm>
              <a:off x="1331640" y="548680"/>
              <a:ext cx="576064" cy="22321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1640" y="570588"/>
              <a:ext cx="576064" cy="17174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900" dirty="0" smtClean="0">
                  <a:latin typeface="Calibri"/>
                  <a:cs typeface="Calibri"/>
                </a:rPr>
                <a:t>Predictions</a:t>
              </a:r>
              <a:endParaRPr lang="ko-KR" altLang="en-US" sz="900" dirty="0">
                <a:latin typeface="Calibri"/>
                <a:cs typeface="Calibri"/>
              </a:endParaRPr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1979712" y="836712"/>
            <a:ext cx="648072" cy="216024"/>
            <a:chOff x="1979712" y="476672"/>
            <a:chExt cx="576064" cy="216024"/>
          </a:xfrm>
        </p:grpSpPr>
        <p:sp>
          <p:nvSpPr>
            <p:cNvPr id="19" name="Oval 18"/>
            <p:cNvSpPr/>
            <p:nvPr/>
          </p:nvSpPr>
          <p:spPr>
            <a:xfrm>
              <a:off x="1979712" y="476672"/>
              <a:ext cx="576000" cy="216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20244" y="481527"/>
              <a:ext cx="535532" cy="21116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altLang="ko-KR" sz="900" dirty="0" smtClean="0">
                  <a:latin typeface="Calibri"/>
                  <a:cs typeface="Calibri"/>
                </a:rPr>
                <a:t>Prev. </a:t>
              </a:r>
            </a:p>
            <a:p>
              <a:pPr>
                <a:lnSpc>
                  <a:spcPts val="800"/>
                </a:lnSpc>
              </a:pPr>
              <a:r>
                <a:rPr lang="en-US" altLang="ko-KR" sz="900" dirty="0" smtClean="0">
                  <a:latin typeface="Calibri"/>
                  <a:cs typeface="Calibri"/>
                </a:rPr>
                <a:t>decisions</a:t>
              </a:r>
              <a:endParaRPr lang="ko-KR" altLang="en-US" sz="900" dirty="0">
                <a:latin typeface="Calibri"/>
                <a:cs typeface="Calibri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3568" y="1268761"/>
            <a:ext cx="1224136" cy="5760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1268760"/>
            <a:ext cx="1016166" cy="138499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Calibri"/>
                <a:cs typeface="Calibri"/>
              </a:rPr>
              <a:t> Control Optimizer</a:t>
            </a:r>
            <a:endParaRPr lang="ko-KR" altLang="en-US" sz="9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9552" y="1439992"/>
            <a:ext cx="720000" cy="1440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Control setup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39552" y="1609192"/>
            <a:ext cx="720000" cy="1440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Control goals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83712" y="1538816"/>
            <a:ext cx="360000" cy="23400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7594" y="1506268"/>
            <a:ext cx="360000" cy="23400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11704" y="1466808"/>
            <a:ext cx="360000" cy="23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Solvers</a:t>
            </a:r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59632" y="1117050"/>
            <a:ext cx="864096" cy="138499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Calibri"/>
                <a:cs typeface="Calibri"/>
              </a:rPr>
              <a:t>Aggregated data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170024" y="1148400"/>
            <a:ext cx="108000" cy="115200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47664" y="864000"/>
            <a:ext cx="0" cy="1152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3568" y="2492896"/>
            <a:ext cx="1224137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Control Dispatcher</a:t>
            </a:r>
            <a:endParaRPr lang="ko-KR" altLang="en-US"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577" y="2132856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5577" y="2188294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5577" y="2243733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3608" y="2132856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3608" y="2188294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43608" y="2243733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19672" y="2132856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19672" y="2188294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19672" y="2243733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41645" y="2201872"/>
            <a:ext cx="206019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 smtClean="0">
                <a:latin typeface="Calibri"/>
                <a:cs typeface="Calibri"/>
              </a:rPr>
              <a:t>…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9726" y="2348880"/>
            <a:ext cx="179906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 smtClean="0">
                <a:latin typeface="Calibri"/>
                <a:cs typeface="Calibri"/>
              </a:rPr>
              <a:t>t</a:t>
            </a:r>
            <a:r>
              <a:rPr lang="en-US" altLang="ko-KR" sz="900" baseline="-25000" dirty="0" smtClean="0">
                <a:latin typeface="Calibri"/>
                <a:cs typeface="Calibri"/>
              </a:rPr>
              <a:t>1</a:t>
            </a:r>
            <a:endParaRPr lang="ko-KR" altLang="en-US" sz="900" baseline="-25000" dirty="0" smtClean="0">
              <a:latin typeface="Calibri"/>
              <a:cs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55790" y="2348880"/>
            <a:ext cx="179906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 err="1" smtClean="0">
                <a:latin typeface="Calibri"/>
                <a:cs typeface="Calibri"/>
              </a:rPr>
              <a:t>t</a:t>
            </a:r>
            <a:r>
              <a:rPr lang="en-US" altLang="ko-KR" sz="900" baseline="-25000" dirty="0" err="1" smtClean="0">
                <a:latin typeface="Calibri"/>
                <a:cs typeface="Calibri"/>
              </a:rPr>
              <a:t>n</a:t>
            </a:r>
            <a:endParaRPr lang="ko-KR" altLang="en-US" sz="900" baseline="-25000" dirty="0" smtClean="0">
              <a:latin typeface="Calibri"/>
              <a:cs typeface="Calibri"/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1170024" y="1872000"/>
            <a:ext cx="108000" cy="198000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59632" y="1829435"/>
            <a:ext cx="936104" cy="276999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Calibri"/>
                <a:cs typeface="Calibri"/>
              </a:rPr>
              <a:t> Control values over </a:t>
            </a:r>
          </a:p>
          <a:p>
            <a:r>
              <a:rPr lang="en-US" altLang="ko-KR" sz="900" dirty="0">
                <a:latin typeface="Calibri"/>
                <a:cs typeface="Calibri"/>
              </a:rPr>
              <a:t> </a:t>
            </a:r>
            <a:r>
              <a:rPr lang="en-US" altLang="ko-KR" sz="900" dirty="0" smtClean="0">
                <a:latin typeface="Calibri"/>
                <a:cs typeface="Calibri"/>
              </a:rPr>
              <a:t>planning horizon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62" name="Left Brace 61"/>
          <p:cNvSpPr/>
          <p:nvPr/>
        </p:nvSpPr>
        <p:spPr>
          <a:xfrm>
            <a:off x="580556" y="2078888"/>
            <a:ext cx="175020" cy="34200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Calibri"/>
              <a:cs typeface="Calibri"/>
            </a:endParaRPr>
          </a:p>
        </p:txBody>
      </p:sp>
      <p:sp>
        <p:nvSpPr>
          <p:cNvPr id="64" name="Right Brace 63"/>
          <p:cNvSpPr/>
          <p:nvPr/>
        </p:nvSpPr>
        <p:spPr>
          <a:xfrm>
            <a:off x="1866701" y="2078888"/>
            <a:ext cx="185019" cy="342000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Calibri"/>
              <a:cs typeface="Calibri"/>
            </a:endParaRPr>
          </a:p>
        </p:txBody>
      </p:sp>
      <p:cxnSp>
        <p:nvCxnSpPr>
          <p:cNvPr id="70" name="Straight Arrow Connector 69"/>
          <p:cNvCxnSpPr>
            <a:stCxn id="47" idx="2"/>
          </p:cNvCxnSpPr>
          <p:nvPr/>
        </p:nvCxnSpPr>
        <p:spPr>
          <a:xfrm>
            <a:off x="863589" y="2369733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Bracket 109"/>
          <p:cNvSpPr/>
          <p:nvPr/>
        </p:nvSpPr>
        <p:spPr>
          <a:xfrm>
            <a:off x="1907704" y="1047600"/>
            <a:ext cx="324000" cy="1202400"/>
          </a:xfrm>
          <a:prstGeom prst="rightBracket">
            <a:avLst/>
          </a:prstGeom>
          <a:ln w="9525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Calibri"/>
              <a:cs typeface="Calibri"/>
            </a:endParaRPr>
          </a:p>
        </p:txBody>
      </p:sp>
      <p:cxnSp>
        <p:nvCxnSpPr>
          <p:cNvPr id="63" name="Straight Arrow Connector 41"/>
          <p:cNvCxnSpPr/>
          <p:nvPr/>
        </p:nvCxnSpPr>
        <p:spPr>
          <a:xfrm>
            <a:off x="971600" y="864000"/>
            <a:ext cx="0" cy="1152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42"/>
          <p:cNvSpPr/>
          <p:nvPr/>
        </p:nvSpPr>
        <p:spPr>
          <a:xfrm>
            <a:off x="5148064" y="1052736"/>
            <a:ext cx="1332000" cy="1906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Scenario implementation</a:t>
            </a:r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8" name="Rectangle 143"/>
          <p:cNvSpPr/>
          <p:nvPr/>
        </p:nvSpPr>
        <p:spPr>
          <a:xfrm>
            <a:off x="5148064" y="1691516"/>
            <a:ext cx="1332000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Co-simulation-based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investigation</a:t>
            </a:r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9" name="Rectangle 144"/>
          <p:cNvSpPr/>
          <p:nvPr/>
        </p:nvSpPr>
        <p:spPr>
          <a:xfrm>
            <a:off x="5148064" y="2411596"/>
            <a:ext cx="1332000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Economical-model-based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investigation</a:t>
            </a:r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3" name="TextBox 145"/>
          <p:cNvSpPr txBox="1"/>
          <p:nvPr/>
        </p:nvSpPr>
        <p:spPr>
          <a:xfrm>
            <a:off x="5148064" y="703729"/>
            <a:ext cx="43204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>
                <a:latin typeface="Calibri"/>
                <a:cs typeface="Calibri"/>
              </a:rPr>
              <a:t>H</a:t>
            </a:r>
            <a:r>
              <a:rPr lang="en-US" altLang="ko-KR" sz="900" dirty="0" smtClean="0">
                <a:latin typeface="Calibri"/>
                <a:cs typeface="Calibri"/>
              </a:rPr>
              <a:t>ybrid </a:t>
            </a:r>
          </a:p>
          <a:p>
            <a:r>
              <a:rPr lang="en-US" altLang="ko-KR" sz="900" dirty="0" smtClean="0">
                <a:latin typeface="Calibri"/>
                <a:cs typeface="Calibri"/>
              </a:rPr>
              <a:t>setup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65" name="TextBox 146"/>
          <p:cNvSpPr txBox="1"/>
          <p:nvPr/>
        </p:nvSpPr>
        <p:spPr>
          <a:xfrm>
            <a:off x="5652120" y="703729"/>
            <a:ext cx="79208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Calibri"/>
                <a:cs typeface="Calibri"/>
              </a:rPr>
              <a:t>Specific</a:t>
            </a:r>
          </a:p>
          <a:p>
            <a:r>
              <a:rPr lang="en-US" altLang="ko-KR" sz="900" dirty="0" smtClean="0">
                <a:latin typeface="Calibri"/>
                <a:cs typeface="Calibri"/>
              </a:rPr>
              <a:t>control goals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66" name="TextBox 147"/>
          <p:cNvSpPr txBox="1"/>
          <p:nvPr/>
        </p:nvSpPr>
        <p:spPr>
          <a:xfrm>
            <a:off x="5580112" y="820774"/>
            <a:ext cx="144016" cy="1085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>
                <a:latin typeface="Calibri"/>
                <a:cs typeface="Calibri"/>
              </a:rPr>
              <a:t>+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67" name="TextBox 148"/>
          <p:cNvSpPr txBox="1"/>
          <p:nvPr/>
        </p:nvSpPr>
        <p:spPr>
          <a:xfrm>
            <a:off x="5580112" y="1259468"/>
            <a:ext cx="10440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Co-simulation model</a:t>
            </a:r>
          </a:p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Economic model</a:t>
            </a:r>
          </a:p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Control strategy</a:t>
            </a:r>
            <a:endParaRPr lang="ko-KR" altLang="en-US" sz="800" dirty="0" smtClean="0">
              <a:latin typeface="Calibri"/>
              <a:cs typeface="Calibri"/>
            </a:endParaRPr>
          </a:p>
        </p:txBody>
      </p:sp>
      <p:sp>
        <p:nvSpPr>
          <p:cNvPr id="68" name="TextBox 152"/>
          <p:cNvSpPr txBox="1"/>
          <p:nvPr/>
        </p:nvSpPr>
        <p:spPr>
          <a:xfrm>
            <a:off x="5580000" y="1979548"/>
            <a:ext cx="10440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 smtClean="0">
                <a:latin typeface="Calibri"/>
                <a:cs typeface="Calibri"/>
              </a:rPr>
              <a:t>Simulation results</a:t>
            </a:r>
          </a:p>
          <a:p>
            <a:r>
              <a:rPr lang="en-US" altLang="ko-KR" sz="800" dirty="0" smtClean="0">
                <a:latin typeface="Calibri"/>
                <a:cs typeface="Calibri"/>
              </a:rPr>
              <a:t>Operational </a:t>
            </a:r>
          </a:p>
          <a:p>
            <a:r>
              <a:rPr lang="en-US" altLang="ko-KR" sz="800" dirty="0" smtClean="0">
                <a:latin typeface="Calibri"/>
                <a:cs typeface="Calibri"/>
              </a:rPr>
              <a:t>  recommendations</a:t>
            </a:r>
            <a:endParaRPr lang="ko-KR" altLang="en-US" sz="800" dirty="0" smtClean="0">
              <a:latin typeface="Calibri"/>
              <a:cs typeface="Calibri"/>
            </a:endParaRPr>
          </a:p>
        </p:txBody>
      </p:sp>
      <p:sp>
        <p:nvSpPr>
          <p:cNvPr id="69" name="TextBox 153"/>
          <p:cNvSpPr txBox="1"/>
          <p:nvPr/>
        </p:nvSpPr>
        <p:spPr>
          <a:xfrm>
            <a:off x="5580112" y="2699628"/>
            <a:ext cx="11160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 Economical projections</a:t>
            </a:r>
          </a:p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 </a:t>
            </a:r>
            <a:r>
              <a:rPr lang="en-US" altLang="ko-KR" sz="800" dirty="0" err="1" smtClean="0">
                <a:latin typeface="Calibri"/>
                <a:cs typeface="Calibri"/>
              </a:rPr>
              <a:t>Strategical</a:t>
            </a:r>
            <a:endParaRPr lang="en-US" altLang="ko-KR" sz="800" dirty="0" smtClean="0">
              <a:latin typeface="Calibri"/>
              <a:cs typeface="Calibri"/>
            </a:endParaRPr>
          </a:p>
          <a:p>
            <a:r>
              <a:rPr lang="en-US" altLang="ko-KR" sz="800" dirty="0">
                <a:latin typeface="Calibri"/>
                <a:cs typeface="Calibri"/>
              </a:rPr>
              <a:t>  </a:t>
            </a:r>
            <a:r>
              <a:rPr lang="en-US" altLang="ko-KR" sz="800" dirty="0" smtClean="0">
                <a:latin typeface="Calibri"/>
                <a:cs typeface="Calibri"/>
              </a:rPr>
              <a:t>  recommendations</a:t>
            </a:r>
          </a:p>
        </p:txBody>
      </p:sp>
      <p:cxnSp>
        <p:nvCxnSpPr>
          <p:cNvPr id="71" name="Straight Connector 155"/>
          <p:cNvCxnSpPr/>
          <p:nvPr/>
        </p:nvCxnSpPr>
        <p:spPr>
          <a:xfrm>
            <a:off x="5580112" y="1254846"/>
            <a:ext cx="0" cy="432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56"/>
          <p:cNvCxnSpPr/>
          <p:nvPr/>
        </p:nvCxnSpPr>
        <p:spPr>
          <a:xfrm>
            <a:off x="5580112" y="132685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57"/>
          <p:cNvCxnSpPr/>
          <p:nvPr/>
        </p:nvCxnSpPr>
        <p:spPr>
          <a:xfrm>
            <a:off x="5580112" y="144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8"/>
          <p:cNvCxnSpPr/>
          <p:nvPr/>
        </p:nvCxnSpPr>
        <p:spPr>
          <a:xfrm>
            <a:off x="5580112" y="1574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59"/>
          <p:cNvCxnSpPr/>
          <p:nvPr/>
        </p:nvCxnSpPr>
        <p:spPr>
          <a:xfrm>
            <a:off x="5580112" y="20515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60"/>
          <p:cNvCxnSpPr/>
          <p:nvPr/>
        </p:nvCxnSpPr>
        <p:spPr>
          <a:xfrm>
            <a:off x="5580112" y="216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61"/>
          <p:cNvCxnSpPr/>
          <p:nvPr/>
        </p:nvCxnSpPr>
        <p:spPr>
          <a:xfrm>
            <a:off x="5580112" y="1979548"/>
            <a:ext cx="0" cy="432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63"/>
          <p:cNvCxnSpPr/>
          <p:nvPr/>
        </p:nvCxnSpPr>
        <p:spPr>
          <a:xfrm>
            <a:off x="5580112" y="2688133"/>
            <a:ext cx="0" cy="2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64"/>
          <p:cNvCxnSpPr/>
          <p:nvPr/>
        </p:nvCxnSpPr>
        <p:spPr>
          <a:xfrm>
            <a:off x="5580112" y="2762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65"/>
          <p:cNvCxnSpPr/>
          <p:nvPr/>
        </p:nvCxnSpPr>
        <p:spPr>
          <a:xfrm>
            <a:off x="5580112" y="288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8"/>
          <p:cNvCxnSpPr/>
          <p:nvPr/>
        </p:nvCxnSpPr>
        <p:spPr>
          <a:xfrm>
            <a:off x="5580112" y="908736"/>
            <a:ext cx="0" cy="144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900800" y="2204864"/>
            <a:ext cx="54000" cy="9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7544" y="2780928"/>
            <a:ext cx="1656184" cy="1085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de-DE" sz="900" dirty="0" err="1">
                <a:latin typeface="Calibri"/>
                <a:cs typeface="Calibri"/>
              </a:rPr>
              <a:t>C</a:t>
            </a:r>
            <a:r>
              <a:rPr lang="de-DE" sz="900" dirty="0" err="1" smtClean="0">
                <a:latin typeface="Calibri"/>
                <a:cs typeface="Calibri"/>
              </a:rPr>
              <a:t>ontrol</a:t>
            </a:r>
            <a:r>
              <a:rPr lang="de-DE" sz="900" dirty="0" smtClean="0">
                <a:latin typeface="Calibri"/>
                <a:cs typeface="Calibri"/>
              </a:rPr>
              <a:t> </a:t>
            </a:r>
            <a:r>
              <a:rPr lang="de-DE" sz="900" dirty="0" err="1" smtClean="0">
                <a:latin typeface="Calibri"/>
                <a:cs typeface="Calibri"/>
              </a:rPr>
              <a:t>signal</a:t>
            </a:r>
            <a:r>
              <a:rPr lang="de-DE" sz="900" dirty="0" smtClean="0">
                <a:latin typeface="Calibri"/>
                <a:cs typeface="Calibri"/>
              </a:rPr>
              <a:t> </a:t>
            </a:r>
            <a:r>
              <a:rPr lang="de-DE" sz="900" dirty="0" err="1" smtClean="0">
                <a:latin typeface="Calibri"/>
                <a:cs typeface="Calibri"/>
              </a:rPr>
              <a:t>to</a:t>
            </a:r>
            <a:r>
              <a:rPr lang="de-DE" sz="900" dirty="0" smtClean="0">
                <a:latin typeface="Calibri"/>
                <a:cs typeface="Calibri"/>
              </a:rPr>
              <a:t> </a:t>
            </a:r>
            <a:r>
              <a:rPr lang="de-DE" sz="900" dirty="0" err="1">
                <a:latin typeface="Calibri"/>
                <a:cs typeface="Calibri"/>
              </a:rPr>
              <a:t>g</a:t>
            </a:r>
            <a:r>
              <a:rPr lang="de-DE" sz="900" dirty="0" err="1" smtClean="0">
                <a:latin typeface="Calibri"/>
                <a:cs typeface="Calibri"/>
              </a:rPr>
              <a:t>rid</a:t>
            </a:r>
            <a:r>
              <a:rPr lang="de-DE" sz="900" dirty="0" smtClean="0">
                <a:latin typeface="Calibri"/>
                <a:cs typeface="Calibri"/>
              </a:rPr>
              <a:t> </a:t>
            </a:r>
            <a:r>
              <a:rPr lang="de-DE" sz="900" dirty="0" err="1" smtClean="0">
                <a:latin typeface="Calibri"/>
                <a:cs typeface="Calibri"/>
              </a:rPr>
              <a:t>elements</a:t>
            </a:r>
            <a:endParaRPr lang="de-DE" sz="900" dirty="0" smtClean="0">
              <a:latin typeface="Calibri"/>
              <a:cs typeface="Calibri"/>
            </a:endParaRPr>
          </a:p>
        </p:txBody>
      </p:sp>
      <p:cxnSp>
        <p:nvCxnSpPr>
          <p:cNvPr id="9" name="Gerade Verbindung mit Pfeil 8"/>
          <p:cNvCxnSpPr>
            <a:stCxn id="43" idx="2"/>
            <a:endCxn id="6" idx="0"/>
          </p:cNvCxnSpPr>
          <p:nvPr/>
        </p:nvCxnSpPr>
        <p:spPr>
          <a:xfrm flipH="1">
            <a:off x="1295636" y="2636896"/>
            <a:ext cx="1" cy="14403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2700000">
            <a:off x="990001" y="2629453"/>
            <a:ext cx="36000" cy="144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1548000" y="2636912"/>
            <a:ext cx="72008" cy="144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0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80728"/>
            <a:ext cx="1224136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Data Aggregator</a:t>
            </a:r>
            <a:endParaRPr lang="ko-KR" altLang="en-US"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683568" y="692696"/>
            <a:ext cx="510455" cy="180000"/>
            <a:chOff x="683568" y="629432"/>
            <a:chExt cx="510455" cy="180000"/>
          </a:xfrm>
        </p:grpSpPr>
        <p:sp>
          <p:nvSpPr>
            <p:cNvPr id="5" name="Oval 4"/>
            <p:cNvSpPr/>
            <p:nvPr/>
          </p:nvSpPr>
          <p:spPr>
            <a:xfrm>
              <a:off x="683568" y="629432"/>
              <a:ext cx="504057" cy="180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569" y="648000"/>
              <a:ext cx="510454" cy="12311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800" dirty="0" smtClean="0">
                  <a:latin typeface="Calibri"/>
                  <a:cs typeface="Calibri"/>
                </a:rPr>
                <a:t>Sensors</a:t>
              </a:r>
              <a:endParaRPr lang="ko-KR" altLang="en-US" sz="800" dirty="0">
                <a:latin typeface="Calibri"/>
                <a:cs typeface="Calibri"/>
              </a:endParaRPr>
            </a:p>
          </p:txBody>
        </p:sp>
      </p:grpSp>
      <p:grpSp>
        <p:nvGrpSpPr>
          <p:cNvPr id="39" name="Gruppierung 38"/>
          <p:cNvGrpSpPr/>
          <p:nvPr/>
        </p:nvGrpSpPr>
        <p:grpSpPr>
          <a:xfrm>
            <a:off x="1259632" y="692696"/>
            <a:ext cx="576064" cy="180000"/>
            <a:chOff x="1331640" y="548680"/>
            <a:chExt cx="576064" cy="223210"/>
          </a:xfrm>
        </p:grpSpPr>
        <p:sp>
          <p:nvSpPr>
            <p:cNvPr id="16" name="Oval 15"/>
            <p:cNvSpPr/>
            <p:nvPr/>
          </p:nvSpPr>
          <p:spPr>
            <a:xfrm>
              <a:off x="1331640" y="548680"/>
              <a:ext cx="576064" cy="22321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1640" y="594905"/>
              <a:ext cx="576064" cy="12311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800" dirty="0" smtClean="0">
                  <a:latin typeface="Calibri"/>
                  <a:cs typeface="Calibri"/>
                </a:rPr>
                <a:t>Predictions</a:t>
              </a:r>
              <a:endParaRPr lang="ko-KR" altLang="en-US" sz="800" dirty="0">
                <a:latin typeface="Calibri"/>
                <a:cs typeface="Calibri"/>
              </a:endParaRPr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1907704" y="836712"/>
            <a:ext cx="504056" cy="216024"/>
            <a:chOff x="1979712" y="476672"/>
            <a:chExt cx="576064" cy="216024"/>
          </a:xfrm>
        </p:grpSpPr>
        <p:sp>
          <p:nvSpPr>
            <p:cNvPr id="19" name="Oval 18"/>
            <p:cNvSpPr/>
            <p:nvPr/>
          </p:nvSpPr>
          <p:spPr>
            <a:xfrm>
              <a:off x="1979712" y="476672"/>
              <a:ext cx="576000" cy="216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20244" y="481527"/>
              <a:ext cx="535532" cy="21116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altLang="ko-KR" sz="800" dirty="0" smtClean="0">
                  <a:latin typeface="Calibri"/>
                  <a:cs typeface="Calibri"/>
                </a:rPr>
                <a:t>Prev. </a:t>
              </a:r>
            </a:p>
            <a:p>
              <a:pPr>
                <a:lnSpc>
                  <a:spcPts val="800"/>
                </a:lnSpc>
              </a:pPr>
              <a:r>
                <a:rPr lang="en-US" altLang="ko-KR" sz="800" dirty="0" smtClean="0">
                  <a:latin typeface="Calibri"/>
                  <a:cs typeface="Calibri"/>
                </a:rPr>
                <a:t>decisions</a:t>
              </a:r>
              <a:endParaRPr lang="ko-KR" altLang="en-US" sz="800" dirty="0">
                <a:latin typeface="Calibri"/>
                <a:cs typeface="Calibri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3568" y="1268761"/>
            <a:ext cx="1224136" cy="5760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1268760"/>
            <a:ext cx="1016166" cy="138499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Calibri"/>
                <a:cs typeface="Calibri"/>
              </a:rPr>
              <a:t> Control Optimizer</a:t>
            </a:r>
            <a:endParaRPr lang="ko-KR" altLang="en-US" sz="9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9552" y="1439992"/>
            <a:ext cx="720000" cy="1440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Calibri"/>
                <a:cs typeface="Calibri"/>
              </a:rPr>
              <a:t>Control setup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39552" y="1609192"/>
            <a:ext cx="720000" cy="1440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Calibri"/>
                <a:cs typeface="Calibri"/>
              </a:rPr>
              <a:t>Control goals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83712" y="1538816"/>
            <a:ext cx="360000" cy="23400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5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7594" y="1506268"/>
            <a:ext cx="360000" cy="23400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5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11704" y="1466808"/>
            <a:ext cx="360000" cy="23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/>
                <a:cs typeface="Calibri"/>
              </a:rPr>
              <a:t>Solvers</a:t>
            </a:r>
            <a:endParaRPr lang="ko-KR" altLang="en-US" sz="8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3608" y="1124744"/>
            <a:ext cx="864096" cy="12311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 smtClean="0">
                <a:latin typeface="Calibri"/>
                <a:cs typeface="Calibri"/>
              </a:rPr>
              <a:t>Aggregated data</a:t>
            </a:r>
            <a:endParaRPr lang="ko-KR" altLang="en-US" sz="800" dirty="0" smtClean="0">
              <a:latin typeface="Calibri"/>
              <a:cs typeface="Calibri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954000" y="1148400"/>
            <a:ext cx="108000" cy="115200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47664" y="864000"/>
            <a:ext cx="0" cy="1152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3568" y="2492896"/>
            <a:ext cx="1224137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1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Control Dispatcher</a:t>
            </a:r>
            <a:endParaRPr lang="ko-KR" altLang="en-US"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577" y="2132856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5577" y="2188294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5577" y="2243733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3608" y="2132856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3608" y="2188294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43608" y="2243733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19672" y="2132856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19672" y="2188294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19672" y="2243733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41645" y="2201872"/>
            <a:ext cx="206019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 smtClean="0">
                <a:latin typeface="Calibri"/>
                <a:cs typeface="Calibri"/>
              </a:rPr>
              <a:t>…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9726" y="2348880"/>
            <a:ext cx="179906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800" dirty="0" smtClean="0">
                <a:latin typeface="Calibri"/>
                <a:cs typeface="Calibri"/>
              </a:rPr>
              <a:t>t</a:t>
            </a:r>
            <a:r>
              <a:rPr lang="en-US" altLang="ko-KR" sz="800" baseline="-25000" dirty="0" smtClean="0">
                <a:latin typeface="Calibri"/>
                <a:cs typeface="Calibri"/>
              </a:rPr>
              <a:t>1</a:t>
            </a:r>
            <a:endParaRPr lang="ko-KR" altLang="en-US" sz="800" baseline="-25000" dirty="0" smtClean="0">
              <a:latin typeface="Calibri"/>
              <a:cs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55790" y="2348880"/>
            <a:ext cx="179906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800" dirty="0" err="1" smtClean="0">
                <a:latin typeface="Calibri"/>
                <a:cs typeface="Calibri"/>
              </a:rPr>
              <a:t>t</a:t>
            </a:r>
            <a:r>
              <a:rPr lang="en-US" altLang="ko-KR" sz="800" baseline="-25000" dirty="0" err="1" smtClean="0">
                <a:latin typeface="Calibri"/>
                <a:cs typeface="Calibri"/>
              </a:rPr>
              <a:t>n</a:t>
            </a:r>
            <a:endParaRPr lang="ko-KR" altLang="en-US" sz="800" baseline="-25000" dirty="0" smtClean="0">
              <a:latin typeface="Calibri"/>
              <a:cs typeface="Calibri"/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954000" y="1872000"/>
            <a:ext cx="108000" cy="198000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608" y="1844824"/>
            <a:ext cx="93610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 smtClean="0">
                <a:latin typeface="Calibri"/>
                <a:cs typeface="Calibri"/>
              </a:rPr>
              <a:t> Control values over </a:t>
            </a:r>
          </a:p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planning horizon</a:t>
            </a:r>
            <a:endParaRPr lang="ko-KR" altLang="en-US" sz="800" dirty="0" smtClean="0">
              <a:latin typeface="Calibri"/>
              <a:cs typeface="Calibri"/>
            </a:endParaRPr>
          </a:p>
        </p:txBody>
      </p:sp>
      <p:sp>
        <p:nvSpPr>
          <p:cNvPr id="62" name="Left Brace 61"/>
          <p:cNvSpPr/>
          <p:nvPr/>
        </p:nvSpPr>
        <p:spPr>
          <a:xfrm>
            <a:off x="580556" y="2078888"/>
            <a:ext cx="175020" cy="34200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/>
              <a:cs typeface="Calibri"/>
            </a:endParaRPr>
          </a:p>
        </p:txBody>
      </p:sp>
      <p:sp>
        <p:nvSpPr>
          <p:cNvPr id="64" name="Right Brace 63"/>
          <p:cNvSpPr/>
          <p:nvPr/>
        </p:nvSpPr>
        <p:spPr>
          <a:xfrm>
            <a:off x="1866701" y="2078888"/>
            <a:ext cx="185019" cy="342000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/>
              <a:cs typeface="Calibri"/>
            </a:endParaRPr>
          </a:p>
        </p:txBody>
      </p:sp>
      <p:cxnSp>
        <p:nvCxnSpPr>
          <p:cNvPr id="70" name="Straight Arrow Connector 69"/>
          <p:cNvCxnSpPr>
            <a:stCxn id="47" idx="2"/>
          </p:cNvCxnSpPr>
          <p:nvPr/>
        </p:nvCxnSpPr>
        <p:spPr>
          <a:xfrm>
            <a:off x="863589" y="2369733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683568" y="2754000"/>
            <a:ext cx="1080000" cy="180000"/>
            <a:chOff x="683568" y="2754000"/>
            <a:chExt cx="1080000" cy="180000"/>
          </a:xfrm>
        </p:grpSpPr>
        <p:sp>
          <p:nvSpPr>
            <p:cNvPr id="106" name="Cloud 105"/>
            <p:cNvSpPr/>
            <p:nvPr/>
          </p:nvSpPr>
          <p:spPr>
            <a:xfrm>
              <a:off x="683568" y="2754000"/>
              <a:ext cx="1080000" cy="180000"/>
            </a:xfrm>
            <a:prstGeom prst="clou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7584" y="2789415"/>
              <a:ext cx="774086" cy="1085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altLang="ko-KR" sz="800" dirty="0">
                  <a:latin typeface="Calibri"/>
                  <a:cs typeface="Calibri"/>
                </a:rPr>
                <a:t>t</a:t>
              </a:r>
              <a:r>
                <a:rPr lang="en-US" altLang="ko-KR" sz="800" dirty="0" smtClean="0">
                  <a:latin typeface="Calibri"/>
                  <a:cs typeface="Calibri"/>
                </a:rPr>
                <a:t>o actuators</a:t>
              </a:r>
              <a:endParaRPr lang="ko-KR" altLang="en-US" sz="800" dirty="0" smtClean="0">
                <a:latin typeface="Calibri"/>
                <a:cs typeface="Calibri"/>
              </a:endParaRPr>
            </a:p>
          </p:txBody>
        </p:sp>
      </p:grpSp>
      <p:sp>
        <p:nvSpPr>
          <p:cNvPr id="108" name="Down Arrow 107"/>
          <p:cNvSpPr/>
          <p:nvPr/>
        </p:nvSpPr>
        <p:spPr>
          <a:xfrm>
            <a:off x="971601" y="2664000"/>
            <a:ext cx="108000" cy="108000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0" name="Right Bracket 109"/>
          <p:cNvSpPr/>
          <p:nvPr/>
        </p:nvSpPr>
        <p:spPr>
          <a:xfrm>
            <a:off x="1907704" y="1047600"/>
            <a:ext cx="216024" cy="1202400"/>
          </a:xfrm>
          <a:prstGeom prst="rightBracket">
            <a:avLst/>
          </a:prstGeom>
          <a:ln w="9525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/>
              <a:cs typeface="Calibri"/>
            </a:endParaRPr>
          </a:p>
        </p:txBody>
      </p:sp>
      <p:cxnSp>
        <p:nvCxnSpPr>
          <p:cNvPr id="63" name="Straight Arrow Connector 41"/>
          <p:cNvCxnSpPr/>
          <p:nvPr/>
        </p:nvCxnSpPr>
        <p:spPr>
          <a:xfrm>
            <a:off x="971600" y="864000"/>
            <a:ext cx="0" cy="1152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42"/>
          <p:cNvSpPr/>
          <p:nvPr/>
        </p:nvSpPr>
        <p:spPr>
          <a:xfrm>
            <a:off x="5148064" y="1052736"/>
            <a:ext cx="1332000" cy="1906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Scenario implementation</a:t>
            </a:r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8" name="Rectangle 143"/>
          <p:cNvSpPr/>
          <p:nvPr/>
        </p:nvSpPr>
        <p:spPr>
          <a:xfrm>
            <a:off x="5148064" y="1691516"/>
            <a:ext cx="1332000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Co-simulation-based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investigation</a:t>
            </a:r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9" name="Rectangle 144"/>
          <p:cNvSpPr/>
          <p:nvPr/>
        </p:nvSpPr>
        <p:spPr>
          <a:xfrm>
            <a:off x="5148064" y="2411596"/>
            <a:ext cx="1332000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Economical-model-based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investigation</a:t>
            </a:r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3" name="TextBox 145"/>
          <p:cNvSpPr txBox="1"/>
          <p:nvPr/>
        </p:nvSpPr>
        <p:spPr>
          <a:xfrm>
            <a:off x="5148064" y="703729"/>
            <a:ext cx="43204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>
                <a:latin typeface="Calibri"/>
                <a:cs typeface="Calibri"/>
              </a:rPr>
              <a:t>H</a:t>
            </a:r>
            <a:r>
              <a:rPr lang="en-US" altLang="ko-KR" sz="900" dirty="0" smtClean="0">
                <a:latin typeface="Calibri"/>
                <a:cs typeface="Calibri"/>
              </a:rPr>
              <a:t>ybrid </a:t>
            </a:r>
          </a:p>
          <a:p>
            <a:r>
              <a:rPr lang="en-US" altLang="ko-KR" sz="900" dirty="0" smtClean="0">
                <a:latin typeface="Calibri"/>
                <a:cs typeface="Calibri"/>
              </a:rPr>
              <a:t>setup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65" name="TextBox 146"/>
          <p:cNvSpPr txBox="1"/>
          <p:nvPr/>
        </p:nvSpPr>
        <p:spPr>
          <a:xfrm>
            <a:off x="5652120" y="703729"/>
            <a:ext cx="79208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Calibri"/>
                <a:cs typeface="Calibri"/>
              </a:rPr>
              <a:t>Specific</a:t>
            </a:r>
          </a:p>
          <a:p>
            <a:r>
              <a:rPr lang="en-US" altLang="ko-KR" sz="900" dirty="0" smtClean="0">
                <a:latin typeface="Calibri"/>
                <a:cs typeface="Calibri"/>
              </a:rPr>
              <a:t>control goals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66" name="TextBox 147"/>
          <p:cNvSpPr txBox="1"/>
          <p:nvPr/>
        </p:nvSpPr>
        <p:spPr>
          <a:xfrm>
            <a:off x="5580112" y="820774"/>
            <a:ext cx="144016" cy="1085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>
                <a:latin typeface="Calibri"/>
                <a:cs typeface="Calibri"/>
              </a:rPr>
              <a:t>+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67" name="TextBox 148"/>
          <p:cNvSpPr txBox="1"/>
          <p:nvPr/>
        </p:nvSpPr>
        <p:spPr>
          <a:xfrm>
            <a:off x="5580112" y="1259468"/>
            <a:ext cx="10440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Co-simulation model</a:t>
            </a:r>
          </a:p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Economic model</a:t>
            </a:r>
          </a:p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Control strategy</a:t>
            </a:r>
            <a:endParaRPr lang="ko-KR" altLang="en-US" sz="800" dirty="0" smtClean="0">
              <a:latin typeface="Calibri"/>
              <a:cs typeface="Calibri"/>
            </a:endParaRPr>
          </a:p>
        </p:txBody>
      </p:sp>
      <p:sp>
        <p:nvSpPr>
          <p:cNvPr id="68" name="TextBox 152"/>
          <p:cNvSpPr txBox="1"/>
          <p:nvPr/>
        </p:nvSpPr>
        <p:spPr>
          <a:xfrm>
            <a:off x="5580000" y="1979548"/>
            <a:ext cx="10440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 smtClean="0">
                <a:latin typeface="Calibri"/>
                <a:cs typeface="Calibri"/>
              </a:rPr>
              <a:t>Simulation results</a:t>
            </a:r>
          </a:p>
          <a:p>
            <a:r>
              <a:rPr lang="en-US" altLang="ko-KR" sz="800" dirty="0" smtClean="0">
                <a:latin typeface="Calibri"/>
                <a:cs typeface="Calibri"/>
              </a:rPr>
              <a:t>Operational </a:t>
            </a:r>
          </a:p>
          <a:p>
            <a:r>
              <a:rPr lang="en-US" altLang="ko-KR" sz="800" dirty="0" smtClean="0">
                <a:latin typeface="Calibri"/>
                <a:cs typeface="Calibri"/>
              </a:rPr>
              <a:t>  recommendations</a:t>
            </a:r>
            <a:endParaRPr lang="ko-KR" altLang="en-US" sz="800" dirty="0" smtClean="0">
              <a:latin typeface="Calibri"/>
              <a:cs typeface="Calibri"/>
            </a:endParaRPr>
          </a:p>
        </p:txBody>
      </p:sp>
      <p:sp>
        <p:nvSpPr>
          <p:cNvPr id="69" name="TextBox 153"/>
          <p:cNvSpPr txBox="1"/>
          <p:nvPr/>
        </p:nvSpPr>
        <p:spPr>
          <a:xfrm>
            <a:off x="5580112" y="2699628"/>
            <a:ext cx="11160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 Economical projections</a:t>
            </a:r>
          </a:p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 </a:t>
            </a:r>
            <a:r>
              <a:rPr lang="en-US" altLang="ko-KR" sz="800" dirty="0" err="1" smtClean="0">
                <a:latin typeface="Calibri"/>
                <a:cs typeface="Calibri"/>
              </a:rPr>
              <a:t>Strategical</a:t>
            </a:r>
            <a:endParaRPr lang="en-US" altLang="ko-KR" sz="800" dirty="0" smtClean="0">
              <a:latin typeface="Calibri"/>
              <a:cs typeface="Calibri"/>
            </a:endParaRPr>
          </a:p>
          <a:p>
            <a:r>
              <a:rPr lang="en-US" altLang="ko-KR" sz="800" dirty="0">
                <a:latin typeface="Calibri"/>
                <a:cs typeface="Calibri"/>
              </a:rPr>
              <a:t>  </a:t>
            </a:r>
            <a:r>
              <a:rPr lang="en-US" altLang="ko-KR" sz="800" dirty="0" smtClean="0">
                <a:latin typeface="Calibri"/>
                <a:cs typeface="Calibri"/>
              </a:rPr>
              <a:t>  recommendations</a:t>
            </a:r>
          </a:p>
        </p:txBody>
      </p:sp>
      <p:cxnSp>
        <p:nvCxnSpPr>
          <p:cNvPr id="71" name="Straight Connector 155"/>
          <p:cNvCxnSpPr/>
          <p:nvPr/>
        </p:nvCxnSpPr>
        <p:spPr>
          <a:xfrm>
            <a:off x="5580112" y="1254846"/>
            <a:ext cx="0" cy="432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56"/>
          <p:cNvCxnSpPr/>
          <p:nvPr/>
        </p:nvCxnSpPr>
        <p:spPr>
          <a:xfrm>
            <a:off x="5580112" y="132685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57"/>
          <p:cNvCxnSpPr/>
          <p:nvPr/>
        </p:nvCxnSpPr>
        <p:spPr>
          <a:xfrm>
            <a:off x="5580112" y="144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8"/>
          <p:cNvCxnSpPr/>
          <p:nvPr/>
        </p:nvCxnSpPr>
        <p:spPr>
          <a:xfrm>
            <a:off x="5580112" y="1574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59"/>
          <p:cNvCxnSpPr/>
          <p:nvPr/>
        </p:nvCxnSpPr>
        <p:spPr>
          <a:xfrm>
            <a:off x="5580112" y="20515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60"/>
          <p:cNvCxnSpPr/>
          <p:nvPr/>
        </p:nvCxnSpPr>
        <p:spPr>
          <a:xfrm>
            <a:off x="5580112" y="216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61"/>
          <p:cNvCxnSpPr/>
          <p:nvPr/>
        </p:nvCxnSpPr>
        <p:spPr>
          <a:xfrm>
            <a:off x="5580112" y="1979548"/>
            <a:ext cx="0" cy="432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63"/>
          <p:cNvCxnSpPr/>
          <p:nvPr/>
        </p:nvCxnSpPr>
        <p:spPr>
          <a:xfrm>
            <a:off x="5580112" y="2688133"/>
            <a:ext cx="0" cy="2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64"/>
          <p:cNvCxnSpPr/>
          <p:nvPr/>
        </p:nvCxnSpPr>
        <p:spPr>
          <a:xfrm>
            <a:off x="5580112" y="2762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65"/>
          <p:cNvCxnSpPr/>
          <p:nvPr/>
        </p:nvCxnSpPr>
        <p:spPr>
          <a:xfrm>
            <a:off x="5580112" y="288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8"/>
          <p:cNvCxnSpPr/>
          <p:nvPr/>
        </p:nvCxnSpPr>
        <p:spPr>
          <a:xfrm>
            <a:off x="5580112" y="908736"/>
            <a:ext cx="0" cy="144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900800" y="2204864"/>
            <a:ext cx="54000" cy="9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10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72000"/>
            <a:ext cx="1224136" cy="1800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Data Aggregator</a:t>
            </a:r>
            <a:endParaRPr lang="ko-KR" altLang="en-US"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3568" y="620688"/>
            <a:ext cx="504057" cy="22321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9" y="666913"/>
            <a:ext cx="510454" cy="123111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 smtClean="0">
                <a:latin typeface="Calibri"/>
                <a:cs typeface="Calibri"/>
              </a:rPr>
              <a:t>Sensors</a:t>
            </a:r>
            <a:endParaRPr lang="ko-KR" altLang="en-US" sz="800" dirty="0">
              <a:latin typeface="Calibri"/>
              <a:cs typeface="Calibri"/>
            </a:endParaRPr>
          </a:p>
        </p:txBody>
      </p:sp>
      <p:grpSp>
        <p:nvGrpSpPr>
          <p:cNvPr id="39" name="Gruppierung 38"/>
          <p:cNvGrpSpPr/>
          <p:nvPr/>
        </p:nvGrpSpPr>
        <p:grpSpPr>
          <a:xfrm>
            <a:off x="1259632" y="620688"/>
            <a:ext cx="576064" cy="223210"/>
            <a:chOff x="1331640" y="548680"/>
            <a:chExt cx="576064" cy="223210"/>
          </a:xfrm>
        </p:grpSpPr>
        <p:sp>
          <p:nvSpPr>
            <p:cNvPr id="16" name="Oval 15"/>
            <p:cNvSpPr/>
            <p:nvPr/>
          </p:nvSpPr>
          <p:spPr>
            <a:xfrm>
              <a:off x="1331640" y="548680"/>
              <a:ext cx="576064" cy="22321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1640" y="594905"/>
              <a:ext cx="576064" cy="12311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800" dirty="0" smtClean="0">
                  <a:latin typeface="Calibri"/>
                  <a:cs typeface="Calibri"/>
                </a:rPr>
                <a:t>Predictions</a:t>
              </a:r>
              <a:endParaRPr lang="ko-KR" altLang="en-US" sz="800" dirty="0">
                <a:latin typeface="Calibri"/>
                <a:cs typeface="Calibri"/>
              </a:endParaRPr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1907704" y="771890"/>
            <a:ext cx="576064" cy="216024"/>
            <a:chOff x="1979712" y="476672"/>
            <a:chExt cx="576064" cy="216024"/>
          </a:xfrm>
        </p:grpSpPr>
        <p:sp>
          <p:nvSpPr>
            <p:cNvPr id="19" name="Oval 18"/>
            <p:cNvSpPr/>
            <p:nvPr/>
          </p:nvSpPr>
          <p:spPr>
            <a:xfrm>
              <a:off x="1979712" y="476672"/>
              <a:ext cx="576000" cy="216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20244" y="481527"/>
              <a:ext cx="535532" cy="21116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altLang="ko-KR" sz="800" dirty="0" smtClean="0">
                  <a:latin typeface="Calibri"/>
                  <a:cs typeface="Calibri"/>
                </a:rPr>
                <a:t>Prev. </a:t>
              </a:r>
            </a:p>
            <a:p>
              <a:pPr>
                <a:lnSpc>
                  <a:spcPts val="800"/>
                </a:lnSpc>
              </a:pPr>
              <a:r>
                <a:rPr lang="en-US" altLang="ko-KR" sz="800" dirty="0" smtClean="0">
                  <a:latin typeface="Calibri"/>
                  <a:cs typeface="Calibri"/>
                </a:rPr>
                <a:t>decisions</a:t>
              </a:r>
              <a:endParaRPr lang="ko-KR" altLang="en-US" sz="800" dirty="0">
                <a:latin typeface="Calibri"/>
                <a:cs typeface="Calibri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3568" y="1340769"/>
            <a:ext cx="1224136" cy="648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1347375"/>
            <a:ext cx="1016166" cy="138499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Calibri"/>
                <a:cs typeface="Calibri"/>
              </a:rPr>
              <a:t> Control Optimizer</a:t>
            </a:r>
            <a:endParaRPr lang="ko-KR" altLang="en-US" sz="900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9552" y="1556792"/>
            <a:ext cx="720000" cy="1440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Calibri"/>
                <a:cs typeface="Calibri"/>
              </a:rPr>
              <a:t>Control setup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39552" y="1762429"/>
            <a:ext cx="720000" cy="1440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Calibri"/>
                <a:cs typeface="Calibri"/>
              </a:rPr>
              <a:t>Control goals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83712" y="1664832"/>
            <a:ext cx="360000" cy="23400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5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7594" y="1632284"/>
            <a:ext cx="360000" cy="23400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5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11704" y="1592824"/>
            <a:ext cx="360000" cy="23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/>
                <a:cs typeface="Calibri"/>
              </a:rPr>
              <a:t>Solvers</a:t>
            </a:r>
            <a:endParaRPr lang="ko-KR" altLang="en-US" sz="8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3608" y="1171652"/>
            <a:ext cx="864096" cy="12311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 smtClean="0">
                <a:latin typeface="Calibri"/>
                <a:cs typeface="Calibri"/>
              </a:rPr>
              <a:t>Aggregated data</a:t>
            </a:r>
            <a:endParaRPr lang="ko-KR" altLang="en-US" sz="800" dirty="0" smtClean="0">
              <a:latin typeface="Calibri"/>
              <a:cs typeface="Calibri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954000" y="1177200"/>
            <a:ext cx="108000" cy="144000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47664" y="846000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3568" y="2664000"/>
            <a:ext cx="1224137" cy="18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Calibri"/>
                <a:cs typeface="Calibri"/>
              </a:rPr>
              <a:t>Control Dispatcher</a:t>
            </a:r>
            <a:endParaRPr lang="ko-KR" altLang="en-US"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577" y="2276872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5577" y="2332310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5577" y="2387749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3608" y="2276872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3608" y="2332310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43608" y="2387749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19672" y="2276872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19672" y="2332310"/>
            <a:ext cx="216024" cy="55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19672" y="2387749"/>
            <a:ext cx="216023" cy="12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41645" y="2345888"/>
            <a:ext cx="206019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 smtClean="0">
                <a:latin typeface="Calibri"/>
                <a:cs typeface="Calibri"/>
              </a:rPr>
              <a:t>…</a:t>
            </a:r>
            <a:endParaRPr lang="ko-KR" altLang="en-US" sz="900" dirty="0" smtClean="0">
              <a:latin typeface="Calibri"/>
              <a:cs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9726" y="2492896"/>
            <a:ext cx="179906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800" dirty="0" smtClean="0">
                <a:latin typeface="Calibri"/>
                <a:cs typeface="Calibri"/>
              </a:rPr>
              <a:t>t</a:t>
            </a:r>
            <a:r>
              <a:rPr lang="en-US" altLang="ko-KR" sz="800" baseline="-25000" dirty="0" smtClean="0">
                <a:latin typeface="Calibri"/>
                <a:cs typeface="Calibri"/>
              </a:rPr>
              <a:t>1</a:t>
            </a:r>
            <a:endParaRPr lang="ko-KR" altLang="en-US" sz="800" baseline="-25000" dirty="0" smtClean="0">
              <a:latin typeface="Calibri"/>
              <a:cs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55790" y="2492896"/>
            <a:ext cx="179906" cy="1085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800" dirty="0" err="1" smtClean="0">
                <a:latin typeface="Calibri"/>
                <a:cs typeface="Calibri"/>
              </a:rPr>
              <a:t>t</a:t>
            </a:r>
            <a:r>
              <a:rPr lang="en-US" altLang="ko-KR" sz="800" baseline="-25000" dirty="0" err="1" smtClean="0">
                <a:latin typeface="Calibri"/>
                <a:cs typeface="Calibri"/>
              </a:rPr>
              <a:t>n</a:t>
            </a:r>
            <a:endParaRPr lang="ko-KR" altLang="en-US" sz="800" baseline="-25000" dirty="0" smtClean="0">
              <a:latin typeface="Calibri"/>
              <a:cs typeface="Calibri"/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954000" y="2023200"/>
            <a:ext cx="108000" cy="198000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608" y="1988840"/>
            <a:ext cx="93610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 smtClean="0">
                <a:latin typeface="Calibri"/>
                <a:cs typeface="Calibri"/>
              </a:rPr>
              <a:t> Control values over </a:t>
            </a:r>
          </a:p>
          <a:p>
            <a:r>
              <a:rPr lang="en-US" altLang="ko-KR" sz="800" dirty="0">
                <a:latin typeface="Calibri"/>
                <a:cs typeface="Calibri"/>
              </a:rPr>
              <a:t> </a:t>
            </a:r>
            <a:r>
              <a:rPr lang="en-US" altLang="ko-KR" sz="800" dirty="0" smtClean="0">
                <a:latin typeface="Calibri"/>
                <a:cs typeface="Calibri"/>
              </a:rPr>
              <a:t>planning horizon</a:t>
            </a:r>
            <a:endParaRPr lang="ko-KR" altLang="en-US" sz="800" dirty="0" smtClean="0">
              <a:latin typeface="Calibri"/>
              <a:cs typeface="Calibri"/>
            </a:endParaRPr>
          </a:p>
        </p:txBody>
      </p:sp>
      <p:sp>
        <p:nvSpPr>
          <p:cNvPr id="62" name="Left Brace 61"/>
          <p:cNvSpPr/>
          <p:nvPr/>
        </p:nvSpPr>
        <p:spPr>
          <a:xfrm>
            <a:off x="580556" y="2222904"/>
            <a:ext cx="175020" cy="34200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/>
              <a:cs typeface="Calibri"/>
            </a:endParaRPr>
          </a:p>
        </p:txBody>
      </p:sp>
      <p:sp>
        <p:nvSpPr>
          <p:cNvPr id="64" name="Right Brace 63"/>
          <p:cNvSpPr/>
          <p:nvPr/>
        </p:nvSpPr>
        <p:spPr>
          <a:xfrm>
            <a:off x="1866701" y="2222904"/>
            <a:ext cx="185019" cy="342000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/>
              <a:cs typeface="Calibri"/>
            </a:endParaRPr>
          </a:p>
        </p:txBody>
      </p:sp>
      <p:cxnSp>
        <p:nvCxnSpPr>
          <p:cNvPr id="70" name="Straight Arrow Connector 69"/>
          <p:cNvCxnSpPr>
            <a:stCxn id="47" idx="2"/>
          </p:cNvCxnSpPr>
          <p:nvPr/>
        </p:nvCxnSpPr>
        <p:spPr>
          <a:xfrm>
            <a:off x="863589" y="2513749"/>
            <a:ext cx="0" cy="1548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ung 5"/>
          <p:cNvGrpSpPr/>
          <p:nvPr/>
        </p:nvGrpSpPr>
        <p:grpSpPr>
          <a:xfrm>
            <a:off x="683568" y="2977200"/>
            <a:ext cx="1080000" cy="216000"/>
            <a:chOff x="683568" y="2996976"/>
            <a:chExt cx="1080000" cy="216000"/>
          </a:xfrm>
        </p:grpSpPr>
        <p:sp>
          <p:nvSpPr>
            <p:cNvPr id="106" name="Cloud 105"/>
            <p:cNvSpPr/>
            <p:nvPr/>
          </p:nvSpPr>
          <p:spPr>
            <a:xfrm>
              <a:off x="683568" y="2996976"/>
              <a:ext cx="1080000" cy="216000"/>
            </a:xfrm>
            <a:prstGeom prst="clou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7584" y="3032391"/>
              <a:ext cx="774086" cy="1085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altLang="ko-KR" sz="800" dirty="0">
                  <a:latin typeface="Calibri"/>
                  <a:cs typeface="Calibri"/>
                </a:rPr>
                <a:t>t</a:t>
              </a:r>
              <a:r>
                <a:rPr lang="en-US" altLang="ko-KR" sz="800" dirty="0" smtClean="0">
                  <a:latin typeface="Calibri"/>
                  <a:cs typeface="Calibri"/>
                </a:rPr>
                <a:t>o actuators</a:t>
              </a:r>
              <a:endParaRPr lang="ko-KR" altLang="en-US" sz="800" dirty="0" smtClean="0">
                <a:latin typeface="Calibri"/>
                <a:cs typeface="Calibri"/>
              </a:endParaRPr>
            </a:p>
          </p:txBody>
        </p:sp>
      </p:grpSp>
      <p:sp>
        <p:nvSpPr>
          <p:cNvPr id="108" name="Down Arrow 107"/>
          <p:cNvSpPr/>
          <p:nvPr/>
        </p:nvSpPr>
        <p:spPr>
          <a:xfrm>
            <a:off x="971601" y="2872800"/>
            <a:ext cx="108000" cy="108000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0" name="Right Bracket 109"/>
          <p:cNvSpPr/>
          <p:nvPr/>
        </p:nvSpPr>
        <p:spPr>
          <a:xfrm>
            <a:off x="1907704" y="1011312"/>
            <a:ext cx="216024" cy="1481584"/>
          </a:xfrm>
          <a:prstGeom prst="rightBracket">
            <a:avLst/>
          </a:prstGeom>
          <a:ln w="9525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/>
              <a:cs typeface="Calibri"/>
            </a:endParaRPr>
          </a:p>
        </p:txBody>
      </p:sp>
      <p:cxnSp>
        <p:nvCxnSpPr>
          <p:cNvPr id="63" name="Straight Arrow Connector 41"/>
          <p:cNvCxnSpPr/>
          <p:nvPr/>
        </p:nvCxnSpPr>
        <p:spPr>
          <a:xfrm>
            <a:off x="971600" y="846000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42"/>
          <p:cNvSpPr/>
          <p:nvPr/>
        </p:nvSpPr>
        <p:spPr>
          <a:xfrm>
            <a:off x="5148064" y="1052736"/>
            <a:ext cx="1584176" cy="1906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Scenario implementation</a:t>
            </a:r>
            <a:endParaRPr lang="ko-KR" altLang="en-US" sz="900" dirty="0" smtClean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8" name="Rectangle 143"/>
          <p:cNvSpPr/>
          <p:nvPr/>
        </p:nvSpPr>
        <p:spPr>
          <a:xfrm>
            <a:off x="5148064" y="1691516"/>
            <a:ext cx="1584176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Co-simulation-based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investigation</a:t>
            </a:r>
            <a:endParaRPr lang="ko-KR" altLang="en-US" sz="900" dirty="0" smtClean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9" name="Rectangle 144"/>
          <p:cNvSpPr/>
          <p:nvPr/>
        </p:nvSpPr>
        <p:spPr>
          <a:xfrm>
            <a:off x="5148064" y="2411596"/>
            <a:ext cx="1584176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Economical-model-based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investigation</a:t>
            </a:r>
            <a:endParaRPr lang="ko-KR" altLang="en-US" sz="900" dirty="0" smtClean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53" name="TextBox 145"/>
          <p:cNvSpPr txBox="1"/>
          <p:nvPr/>
        </p:nvSpPr>
        <p:spPr>
          <a:xfrm>
            <a:off x="5220072" y="772979"/>
            <a:ext cx="648072" cy="1384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>
                <a:latin typeface="Trebuchet MS"/>
                <a:cs typeface="Trebuchet MS"/>
              </a:rPr>
              <a:t>H</a:t>
            </a:r>
            <a:r>
              <a:rPr lang="en-US" altLang="ko-KR" sz="900" dirty="0" smtClean="0">
                <a:latin typeface="Trebuchet MS"/>
                <a:cs typeface="Trebuchet MS"/>
              </a:rPr>
              <a:t>ybrid setup</a:t>
            </a:r>
            <a:endParaRPr lang="ko-KR" altLang="en-US" sz="900" dirty="0" smtClean="0">
              <a:latin typeface="Trebuchet MS"/>
              <a:cs typeface="Trebuchet MS"/>
            </a:endParaRPr>
          </a:p>
        </p:txBody>
      </p:sp>
      <p:sp>
        <p:nvSpPr>
          <p:cNvPr id="65" name="TextBox 146"/>
          <p:cNvSpPr txBox="1"/>
          <p:nvPr/>
        </p:nvSpPr>
        <p:spPr>
          <a:xfrm>
            <a:off x="5940152" y="764704"/>
            <a:ext cx="79208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Trebuchet MS"/>
                <a:cs typeface="Trebuchet MS"/>
              </a:rPr>
              <a:t>Specific</a:t>
            </a:r>
          </a:p>
          <a:p>
            <a:r>
              <a:rPr lang="en-US" altLang="ko-KR" sz="900" dirty="0" smtClean="0">
                <a:latin typeface="Trebuchet MS"/>
                <a:cs typeface="Trebuchet MS"/>
              </a:rPr>
              <a:t>control goals</a:t>
            </a:r>
            <a:endParaRPr lang="ko-KR" altLang="en-US" sz="900" dirty="0" smtClean="0">
              <a:latin typeface="Trebuchet MS"/>
              <a:cs typeface="Trebuchet MS"/>
            </a:endParaRPr>
          </a:p>
        </p:txBody>
      </p:sp>
      <p:sp>
        <p:nvSpPr>
          <p:cNvPr id="66" name="TextBox 147"/>
          <p:cNvSpPr txBox="1"/>
          <p:nvPr/>
        </p:nvSpPr>
        <p:spPr>
          <a:xfrm>
            <a:off x="5868144" y="809741"/>
            <a:ext cx="144016" cy="1085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>
                <a:latin typeface="Trebuchet MS"/>
                <a:cs typeface="Trebuchet MS"/>
              </a:rPr>
              <a:t>+</a:t>
            </a:r>
            <a:endParaRPr lang="ko-KR" altLang="en-US" sz="900" dirty="0" smtClean="0">
              <a:latin typeface="Trebuchet MS"/>
              <a:cs typeface="Trebuchet MS"/>
            </a:endParaRPr>
          </a:p>
        </p:txBody>
      </p:sp>
      <p:sp>
        <p:nvSpPr>
          <p:cNvPr id="67" name="TextBox 148"/>
          <p:cNvSpPr txBox="1"/>
          <p:nvPr/>
        </p:nvSpPr>
        <p:spPr>
          <a:xfrm>
            <a:off x="5580112" y="1259468"/>
            <a:ext cx="115212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Co-simulation model</a:t>
            </a:r>
          </a:p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Economic model</a:t>
            </a:r>
          </a:p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Control strategy</a:t>
            </a:r>
            <a:endParaRPr lang="ko-KR" altLang="en-US" sz="800" dirty="0" smtClean="0">
              <a:latin typeface="Trebuchet MS"/>
              <a:cs typeface="Trebuchet MS"/>
            </a:endParaRPr>
          </a:p>
        </p:txBody>
      </p:sp>
      <p:sp>
        <p:nvSpPr>
          <p:cNvPr id="68" name="TextBox 152"/>
          <p:cNvSpPr txBox="1"/>
          <p:nvPr/>
        </p:nvSpPr>
        <p:spPr>
          <a:xfrm>
            <a:off x="5508104" y="1979548"/>
            <a:ext cx="122413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 Simulation results</a:t>
            </a:r>
          </a:p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 Operational </a:t>
            </a:r>
          </a:p>
          <a:p>
            <a:r>
              <a:rPr lang="en-US" altLang="ko-KR" sz="800" dirty="0" smtClean="0">
                <a:latin typeface="Trebuchet MS"/>
                <a:cs typeface="Trebuchet MS"/>
              </a:rPr>
              <a:t>    recommendations</a:t>
            </a:r>
            <a:endParaRPr lang="ko-KR" altLang="en-US" sz="800" dirty="0" smtClean="0">
              <a:latin typeface="Trebuchet MS"/>
              <a:cs typeface="Trebuchet MS"/>
            </a:endParaRPr>
          </a:p>
        </p:txBody>
      </p:sp>
      <p:sp>
        <p:nvSpPr>
          <p:cNvPr id="69" name="TextBox 153"/>
          <p:cNvSpPr txBox="1"/>
          <p:nvPr/>
        </p:nvSpPr>
        <p:spPr>
          <a:xfrm>
            <a:off x="5580112" y="2699628"/>
            <a:ext cx="122413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 Economical projections</a:t>
            </a:r>
          </a:p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 </a:t>
            </a:r>
            <a:r>
              <a:rPr lang="en-US" altLang="ko-KR" sz="800" dirty="0" err="1" smtClean="0">
                <a:latin typeface="Trebuchet MS"/>
                <a:cs typeface="Trebuchet MS"/>
              </a:rPr>
              <a:t>Strategical</a:t>
            </a:r>
            <a:endParaRPr lang="en-US" altLang="ko-KR" sz="800" dirty="0" smtClean="0">
              <a:latin typeface="Trebuchet MS"/>
              <a:cs typeface="Trebuchet MS"/>
            </a:endParaRPr>
          </a:p>
          <a:p>
            <a:r>
              <a:rPr lang="en-US" altLang="ko-KR" sz="800" dirty="0">
                <a:latin typeface="Trebuchet MS"/>
                <a:cs typeface="Trebuchet MS"/>
              </a:rPr>
              <a:t>  </a:t>
            </a:r>
            <a:r>
              <a:rPr lang="en-US" altLang="ko-KR" sz="800" dirty="0" smtClean="0">
                <a:latin typeface="Trebuchet MS"/>
                <a:cs typeface="Trebuchet MS"/>
              </a:rPr>
              <a:t>  recommendations</a:t>
            </a:r>
          </a:p>
        </p:txBody>
      </p:sp>
      <p:cxnSp>
        <p:nvCxnSpPr>
          <p:cNvPr id="71" name="Straight Connector 155"/>
          <p:cNvCxnSpPr/>
          <p:nvPr/>
        </p:nvCxnSpPr>
        <p:spPr>
          <a:xfrm>
            <a:off x="5580112" y="1254846"/>
            <a:ext cx="0" cy="432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56"/>
          <p:cNvCxnSpPr/>
          <p:nvPr/>
        </p:nvCxnSpPr>
        <p:spPr>
          <a:xfrm>
            <a:off x="5580112" y="132685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57"/>
          <p:cNvCxnSpPr/>
          <p:nvPr/>
        </p:nvCxnSpPr>
        <p:spPr>
          <a:xfrm>
            <a:off x="5580112" y="144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8"/>
          <p:cNvCxnSpPr/>
          <p:nvPr/>
        </p:nvCxnSpPr>
        <p:spPr>
          <a:xfrm>
            <a:off x="5580112" y="1574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59"/>
          <p:cNvCxnSpPr/>
          <p:nvPr/>
        </p:nvCxnSpPr>
        <p:spPr>
          <a:xfrm>
            <a:off x="5580112" y="20515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60"/>
          <p:cNvCxnSpPr/>
          <p:nvPr/>
        </p:nvCxnSpPr>
        <p:spPr>
          <a:xfrm>
            <a:off x="5580112" y="216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61"/>
          <p:cNvCxnSpPr/>
          <p:nvPr/>
        </p:nvCxnSpPr>
        <p:spPr>
          <a:xfrm>
            <a:off x="5580112" y="1979548"/>
            <a:ext cx="0" cy="432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63"/>
          <p:cNvCxnSpPr/>
          <p:nvPr/>
        </p:nvCxnSpPr>
        <p:spPr>
          <a:xfrm>
            <a:off x="5580112" y="2688133"/>
            <a:ext cx="0" cy="2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64"/>
          <p:cNvCxnSpPr/>
          <p:nvPr/>
        </p:nvCxnSpPr>
        <p:spPr>
          <a:xfrm>
            <a:off x="5580112" y="2762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65"/>
          <p:cNvCxnSpPr/>
          <p:nvPr/>
        </p:nvCxnSpPr>
        <p:spPr>
          <a:xfrm>
            <a:off x="5580112" y="28887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8"/>
          <p:cNvCxnSpPr/>
          <p:nvPr/>
        </p:nvCxnSpPr>
        <p:spPr>
          <a:xfrm>
            <a:off x="5580112" y="908736"/>
            <a:ext cx="0" cy="144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900800" y="2420888"/>
            <a:ext cx="54000" cy="9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9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4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467544" y="832090"/>
            <a:ext cx="1584176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Scenario implementation</a:t>
            </a:r>
            <a:endParaRPr lang="ko-KR" altLang="en-US" sz="900" dirty="0" smtClean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67544" y="1556792"/>
            <a:ext cx="1584176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Co-simulation-based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investigation</a:t>
            </a:r>
            <a:endParaRPr lang="ko-KR" altLang="en-US" sz="900" dirty="0" smtClean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67544" y="2276872"/>
            <a:ext cx="1584176" cy="276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Economical-model-based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rebuchet MS"/>
                <a:cs typeface="Trebuchet MS"/>
              </a:rPr>
              <a:t>investigation</a:t>
            </a:r>
            <a:endParaRPr lang="ko-KR" altLang="en-US" sz="900" dirty="0" smtClean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39552" y="415697"/>
            <a:ext cx="360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>
                <a:latin typeface="Trebuchet MS"/>
                <a:cs typeface="Trebuchet MS"/>
              </a:rPr>
              <a:t>H</a:t>
            </a:r>
            <a:r>
              <a:rPr lang="en-US" altLang="ko-KR" sz="900" dirty="0" smtClean="0">
                <a:latin typeface="Trebuchet MS"/>
                <a:cs typeface="Trebuchet MS"/>
              </a:rPr>
              <a:t>ybrid setup</a:t>
            </a:r>
            <a:endParaRPr lang="ko-KR" altLang="en-US" sz="900" dirty="0" smtClean="0">
              <a:latin typeface="Trebuchet MS"/>
              <a:cs typeface="Trebuchet M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71600" y="411269"/>
            <a:ext cx="86409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900" dirty="0" smtClean="0">
                <a:latin typeface="Trebuchet MS"/>
                <a:cs typeface="Trebuchet MS"/>
              </a:rPr>
              <a:t>Specific</a:t>
            </a:r>
          </a:p>
          <a:p>
            <a:r>
              <a:rPr lang="en-US" altLang="ko-KR" sz="900" dirty="0" smtClean="0">
                <a:latin typeface="Trebuchet MS"/>
                <a:cs typeface="Trebuchet MS"/>
              </a:rPr>
              <a:t>control goals</a:t>
            </a:r>
            <a:endParaRPr lang="ko-KR" altLang="en-US" sz="900" dirty="0" smtClean="0">
              <a:latin typeface="Trebuchet MS"/>
              <a:cs typeface="Trebuchet MS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99592" y="521709"/>
            <a:ext cx="144016" cy="10857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ko-KR" sz="900" dirty="0">
                <a:latin typeface="Trebuchet MS"/>
                <a:cs typeface="Trebuchet MS"/>
              </a:rPr>
              <a:t>+</a:t>
            </a:r>
            <a:endParaRPr lang="ko-KR" altLang="en-US" sz="900" dirty="0" smtClean="0">
              <a:latin typeface="Trebuchet MS"/>
              <a:cs typeface="Trebuchet M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99592" y="1124744"/>
            <a:ext cx="115212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Co-simulation model</a:t>
            </a:r>
          </a:p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Economic model</a:t>
            </a:r>
          </a:p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Control strategy</a:t>
            </a:r>
            <a:endParaRPr lang="ko-KR" altLang="en-US" sz="800" dirty="0" smtClean="0">
              <a:latin typeface="Trebuchet MS"/>
              <a:cs typeface="Trebuchet M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27584" y="1844824"/>
            <a:ext cx="122413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 Simulation results</a:t>
            </a:r>
          </a:p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 Operational </a:t>
            </a:r>
          </a:p>
          <a:p>
            <a:r>
              <a:rPr lang="en-US" altLang="ko-KR" sz="800" dirty="0" smtClean="0">
                <a:latin typeface="Trebuchet MS"/>
                <a:cs typeface="Trebuchet MS"/>
              </a:rPr>
              <a:t>    recommendations</a:t>
            </a:r>
            <a:endParaRPr lang="ko-KR" altLang="en-US" sz="800" dirty="0" smtClean="0">
              <a:latin typeface="Trebuchet MS"/>
              <a:cs typeface="Trebuchet MS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99592" y="2564904"/>
            <a:ext cx="122413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 Economical projections</a:t>
            </a:r>
          </a:p>
          <a:p>
            <a:r>
              <a:rPr lang="en-US" altLang="ko-KR" sz="800" dirty="0">
                <a:latin typeface="Trebuchet MS"/>
                <a:cs typeface="Trebuchet MS"/>
              </a:rPr>
              <a:t> </a:t>
            </a:r>
            <a:r>
              <a:rPr lang="en-US" altLang="ko-KR" sz="800" dirty="0" smtClean="0">
                <a:latin typeface="Trebuchet MS"/>
                <a:cs typeface="Trebuchet MS"/>
              </a:rPr>
              <a:t> </a:t>
            </a:r>
            <a:r>
              <a:rPr lang="en-US" altLang="ko-KR" sz="800" dirty="0" err="1" smtClean="0">
                <a:latin typeface="Trebuchet MS"/>
                <a:cs typeface="Trebuchet MS"/>
              </a:rPr>
              <a:t>Strategical</a:t>
            </a:r>
            <a:endParaRPr lang="en-US" altLang="ko-KR" sz="800" dirty="0" smtClean="0">
              <a:latin typeface="Trebuchet MS"/>
              <a:cs typeface="Trebuchet MS"/>
            </a:endParaRPr>
          </a:p>
          <a:p>
            <a:r>
              <a:rPr lang="en-US" altLang="ko-KR" sz="800" dirty="0">
                <a:latin typeface="Trebuchet MS"/>
                <a:cs typeface="Trebuchet MS"/>
              </a:rPr>
              <a:t>  </a:t>
            </a:r>
            <a:r>
              <a:rPr lang="en-US" altLang="ko-KR" sz="800" dirty="0" smtClean="0">
                <a:latin typeface="Trebuchet MS"/>
                <a:cs typeface="Trebuchet MS"/>
              </a:rPr>
              <a:t>  recommendations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899592" y="1120122"/>
            <a:ext cx="0" cy="432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99592" y="119213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99592" y="13140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899592" y="14400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99592" y="191683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99592" y="20340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99592" y="1844824"/>
            <a:ext cx="0" cy="432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899592" y="2553409"/>
            <a:ext cx="0" cy="2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99592" y="26280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99592" y="27540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99592" y="692712"/>
            <a:ext cx="0" cy="14400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6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/>
          <p:cNvGrpSpPr/>
          <p:nvPr/>
        </p:nvGrpSpPr>
        <p:grpSpPr>
          <a:xfrm>
            <a:off x="467544" y="275241"/>
            <a:ext cx="1656184" cy="3010545"/>
            <a:chOff x="3707904" y="490463"/>
            <a:chExt cx="1656184" cy="3010545"/>
          </a:xfrm>
        </p:grpSpPr>
        <p:sp>
          <p:nvSpPr>
            <p:cNvPr id="79" name="Rectangle 78"/>
            <p:cNvSpPr/>
            <p:nvPr/>
          </p:nvSpPr>
          <p:spPr>
            <a:xfrm>
              <a:off x="3707904" y="1052736"/>
              <a:ext cx="1584176" cy="2765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Trebuchet MS"/>
                  <a:cs typeface="Trebuchet MS"/>
                </a:rPr>
                <a:t>Scenario implementation</a:t>
              </a:r>
              <a:endParaRPr lang="ko-KR" altLang="en-US" sz="900" dirty="0" smtClean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07904" y="1828612"/>
              <a:ext cx="1584176" cy="2765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Trebuchet MS"/>
                  <a:cs typeface="Trebuchet MS"/>
                </a:rPr>
                <a:t>Co-simulation-based investigation</a:t>
              </a:r>
              <a:endParaRPr lang="ko-KR" altLang="en-US" sz="900" dirty="0" smtClean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07904" y="2648408"/>
              <a:ext cx="1584176" cy="2765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Trebuchet MS"/>
                  <a:cs typeface="Trebuchet MS"/>
                </a:rPr>
                <a:t>Economical-model-based investigation</a:t>
              </a:r>
              <a:endParaRPr lang="ko-KR" altLang="en-US" sz="900" dirty="0" smtClean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07904" y="494891"/>
              <a:ext cx="3600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900" dirty="0">
                  <a:latin typeface="Trebuchet MS"/>
                  <a:cs typeface="Trebuchet MS"/>
                </a:rPr>
                <a:t>H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ybrid setup</a:t>
              </a:r>
              <a:endParaRPr lang="ko-KR" altLang="en-US" sz="900" dirty="0" smtClean="0">
                <a:latin typeface="Trebuchet MS"/>
                <a:cs typeface="Trebuchet M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83968" y="490463"/>
              <a:ext cx="100811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900" dirty="0" smtClean="0">
                  <a:latin typeface="Trebuchet MS"/>
                  <a:cs typeface="Trebuchet MS"/>
                </a:rPr>
                <a:t>Specific</a:t>
              </a:r>
            </a:p>
            <a:p>
              <a:r>
                <a:rPr lang="en-US" altLang="ko-KR" sz="900" dirty="0" smtClean="0">
                  <a:latin typeface="Trebuchet MS"/>
                  <a:cs typeface="Trebuchet MS"/>
                </a:rPr>
                <a:t>econ./tech. goals</a:t>
              </a:r>
              <a:endParaRPr lang="ko-KR" altLang="en-US" sz="900" dirty="0" smtClean="0">
                <a:latin typeface="Trebuchet MS"/>
                <a:cs typeface="Trebuchet M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39952" y="600903"/>
              <a:ext cx="144016" cy="108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altLang="ko-KR" sz="900" dirty="0">
                  <a:latin typeface="Trebuchet MS"/>
                  <a:cs typeface="Trebuchet MS"/>
                </a:rPr>
                <a:t>+</a:t>
              </a:r>
              <a:endParaRPr lang="ko-KR" altLang="en-US" sz="900" dirty="0" smtClean="0">
                <a:latin typeface="Trebuchet MS"/>
                <a:cs typeface="Trebuchet M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39952" y="1358916"/>
              <a:ext cx="1224136" cy="4154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900" dirty="0">
                  <a:latin typeface="Trebuchet MS"/>
                  <a:cs typeface="Trebuchet MS"/>
                </a:rPr>
                <a:t>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Co-simulation model</a:t>
              </a:r>
            </a:p>
            <a:p>
              <a:r>
                <a:rPr lang="en-US" altLang="ko-KR" sz="900" dirty="0">
                  <a:latin typeface="Trebuchet MS"/>
                  <a:cs typeface="Trebuchet MS"/>
                </a:rPr>
                <a:t>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Economic model</a:t>
              </a:r>
            </a:p>
            <a:p>
              <a:r>
                <a:rPr lang="en-US" altLang="ko-KR" sz="900" dirty="0">
                  <a:latin typeface="Trebuchet MS"/>
                  <a:cs typeface="Trebuchet MS"/>
                </a:rPr>
                <a:t>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Control strategy</a:t>
              </a:r>
              <a:endParaRPr lang="ko-KR" altLang="en-US" sz="900" dirty="0" smtClean="0">
                <a:latin typeface="Trebuchet MS"/>
                <a:cs typeface="Trebuchet MS"/>
              </a:endParaRPr>
            </a:p>
          </p:txBody>
        </p:sp>
        <p:sp>
          <p:nvSpPr>
            <p:cNvPr id="86" name="Down Arrow 85"/>
            <p:cNvSpPr/>
            <p:nvPr/>
          </p:nvSpPr>
          <p:spPr>
            <a:xfrm>
              <a:off x="3923928" y="836712"/>
              <a:ext cx="108012" cy="216024"/>
            </a:xfrm>
            <a:prstGeom prst="downArrow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3923928" y="1335251"/>
              <a:ext cx="108012" cy="480587"/>
            </a:xfrm>
            <a:prstGeom prst="downArrow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8" name="Down Arrow 87"/>
            <p:cNvSpPr/>
            <p:nvPr/>
          </p:nvSpPr>
          <p:spPr>
            <a:xfrm>
              <a:off x="3923928" y="2132856"/>
              <a:ext cx="108012" cy="432048"/>
            </a:xfrm>
            <a:prstGeom prst="downArrow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67944" y="2149406"/>
              <a:ext cx="1224136" cy="4154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900" dirty="0">
                  <a:latin typeface="Trebuchet MS"/>
                  <a:cs typeface="Trebuchet MS"/>
                </a:rPr>
                <a:t>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 Simulation results</a:t>
              </a:r>
            </a:p>
            <a:p>
              <a:r>
                <a:rPr lang="en-US" altLang="ko-KR" sz="900" dirty="0">
                  <a:latin typeface="Trebuchet MS"/>
                  <a:cs typeface="Trebuchet MS"/>
                </a:rPr>
                <a:t>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 Operational </a:t>
              </a:r>
            </a:p>
            <a:p>
              <a:r>
                <a:rPr lang="en-US" altLang="ko-KR" sz="900" dirty="0" smtClean="0">
                  <a:latin typeface="Trebuchet MS"/>
                  <a:cs typeface="Trebuchet MS"/>
                </a:rPr>
                <a:t>   recommendations</a:t>
              </a:r>
              <a:endParaRPr lang="ko-KR" altLang="en-US" sz="900" dirty="0" smtClean="0">
                <a:latin typeface="Trebuchet MS"/>
                <a:cs typeface="Trebuchet M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67944" y="2947010"/>
              <a:ext cx="1224136" cy="55399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ko-KR" sz="900" dirty="0">
                  <a:latin typeface="Trebuchet MS"/>
                  <a:cs typeface="Trebuchet MS"/>
                </a:rPr>
                <a:t>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 Economical</a:t>
              </a:r>
            </a:p>
            <a:p>
              <a:r>
                <a:rPr lang="en-US" altLang="ko-KR" sz="900" dirty="0">
                  <a:latin typeface="Trebuchet MS"/>
                  <a:cs typeface="Trebuchet MS"/>
                </a:rPr>
                <a:t>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  projections</a:t>
              </a:r>
            </a:p>
            <a:p>
              <a:r>
                <a:rPr lang="en-US" altLang="ko-KR" sz="900" dirty="0">
                  <a:latin typeface="Trebuchet MS"/>
                  <a:cs typeface="Trebuchet MS"/>
                </a:rPr>
                <a:t>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 </a:t>
              </a:r>
              <a:r>
                <a:rPr lang="en-US" altLang="ko-KR" sz="900" dirty="0" err="1" smtClean="0">
                  <a:latin typeface="Trebuchet MS"/>
                  <a:cs typeface="Trebuchet MS"/>
                </a:rPr>
                <a:t>Strategical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  </a:t>
              </a:r>
            </a:p>
            <a:p>
              <a:r>
                <a:rPr lang="en-US" altLang="ko-KR" sz="900" dirty="0">
                  <a:latin typeface="Trebuchet MS"/>
                  <a:cs typeface="Trebuchet MS"/>
                </a:rPr>
                <a:t>  </a:t>
              </a:r>
              <a:r>
                <a:rPr lang="en-US" altLang="ko-KR" sz="900" dirty="0" smtClean="0">
                  <a:latin typeface="Trebuchet MS"/>
                  <a:cs typeface="Trebuchet MS"/>
                </a:rPr>
                <a:t> recommendations</a:t>
              </a:r>
            </a:p>
          </p:txBody>
        </p:sp>
        <p:sp>
          <p:nvSpPr>
            <p:cNvPr id="91" name="Down Arrow 90"/>
            <p:cNvSpPr/>
            <p:nvPr/>
          </p:nvSpPr>
          <p:spPr>
            <a:xfrm>
              <a:off x="3923928" y="2960948"/>
              <a:ext cx="108012" cy="468052"/>
            </a:xfrm>
            <a:prstGeom prst="downArrow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139952" y="134076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139952" y="1412776"/>
              <a:ext cx="72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139952" y="1565176"/>
              <a:ext cx="72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139952" y="1700808"/>
              <a:ext cx="72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139952" y="2204864"/>
              <a:ext cx="72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139952" y="2348880"/>
              <a:ext cx="72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139952" y="2110896"/>
              <a:ext cx="0" cy="237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4139952" y="2924944"/>
              <a:ext cx="72008" cy="371536"/>
              <a:chOff x="4139952" y="1329272"/>
              <a:chExt cx="72008" cy="371536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4139952" y="1329272"/>
                <a:ext cx="0" cy="3715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139952" y="141277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139952" y="1700808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189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ot="0" spcFirstLastPara="0" vertOverflow="overflow" horzOverflow="overflow" vert="horz" wrap="square" lIns="0" tIns="0" rIns="0" bIns="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defRPr sz="900" dirty="0" smtClean="0">
            <a:solidFill>
              <a:schemeClr val="tx1"/>
            </a:solidFill>
            <a:latin typeface="Calibri"/>
            <a:cs typeface="Calibri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square" lIns="0" tIns="0" rIns="0" bIns="0" rtlCol="0" anchor="ctr" anchorCtr="1">
        <a:spAutoFit/>
      </a:bodyPr>
      <a:lstStyle>
        <a:defPPr>
          <a:lnSpc>
            <a:spcPts val="800"/>
          </a:lnSpc>
          <a:defRPr sz="9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327</Words>
  <Application>Microsoft Macintosh PowerPoint</Application>
  <PresentationFormat>Bildschirmpräsentation (4:3)</PresentationFormat>
  <Paragraphs>144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tailblues</dc:creator>
  <cp:lastModifiedBy>Soyoung Kwon</cp:lastModifiedBy>
  <cp:revision>43</cp:revision>
  <dcterms:created xsi:type="dcterms:W3CDTF">2015-06-07T13:17:10Z</dcterms:created>
  <dcterms:modified xsi:type="dcterms:W3CDTF">2015-06-28T15:01:57Z</dcterms:modified>
</cp:coreProperties>
</file>