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1837-CF6F-0D48-9872-46A5CE61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3E5AA-6F0E-9144-BB27-73791FD4E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E906-FC45-AF43-8DFC-9868E027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FC91-2EC3-5543-B23B-F93D1172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E2D5-11F6-314D-9661-4202AA40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589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2DD9-761B-A049-939E-57B9BF6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27F1-E90B-8C4B-A734-FF43DA97F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BE5A-8A62-6D4C-850D-B61CB93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34DF-FDA7-B34E-BCD7-0F09DC3A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7B23-4282-FB4D-817C-2DDA92DC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600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FB17-01B4-4C4D-B177-D291B943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DAB3-C87A-A746-B5F8-AF9B9130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CBBC-9AA9-A442-8582-087A16A3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2500-8074-8049-889F-039D7C36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766B-F4AA-C746-B189-9BF28695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9941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5CEA-097F-FE47-A1D9-A02E909F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35D1-0EE5-6847-941F-72D2820B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D9825-7F99-4B4F-9FB0-C37CB5C6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9417-76C9-F342-BB71-FB9EEDF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2B56-BC42-9E4E-BEBF-8B5B016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08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DDA4-D20A-AA40-B9AA-0FCE33A8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711C-D66E-8245-B894-312D2ACB8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2DCA-5563-9D43-96DD-E11B9411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A608-013E-9D45-B0AF-7F853A13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EF7C-FDFF-4541-B74C-C7FCDE5F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1925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9201-FB06-C747-B187-BADF478E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1AC8-8741-9D45-A732-6EB2E9705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9C1B4-6900-614F-AF56-030F97BD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98A1C-77EB-8D48-AE93-802C1348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EF8A-D6F0-5C42-8809-BC02DAD8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6E2E3-B5A9-CF48-A752-1BC6F3AB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722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DAA5-7671-154B-BE1E-A7DB6DB0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82EDD-0560-E94A-83B1-1C0A8F25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898F9-6D1A-2E40-BD71-370D5975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9B4B5-C453-B141-8EC6-E9CA1648D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EB6C5-A6AA-C941-AC83-2C0B8CA23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EB17C-DA4C-B147-8E8E-4D5DD13A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123D5-2776-9B4C-9B62-5AC4BB75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28EC2-4454-5241-8DE5-D236B560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8810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0070-C430-2845-86F6-B3012D6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8BE05-514B-4C4D-986D-F9D419B8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6A709-69A7-6F40-8E9A-C65E3C65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EE1CB-736C-354F-8325-5EA60F16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1133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D3DD2-D0D0-7244-B08E-B88C9C17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D52F8-DF7F-694C-9313-47609D5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784D-83A3-354B-A6EB-7E62FCA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4520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F9D9-C3A6-814C-9318-197579E4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DAF8-0C41-DE4C-A4CC-2F16E49D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73B3D-C4A1-4F47-A87F-B9AAFA00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3CC7-D63A-A64D-A9DB-9126267F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6D89-4F84-E945-A101-9ADBEB60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B80A-840A-4E45-89B0-D8DCE55C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340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0BB2-D2E7-8F4A-8FDB-8E7FAD8C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12BFB-88EC-D045-B0CE-DB3236310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5FF3F-543F-2041-9ACC-719B2944D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391DA-E3F9-E94E-82FF-57564C77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98BD8-C333-5443-BC3E-32870135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A129C-F146-3E49-B935-AAAC7C9A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34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1D5FD-868C-BF4B-87D0-3BEACB2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A61E9-13BC-0048-A603-53B52B24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201A-42F1-004A-B9C6-AFB743CC8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E24C-5605-874A-B088-364292FCFB21}" type="datetimeFigureOut">
              <a:rPr lang="en-UA" smtClean="0"/>
              <a:t>29.03.2022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2666-017B-5942-B253-2CCB66B1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C6F7-D210-3B4D-98E0-9A45E92B3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A93A-768E-CF4D-A0B0-2ACBC83D95A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9198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icing/faq/licensing" TargetMode="External"/><Relationship Id="rId2" Type="http://schemas.openxmlformats.org/officeDocument/2006/relationships/hyperlink" Target="https://www.slintel.com/tech/hosted-search/elasticsearch-market-sh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cendixtech.com/enterprise-search-software-comparison/" TargetMode="External"/><Relationship Id="rId4" Type="http://schemas.openxmlformats.org/officeDocument/2006/relationships/hyperlink" Target="https://www.elastic.co/pric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opensearch-service/pricing/" TargetMode="External"/><Relationship Id="rId2" Type="http://schemas.openxmlformats.org/officeDocument/2006/relationships/hyperlink" Target="https://opensea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opensearch-service/fea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icing/faq/licensing" TargetMode="External"/><Relationship Id="rId2" Type="http://schemas.openxmlformats.org/officeDocument/2006/relationships/hyperlink" Target="https://www.youtube.com/watch?v=F1oKcMefb0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erguy.com/comparison/solr-vs-elasticsearch" TargetMode="External"/><Relationship Id="rId5" Type="http://schemas.openxmlformats.org/officeDocument/2006/relationships/hyperlink" Target="https://aws.plainenglish.io/the-difference-between-elasticsearch-open-distro-and-opensearch-d43c9a2c31b1" TargetMode="External"/><Relationship Id="rId4" Type="http://schemas.openxmlformats.org/officeDocument/2006/relationships/hyperlink" Target="https://www.elastic.co/what-is/opensearc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012D-A80B-984F-88BD-6552E6D5B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Search engines comparison</a:t>
            </a:r>
          </a:p>
        </p:txBody>
      </p:sp>
    </p:spTree>
    <p:extLst>
      <p:ext uri="{BB962C8B-B14F-4D97-AF65-F5344CB8AC3E}">
        <p14:creationId xmlns:p14="http://schemas.microsoft.com/office/powerpoint/2010/main" val="359862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9504-8603-814B-8123-65222B1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Criteria of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0FF0-9267-2B4A-9D25-BE5D79BB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A" dirty="0"/>
              <a:t>Functionality</a:t>
            </a:r>
          </a:p>
          <a:p>
            <a:r>
              <a:rPr lang="en-UA" dirty="0"/>
              <a:t>Compatibility with used tech stack</a:t>
            </a:r>
          </a:p>
          <a:p>
            <a:r>
              <a:rPr lang="en-UA" dirty="0"/>
              <a:t>Maintainalibity</a:t>
            </a:r>
          </a:p>
          <a:p>
            <a:r>
              <a:rPr lang="en-UA" dirty="0"/>
              <a:t>Market share / Popularity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8084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F5E6-50A6-0E4E-AF09-386C5E82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Selected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F184-0B58-1E44-B8CF-8623D68D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A" dirty="0"/>
              <a:t>Apache Lucene – base for all popular enterprice search engines</a:t>
            </a:r>
          </a:p>
          <a:p>
            <a:r>
              <a:rPr lang="en-UA" dirty="0"/>
              <a:t>Apache Solr – Open source star for several decades</a:t>
            </a:r>
          </a:p>
          <a:p>
            <a:r>
              <a:rPr lang="en-UA" dirty="0"/>
              <a:t>Elasticsearch – de-facto industry standard</a:t>
            </a:r>
          </a:p>
          <a:p>
            <a:r>
              <a:rPr lang="en-UA" dirty="0"/>
              <a:t>AWS OpenSearch – good AWS supportability</a:t>
            </a:r>
          </a:p>
        </p:txBody>
      </p:sp>
    </p:spTree>
    <p:extLst>
      <p:ext uri="{BB962C8B-B14F-4D97-AF65-F5344CB8AC3E}">
        <p14:creationId xmlns:p14="http://schemas.microsoft.com/office/powerpoint/2010/main" val="3555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48FD-1827-654B-8646-9728FB7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Expected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90AF-0B71-0C40-972B-0B2FED21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Full-text search </a:t>
            </a:r>
          </a:p>
          <a:p>
            <a:pPr fontAlgn="base"/>
            <a:r>
              <a:rPr lang="en-GB" dirty="0"/>
              <a:t>Highlight </a:t>
            </a:r>
          </a:p>
          <a:p>
            <a:pPr fontAlgn="base"/>
            <a:r>
              <a:rPr lang="en-GB" dirty="0"/>
              <a:t>Multi-array Search </a:t>
            </a:r>
          </a:p>
          <a:p>
            <a:pPr fontAlgn="base"/>
            <a:r>
              <a:rPr lang="en-GB" dirty="0"/>
              <a:t>Real-time indexing </a:t>
            </a:r>
          </a:p>
          <a:p>
            <a:pPr fontAlgn="base"/>
            <a:r>
              <a:rPr lang="en-GB" dirty="0"/>
              <a:t>Dynamic Clustering </a:t>
            </a:r>
          </a:p>
          <a:p>
            <a:pPr fontAlgn="base"/>
            <a:r>
              <a:rPr lang="en-GB" dirty="0"/>
              <a:t>Database integration </a:t>
            </a:r>
          </a:p>
          <a:p>
            <a:pPr fontAlgn="base"/>
            <a:r>
              <a:rPr lang="en-GB" dirty="0"/>
              <a:t>NoSQL functionality and productive document handling</a:t>
            </a:r>
          </a:p>
        </p:txBody>
      </p:sp>
    </p:spTree>
    <p:extLst>
      <p:ext uri="{BB962C8B-B14F-4D97-AF65-F5344CB8AC3E}">
        <p14:creationId xmlns:p14="http://schemas.microsoft.com/office/powerpoint/2010/main" val="129367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6973-E7D2-A844-82AA-0DC4C24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Elasticsearch (7.11+)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796-0E7D-6644-8DEA-769B010D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A" dirty="0"/>
              <a:t>Market share (</a:t>
            </a:r>
            <a:r>
              <a:rPr lang="en-UA" dirty="0">
                <a:hlinkClick r:id="rId2"/>
              </a:rPr>
              <a:t>source</a:t>
            </a:r>
            <a:r>
              <a:rPr lang="en-UA" dirty="0"/>
              <a:t>):</a:t>
            </a:r>
          </a:p>
          <a:p>
            <a:pPr lvl="1"/>
            <a:r>
              <a:rPr lang="en-UA" dirty="0"/>
              <a:t>ELK stack - 54.60%</a:t>
            </a:r>
          </a:p>
          <a:p>
            <a:pPr lvl="1"/>
            <a:r>
              <a:rPr lang="en-UA" dirty="0"/>
              <a:t>Elastic Cloud – 8.14%</a:t>
            </a:r>
          </a:p>
          <a:p>
            <a:r>
              <a:rPr lang="en-UA" dirty="0"/>
              <a:t>License: </a:t>
            </a:r>
            <a:r>
              <a:rPr lang="en-GB" b="1" dirty="0"/>
              <a:t>Elastic License v2 (ELv2) </a:t>
            </a:r>
            <a:r>
              <a:rPr lang="en-GB" dirty="0"/>
              <a:t>and Server Side Public License (SSPL)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GB" dirty="0">
                <a:hlinkClick r:id="rId3"/>
              </a:rPr>
              <a:t>source</a:t>
            </a:r>
            <a:endParaRPr lang="en-GB" dirty="0"/>
          </a:p>
          <a:p>
            <a:r>
              <a:rPr lang="en-GB" dirty="0"/>
              <a:t>Pricing (</a:t>
            </a:r>
            <a:r>
              <a:rPr lang="en-GB" dirty="0">
                <a:hlinkClick r:id="rId4"/>
              </a:rPr>
              <a:t>source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comparison</a:t>
            </a:r>
            <a:r>
              <a:rPr lang="en-GB" dirty="0"/>
              <a:t>): </a:t>
            </a:r>
          </a:p>
          <a:p>
            <a:pPr lvl="1"/>
            <a:r>
              <a:rPr lang="en-GB" dirty="0"/>
              <a:t>Standard – $16/month</a:t>
            </a:r>
          </a:p>
          <a:p>
            <a:pPr lvl="1"/>
            <a:r>
              <a:rPr lang="en-GB" dirty="0"/>
              <a:t>Gold – $19/month</a:t>
            </a:r>
          </a:p>
          <a:p>
            <a:pPr lvl="1"/>
            <a:r>
              <a:rPr lang="en-GB" dirty="0"/>
              <a:t>Platinum – $22/month</a:t>
            </a:r>
          </a:p>
          <a:p>
            <a:pPr lvl="1"/>
            <a:r>
              <a:rPr lang="en-GB" dirty="0"/>
              <a:t>Enterprise – individual</a:t>
            </a:r>
          </a:p>
          <a:p>
            <a:r>
              <a:rPr lang="en-GB" dirty="0"/>
              <a:t>Deployment: Elastic Cloud, on-prem, containerization</a:t>
            </a:r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Scalability and fault tolerance</a:t>
            </a:r>
          </a:p>
          <a:p>
            <a:pPr lvl="1"/>
            <a:r>
              <a:rPr lang="en-GB" dirty="0"/>
              <a:t>Multitenancy</a:t>
            </a:r>
          </a:p>
          <a:p>
            <a:pPr lvl="1"/>
            <a:r>
              <a:rPr lang="en-GB" dirty="0"/>
              <a:t>Operational stability</a:t>
            </a:r>
          </a:p>
          <a:p>
            <a:pPr lvl="1"/>
            <a:r>
              <a:rPr lang="en-GB" dirty="0"/>
              <a:t>Schema-free</a:t>
            </a:r>
          </a:p>
        </p:txBody>
      </p:sp>
    </p:spTree>
    <p:extLst>
      <p:ext uri="{BB962C8B-B14F-4D97-AF65-F5344CB8AC3E}">
        <p14:creationId xmlns:p14="http://schemas.microsoft.com/office/powerpoint/2010/main" val="55580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C3B0-BD69-414E-8735-690E30CE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OpenSearch (AWS fork of Elasticsearch 7.10)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3E30-2CAA-294D-9A23-80AE7B24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A" dirty="0"/>
              <a:t>Licence: </a:t>
            </a:r>
            <a:r>
              <a:rPr lang="en-GB" dirty="0"/>
              <a:t>Apache 2.0 (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)</a:t>
            </a:r>
          </a:p>
          <a:p>
            <a:r>
              <a:rPr lang="en-GB" dirty="0"/>
              <a:t>Pricing: </a:t>
            </a:r>
          </a:p>
          <a:p>
            <a:pPr lvl="1"/>
            <a:r>
              <a:rPr lang="en-GB" dirty="0"/>
              <a:t>Available free tier on AWS</a:t>
            </a:r>
          </a:p>
          <a:p>
            <a:pPr lvl="1"/>
            <a:r>
              <a:rPr lang="en-GB" dirty="0"/>
              <a:t>Starting from </a:t>
            </a:r>
            <a:r>
              <a:rPr lang="en-UA" dirty="0"/>
              <a:t>$0.038 per hour (27.74 per month – 730 hours) </a:t>
            </a:r>
            <a:r>
              <a:rPr lang="en-GB" dirty="0"/>
              <a:t>(</a:t>
            </a:r>
            <a:r>
              <a:rPr lang="en-GB" dirty="0">
                <a:hlinkClick r:id="rId3"/>
              </a:rPr>
              <a:t>source</a:t>
            </a:r>
            <a:r>
              <a:rPr lang="en-GB" dirty="0"/>
              <a:t>)</a:t>
            </a:r>
          </a:p>
          <a:p>
            <a:r>
              <a:rPr lang="en-GB" dirty="0"/>
              <a:t>Deployment: AWS tiers, on-prem</a:t>
            </a:r>
          </a:p>
          <a:p>
            <a:r>
              <a:rPr lang="en-GB" dirty="0"/>
              <a:t>Features (Elasticsearch 7.10 free features + community/AWS updates):</a:t>
            </a:r>
          </a:p>
          <a:p>
            <a:pPr lvl="1"/>
            <a:r>
              <a:rPr lang="en-GB" dirty="0"/>
              <a:t>Support for multiple query languages</a:t>
            </a:r>
          </a:p>
          <a:p>
            <a:pPr lvl="1"/>
            <a:r>
              <a:rPr lang="en-GB" dirty="0"/>
              <a:t>Integration with open source tools</a:t>
            </a:r>
          </a:p>
          <a:p>
            <a:pPr lvl="1"/>
            <a:r>
              <a:rPr lang="en-GB" dirty="0"/>
              <a:t>Tight integration with AWS features (</a:t>
            </a:r>
            <a:r>
              <a:rPr lang="en-GB" dirty="0">
                <a:hlinkClick r:id="rId4"/>
              </a:rPr>
              <a:t>source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Event monitoring and alerting</a:t>
            </a:r>
          </a:p>
          <a:p>
            <a:pPr lvl="2"/>
            <a:r>
              <a:rPr lang="en-GB" dirty="0"/>
              <a:t>Setup and configuration</a:t>
            </a:r>
          </a:p>
          <a:p>
            <a:pPr lvl="2"/>
            <a:r>
              <a:rPr lang="en-GB" dirty="0"/>
              <a:t>In-place upgrades</a:t>
            </a:r>
          </a:p>
          <a:p>
            <a:pPr lvl="2"/>
            <a:r>
              <a:rPr lang="en-GB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8145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BA39-09DF-B544-8994-275C4876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4807-1440-5E43-B6C5-30654594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vs Elasticsearch licensing: </a:t>
            </a:r>
            <a:r>
              <a:rPr lang="en-GB" dirty="0">
                <a:hlinkClick r:id="rId2"/>
              </a:rPr>
              <a:t>https://www.youtube.com/watch?v=F1oKcMefb0A</a:t>
            </a:r>
            <a:endParaRPr lang="en-GB" dirty="0"/>
          </a:p>
          <a:p>
            <a:r>
              <a:rPr lang="en-GB" dirty="0"/>
              <a:t>FAQ on 2021 License Change: </a:t>
            </a:r>
            <a:r>
              <a:rPr lang="en-GB" dirty="0">
                <a:hlinkClick r:id="rId3"/>
              </a:rPr>
              <a:t>https://www.elastic.co/pricing/faq/licensing</a:t>
            </a:r>
            <a:endParaRPr lang="en-GB" dirty="0"/>
          </a:p>
          <a:p>
            <a:r>
              <a:rPr lang="en-GB" dirty="0"/>
              <a:t>What is OpenSearch? </a:t>
            </a:r>
            <a:r>
              <a:rPr lang="en-GB" dirty="0">
                <a:hlinkClick r:id="rId4"/>
              </a:rPr>
              <a:t>https://www.elastic.co/what-is/opensearch</a:t>
            </a:r>
            <a:endParaRPr lang="en-GB" dirty="0"/>
          </a:p>
          <a:p>
            <a:r>
              <a:rPr lang="en-GB" dirty="0"/>
              <a:t>The Difference Between Elasticsearch, Open Distro, and OpenSearch </a:t>
            </a:r>
            <a:r>
              <a:rPr lang="en-GB" dirty="0">
                <a:hlinkClick r:id="rId5"/>
              </a:rPr>
              <a:t>https://aws.plainenglish.io/the-difference-between-elasticsearch-open-distro-and-opensearch-d43c9a2c31b1</a:t>
            </a:r>
            <a:endParaRPr lang="uk-UA" dirty="0"/>
          </a:p>
          <a:p>
            <a:r>
              <a:rPr lang="en-GB" dirty="0" err="1"/>
              <a:t>Solr</a:t>
            </a:r>
            <a:r>
              <a:rPr lang="en-GB" dirty="0"/>
              <a:t> vs Elasticsearch: </a:t>
            </a:r>
            <a:r>
              <a:rPr lang="en-GB" dirty="0">
                <a:hlinkClick r:id="rId6"/>
              </a:rPr>
              <a:t>https://serverguy.com/comparison/solr-vs-elasticsearch</a:t>
            </a:r>
            <a:endParaRPr lang="uk-UA" dirty="0"/>
          </a:p>
          <a:p>
            <a:endParaRPr lang="en-GB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8443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65C3-ED75-EA45-B89D-765CDB51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Next points of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07F4-CCCD-6243-A0AF-2913D906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A" dirty="0"/>
              <a:t>Authentication and authorization</a:t>
            </a:r>
          </a:p>
          <a:p>
            <a:r>
              <a:rPr lang="en-UA" dirty="0"/>
              <a:t>Scale up/down approach</a:t>
            </a:r>
          </a:p>
          <a:p>
            <a:r>
              <a:rPr lang="en-UA" dirty="0"/>
              <a:t>Custom policices application on search results (*)</a:t>
            </a:r>
          </a:p>
        </p:txBody>
      </p:sp>
    </p:spTree>
    <p:extLst>
      <p:ext uri="{BB962C8B-B14F-4D97-AF65-F5344CB8AC3E}">
        <p14:creationId xmlns:p14="http://schemas.microsoft.com/office/powerpoint/2010/main" val="8816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341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Search engines comparison</vt:lpstr>
      <vt:lpstr>Criteria of selection</vt:lpstr>
      <vt:lpstr>Selected search engines</vt:lpstr>
      <vt:lpstr>Expected functionality</vt:lpstr>
      <vt:lpstr>Elasticsearch (7.11+)</vt:lpstr>
      <vt:lpstr>OpenSearch (AWS fork of Elasticsearch 7.10)</vt:lpstr>
      <vt:lpstr>References</vt:lpstr>
      <vt:lpstr>Next points of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 comparison</dc:title>
  <dc:creator>Alexander Shapoval</dc:creator>
  <cp:lastModifiedBy>Alexander Shapoval</cp:lastModifiedBy>
  <cp:revision>8</cp:revision>
  <dcterms:created xsi:type="dcterms:W3CDTF">2022-03-29T15:52:55Z</dcterms:created>
  <dcterms:modified xsi:type="dcterms:W3CDTF">2022-03-30T08:35:49Z</dcterms:modified>
</cp:coreProperties>
</file>