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47F447-BB43-424C-B194-DB8AD458663B}" type="datetimeFigureOut">
              <a:rPr lang="es-MX" smtClean="0"/>
              <a:t>02/05/2022</a:t>
            </a:fld>
            <a:endParaRPr lang="es-MX"/>
          </a:p>
        </p:txBody>
      </p:sp>
      <p:sp>
        <p:nvSpPr>
          <p:cNvPr id="5" name="Footer Placeholder 4"/>
          <p:cNvSpPr>
            <a:spLocks noGrp="1"/>
          </p:cNvSpPr>
          <p:nvPr>
            <p:ph type="ftr" sz="quarter" idx="11"/>
          </p:nvPr>
        </p:nvSpPr>
        <p:spPr>
          <a:xfrm>
            <a:off x="1876424" y="5410201"/>
            <a:ext cx="5124886" cy="365125"/>
          </a:xfrm>
        </p:spPr>
        <p:txBody>
          <a:bodyPr/>
          <a:lstStyle/>
          <a:p>
            <a:endParaRPr lang="es-MX"/>
          </a:p>
        </p:txBody>
      </p:sp>
      <p:sp>
        <p:nvSpPr>
          <p:cNvPr id="6" name="Slide Number Placeholder 5"/>
          <p:cNvSpPr>
            <a:spLocks noGrp="1"/>
          </p:cNvSpPr>
          <p:nvPr>
            <p:ph type="sldNum" sz="quarter" idx="12"/>
          </p:nvPr>
        </p:nvSpPr>
        <p:spPr>
          <a:xfrm>
            <a:off x="9896911" y="5410199"/>
            <a:ext cx="771089" cy="365125"/>
          </a:xfrm>
        </p:spPr>
        <p:txBody>
          <a:bodyPr/>
          <a:lstStyle/>
          <a:p>
            <a:fld id="{2E1FBE4A-61F3-461C-A569-DF724AB233FA}" type="slidenum">
              <a:rPr lang="es-MX" smtClean="0"/>
              <a:t>‹Nº›</a:t>
            </a:fld>
            <a:endParaRPr lang="es-MX"/>
          </a:p>
        </p:txBody>
      </p:sp>
    </p:spTree>
    <p:extLst>
      <p:ext uri="{BB962C8B-B14F-4D97-AF65-F5344CB8AC3E}">
        <p14:creationId xmlns:p14="http://schemas.microsoft.com/office/powerpoint/2010/main" val="111183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47F447-BB43-424C-B194-DB8AD458663B}" type="datetimeFigureOut">
              <a:rPr lang="es-MX" smtClean="0"/>
              <a:t>02/05/2022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E1FBE4A-61F3-461C-A569-DF724AB233FA}" type="slidenum">
              <a:rPr lang="es-MX" smtClean="0"/>
              <a:t>‹Nº›</a:t>
            </a:fld>
            <a:endParaRPr lang="es-MX"/>
          </a:p>
        </p:txBody>
      </p:sp>
    </p:spTree>
    <p:extLst>
      <p:ext uri="{BB962C8B-B14F-4D97-AF65-F5344CB8AC3E}">
        <p14:creationId xmlns:p14="http://schemas.microsoft.com/office/powerpoint/2010/main" val="1948946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47F447-BB43-424C-B194-DB8AD458663B}" type="datetimeFigureOut">
              <a:rPr lang="es-MX" smtClean="0"/>
              <a:t>02/05/2022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E1FBE4A-61F3-461C-A569-DF724AB233FA}" type="slidenum">
              <a:rPr lang="es-MX" smtClean="0"/>
              <a:t>‹Nº›</a:t>
            </a:fld>
            <a:endParaRPr lang="es-MX"/>
          </a:p>
        </p:txBody>
      </p:sp>
    </p:spTree>
    <p:extLst>
      <p:ext uri="{BB962C8B-B14F-4D97-AF65-F5344CB8AC3E}">
        <p14:creationId xmlns:p14="http://schemas.microsoft.com/office/powerpoint/2010/main" val="3495413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47F447-BB43-424C-B194-DB8AD458663B}" type="datetimeFigureOut">
              <a:rPr lang="es-MX" smtClean="0"/>
              <a:t>02/05/2022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E1FBE4A-61F3-461C-A569-DF724AB233FA}" type="slidenum">
              <a:rPr lang="es-MX" smtClean="0"/>
              <a:t>‹Nº›</a:t>
            </a:fld>
            <a:endParaRPr lang="es-MX"/>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53384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47F447-BB43-424C-B194-DB8AD458663B}" type="datetimeFigureOut">
              <a:rPr lang="es-MX" smtClean="0"/>
              <a:t>02/05/2022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E1FBE4A-61F3-461C-A569-DF724AB233FA}" type="slidenum">
              <a:rPr lang="es-MX" smtClean="0"/>
              <a:t>‹Nº›</a:t>
            </a:fld>
            <a:endParaRPr lang="es-MX"/>
          </a:p>
        </p:txBody>
      </p:sp>
    </p:spTree>
    <p:extLst>
      <p:ext uri="{BB962C8B-B14F-4D97-AF65-F5344CB8AC3E}">
        <p14:creationId xmlns:p14="http://schemas.microsoft.com/office/powerpoint/2010/main" val="373128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47F447-BB43-424C-B194-DB8AD458663B}" type="datetimeFigureOut">
              <a:rPr lang="es-MX" smtClean="0"/>
              <a:t>02/05/2022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E1FBE4A-61F3-461C-A569-DF724AB233FA}" type="slidenum">
              <a:rPr lang="es-MX" smtClean="0"/>
              <a:t>‹Nº›</a:t>
            </a:fld>
            <a:endParaRPr lang="es-MX"/>
          </a:p>
        </p:txBody>
      </p:sp>
    </p:spTree>
    <p:extLst>
      <p:ext uri="{BB962C8B-B14F-4D97-AF65-F5344CB8AC3E}">
        <p14:creationId xmlns:p14="http://schemas.microsoft.com/office/powerpoint/2010/main" val="314615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47F447-BB43-424C-B194-DB8AD458663B}" type="datetimeFigureOut">
              <a:rPr lang="es-MX" smtClean="0"/>
              <a:t>02/05/2022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E1FBE4A-61F3-461C-A569-DF724AB233FA}" type="slidenum">
              <a:rPr lang="es-MX" smtClean="0"/>
              <a:t>‹Nº›</a:t>
            </a:fld>
            <a:endParaRPr lang="es-MX"/>
          </a:p>
        </p:txBody>
      </p:sp>
    </p:spTree>
    <p:extLst>
      <p:ext uri="{BB962C8B-B14F-4D97-AF65-F5344CB8AC3E}">
        <p14:creationId xmlns:p14="http://schemas.microsoft.com/office/powerpoint/2010/main" val="2974978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47F447-BB43-424C-B194-DB8AD458663B}" type="datetimeFigureOut">
              <a:rPr lang="es-MX" smtClean="0"/>
              <a:t>02/05/2022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E1FBE4A-61F3-461C-A569-DF724AB233FA}" type="slidenum">
              <a:rPr lang="es-MX" smtClean="0"/>
              <a:t>‹Nº›</a:t>
            </a:fld>
            <a:endParaRPr lang="es-MX"/>
          </a:p>
        </p:txBody>
      </p:sp>
    </p:spTree>
    <p:extLst>
      <p:ext uri="{BB962C8B-B14F-4D97-AF65-F5344CB8AC3E}">
        <p14:creationId xmlns:p14="http://schemas.microsoft.com/office/powerpoint/2010/main" val="2922594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47F447-BB43-424C-B194-DB8AD458663B}" type="datetimeFigureOut">
              <a:rPr lang="es-MX" smtClean="0"/>
              <a:t>02/05/2022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E1FBE4A-61F3-461C-A569-DF724AB233FA}" type="slidenum">
              <a:rPr lang="es-MX" smtClean="0"/>
              <a:t>‹Nº›</a:t>
            </a:fld>
            <a:endParaRPr lang="es-MX"/>
          </a:p>
        </p:txBody>
      </p:sp>
    </p:spTree>
    <p:extLst>
      <p:ext uri="{BB962C8B-B14F-4D97-AF65-F5344CB8AC3E}">
        <p14:creationId xmlns:p14="http://schemas.microsoft.com/office/powerpoint/2010/main" val="105639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47F447-BB43-424C-B194-DB8AD458663B}" type="datetimeFigureOut">
              <a:rPr lang="es-MX" smtClean="0"/>
              <a:t>02/05/2022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E1FBE4A-61F3-461C-A569-DF724AB233FA}" type="slidenum">
              <a:rPr lang="es-MX" smtClean="0"/>
              <a:t>‹Nº›</a:t>
            </a:fld>
            <a:endParaRPr lang="es-MX"/>
          </a:p>
        </p:txBody>
      </p:sp>
    </p:spTree>
    <p:extLst>
      <p:ext uri="{BB962C8B-B14F-4D97-AF65-F5344CB8AC3E}">
        <p14:creationId xmlns:p14="http://schemas.microsoft.com/office/powerpoint/2010/main" val="1423446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47F447-BB43-424C-B194-DB8AD458663B}" type="datetimeFigureOut">
              <a:rPr lang="es-MX" smtClean="0"/>
              <a:t>02/05/2022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E1FBE4A-61F3-461C-A569-DF724AB233FA}" type="slidenum">
              <a:rPr lang="es-MX" smtClean="0"/>
              <a:t>‹Nº›</a:t>
            </a:fld>
            <a:endParaRPr lang="es-MX"/>
          </a:p>
        </p:txBody>
      </p:sp>
    </p:spTree>
    <p:extLst>
      <p:ext uri="{BB962C8B-B14F-4D97-AF65-F5344CB8AC3E}">
        <p14:creationId xmlns:p14="http://schemas.microsoft.com/office/powerpoint/2010/main" val="413283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47F447-BB43-424C-B194-DB8AD458663B}" type="datetimeFigureOut">
              <a:rPr lang="es-MX" smtClean="0"/>
              <a:t>02/05/2022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E1FBE4A-61F3-461C-A569-DF724AB233FA}" type="slidenum">
              <a:rPr lang="es-MX" smtClean="0"/>
              <a:t>‹Nº›</a:t>
            </a:fld>
            <a:endParaRPr lang="es-MX"/>
          </a:p>
        </p:txBody>
      </p:sp>
    </p:spTree>
    <p:extLst>
      <p:ext uri="{BB962C8B-B14F-4D97-AF65-F5344CB8AC3E}">
        <p14:creationId xmlns:p14="http://schemas.microsoft.com/office/powerpoint/2010/main" val="225658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47F447-BB43-424C-B194-DB8AD458663B}" type="datetimeFigureOut">
              <a:rPr lang="es-MX" smtClean="0"/>
              <a:t>02/05/2022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E1FBE4A-61F3-461C-A569-DF724AB233FA}" type="slidenum">
              <a:rPr lang="es-MX" smtClean="0"/>
              <a:t>‹Nº›</a:t>
            </a:fld>
            <a:endParaRPr lang="es-MX"/>
          </a:p>
        </p:txBody>
      </p:sp>
    </p:spTree>
    <p:extLst>
      <p:ext uri="{BB962C8B-B14F-4D97-AF65-F5344CB8AC3E}">
        <p14:creationId xmlns:p14="http://schemas.microsoft.com/office/powerpoint/2010/main" val="1557610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47F447-BB43-424C-B194-DB8AD458663B}" type="datetimeFigureOut">
              <a:rPr lang="es-MX" smtClean="0"/>
              <a:t>02/05/2022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E1FBE4A-61F3-461C-A569-DF724AB233FA}" type="slidenum">
              <a:rPr lang="es-MX" smtClean="0"/>
              <a:t>‹Nº›</a:t>
            </a:fld>
            <a:endParaRPr lang="es-MX"/>
          </a:p>
        </p:txBody>
      </p:sp>
    </p:spTree>
    <p:extLst>
      <p:ext uri="{BB962C8B-B14F-4D97-AF65-F5344CB8AC3E}">
        <p14:creationId xmlns:p14="http://schemas.microsoft.com/office/powerpoint/2010/main" val="166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47F447-BB43-424C-B194-DB8AD458663B}" type="datetimeFigureOut">
              <a:rPr lang="es-MX" smtClean="0"/>
              <a:t>02/05/2022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E1FBE4A-61F3-461C-A569-DF724AB233FA}" type="slidenum">
              <a:rPr lang="es-MX" smtClean="0"/>
              <a:t>‹Nº›</a:t>
            </a:fld>
            <a:endParaRPr lang="es-MX"/>
          </a:p>
        </p:txBody>
      </p:sp>
    </p:spTree>
    <p:extLst>
      <p:ext uri="{BB962C8B-B14F-4D97-AF65-F5344CB8AC3E}">
        <p14:creationId xmlns:p14="http://schemas.microsoft.com/office/powerpoint/2010/main" val="3915477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47F447-BB43-424C-B194-DB8AD458663B}" type="datetimeFigureOut">
              <a:rPr lang="es-MX" smtClean="0"/>
              <a:t>02/05/2022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E1FBE4A-61F3-461C-A569-DF724AB233FA}" type="slidenum">
              <a:rPr lang="es-MX" smtClean="0"/>
              <a:t>‹Nº›</a:t>
            </a:fld>
            <a:endParaRPr lang="es-MX"/>
          </a:p>
        </p:txBody>
      </p:sp>
    </p:spTree>
    <p:extLst>
      <p:ext uri="{BB962C8B-B14F-4D97-AF65-F5344CB8AC3E}">
        <p14:creationId xmlns:p14="http://schemas.microsoft.com/office/powerpoint/2010/main" val="3742834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47F447-BB43-424C-B194-DB8AD458663B}" type="datetimeFigureOut">
              <a:rPr lang="es-MX" smtClean="0"/>
              <a:t>02/05/2022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E1FBE4A-61F3-461C-A569-DF724AB233FA}" type="slidenum">
              <a:rPr lang="es-MX" smtClean="0"/>
              <a:t>‹Nº›</a:t>
            </a:fld>
            <a:endParaRPr lang="es-MX"/>
          </a:p>
        </p:txBody>
      </p:sp>
    </p:spTree>
    <p:extLst>
      <p:ext uri="{BB962C8B-B14F-4D97-AF65-F5344CB8AC3E}">
        <p14:creationId xmlns:p14="http://schemas.microsoft.com/office/powerpoint/2010/main" val="2221123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47F447-BB43-424C-B194-DB8AD458663B}" type="datetimeFigureOut">
              <a:rPr lang="es-MX" smtClean="0"/>
              <a:t>02/05/2022</a:t>
            </a:fld>
            <a:endParaRPr lang="es-MX"/>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E1FBE4A-61F3-461C-A569-DF724AB233FA}" type="slidenum">
              <a:rPr lang="es-MX" smtClean="0"/>
              <a:t>‹Nº›</a:t>
            </a:fld>
            <a:endParaRPr lang="es-MX"/>
          </a:p>
        </p:txBody>
      </p:sp>
    </p:spTree>
    <p:extLst>
      <p:ext uri="{BB962C8B-B14F-4D97-AF65-F5344CB8AC3E}">
        <p14:creationId xmlns:p14="http://schemas.microsoft.com/office/powerpoint/2010/main" val="83592153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LifeQ Wearables">
            <a:extLst>
              <a:ext uri="{FF2B5EF4-FFF2-40B4-BE49-F238E27FC236}">
                <a16:creationId xmlns:a16="http://schemas.microsoft.com/office/drawing/2014/main" id="{E0843684-2FBB-90E2-4B75-E67BE9F0D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523034"/>
            <a:ext cx="5554133" cy="531896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AE2F69A3-ECA6-1F2E-7DDA-EECA52F925DC}"/>
              </a:ext>
            </a:extLst>
          </p:cNvPr>
          <p:cNvSpPr>
            <a:spLocks noGrp="1"/>
          </p:cNvSpPr>
          <p:nvPr>
            <p:ph type="ctrTitle"/>
          </p:nvPr>
        </p:nvSpPr>
        <p:spPr/>
        <p:txBody>
          <a:bodyPr/>
          <a:lstStyle/>
          <a:p>
            <a:r>
              <a:rPr lang="es-MX" dirty="0"/>
              <a:t>Dispositivos móviles</a:t>
            </a:r>
          </a:p>
        </p:txBody>
      </p:sp>
      <p:sp>
        <p:nvSpPr>
          <p:cNvPr id="3" name="Subtítulo 2">
            <a:extLst>
              <a:ext uri="{FF2B5EF4-FFF2-40B4-BE49-F238E27FC236}">
                <a16:creationId xmlns:a16="http://schemas.microsoft.com/office/drawing/2014/main" id="{EEE11995-C58D-7E44-ABA9-3AEA292D719F}"/>
              </a:ext>
            </a:extLst>
          </p:cNvPr>
          <p:cNvSpPr>
            <a:spLocks noGrp="1"/>
          </p:cNvSpPr>
          <p:nvPr>
            <p:ph type="subTitle" idx="1"/>
          </p:nvPr>
        </p:nvSpPr>
        <p:spPr>
          <a:xfrm>
            <a:off x="1876424" y="3602037"/>
            <a:ext cx="8791575" cy="2502429"/>
          </a:xfrm>
        </p:spPr>
        <p:txBody>
          <a:bodyPr>
            <a:normAutofit/>
          </a:bodyPr>
          <a:lstStyle/>
          <a:p>
            <a:r>
              <a:rPr lang="es-MX" dirty="0"/>
              <a:t>DESARROLLO PARA DISPOSITIVOS INTELIGENTES</a:t>
            </a:r>
          </a:p>
          <a:p>
            <a:r>
              <a:rPr lang="es-MX" dirty="0"/>
              <a:t>ITIC. Iván E. García Quintero.</a:t>
            </a:r>
          </a:p>
          <a:p>
            <a:endParaRPr lang="es-MX" dirty="0"/>
          </a:p>
          <a:p>
            <a:r>
              <a:rPr lang="es-MX" dirty="0"/>
              <a:t>Gilberto Rodríguez Ramírez - 191004</a:t>
            </a:r>
          </a:p>
        </p:txBody>
      </p:sp>
    </p:spTree>
    <p:extLst>
      <p:ext uri="{BB962C8B-B14F-4D97-AF65-F5344CB8AC3E}">
        <p14:creationId xmlns:p14="http://schemas.microsoft.com/office/powerpoint/2010/main" val="1580652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9F812D-13DE-498A-8281-94342A725BD6}"/>
              </a:ext>
            </a:extLst>
          </p:cNvPr>
          <p:cNvSpPr>
            <a:spLocks noGrp="1"/>
          </p:cNvSpPr>
          <p:nvPr>
            <p:ph type="title"/>
          </p:nvPr>
        </p:nvSpPr>
        <p:spPr>
          <a:xfrm>
            <a:off x="1143001" y="347131"/>
            <a:ext cx="9905998" cy="1030289"/>
          </a:xfrm>
        </p:spPr>
        <p:txBody>
          <a:bodyPr/>
          <a:lstStyle/>
          <a:p>
            <a:r>
              <a:rPr lang="es-MX" dirty="0"/>
              <a:t>Tipos de dispositivos móviles</a:t>
            </a:r>
          </a:p>
        </p:txBody>
      </p:sp>
      <p:sp>
        <p:nvSpPr>
          <p:cNvPr id="3" name="Marcador de contenido 2">
            <a:extLst>
              <a:ext uri="{FF2B5EF4-FFF2-40B4-BE49-F238E27FC236}">
                <a16:creationId xmlns:a16="http://schemas.microsoft.com/office/drawing/2014/main" id="{AD1AFBAA-7045-1F78-7990-9BC0F1D62E6E}"/>
              </a:ext>
            </a:extLst>
          </p:cNvPr>
          <p:cNvSpPr>
            <a:spLocks noGrp="1"/>
          </p:cNvSpPr>
          <p:nvPr>
            <p:ph idx="1"/>
          </p:nvPr>
        </p:nvSpPr>
        <p:spPr>
          <a:xfrm>
            <a:off x="1141412" y="1377420"/>
            <a:ext cx="7232121" cy="5133449"/>
          </a:xfrm>
        </p:spPr>
        <p:txBody>
          <a:bodyPr>
            <a:normAutofit lnSpcReduction="10000"/>
          </a:bodyPr>
          <a:lstStyle/>
          <a:p>
            <a:pPr marL="0">
              <a:spcBef>
                <a:spcPts val="0"/>
              </a:spcBef>
            </a:pPr>
            <a:r>
              <a:rPr lang="es-MX" sz="2000" b="1" dirty="0"/>
              <a:t>Teléfono inteligente</a:t>
            </a:r>
            <a:r>
              <a:rPr lang="es-MX" sz="2000" dirty="0"/>
              <a:t>: es una computadora de mano que combina las funciones de un teléfono móvil con las de una computadora (acceder a la web, enviar correos electrónicos y escuchar música.</a:t>
            </a:r>
          </a:p>
          <a:p>
            <a:pPr marL="0" indent="0">
              <a:spcBef>
                <a:spcPts val="0"/>
              </a:spcBef>
              <a:buNone/>
            </a:pPr>
            <a:endParaRPr lang="es-MX" sz="2000" dirty="0"/>
          </a:p>
          <a:p>
            <a:pPr marL="0">
              <a:spcBef>
                <a:spcPts val="0"/>
              </a:spcBef>
            </a:pPr>
            <a:r>
              <a:rPr lang="es-MX" sz="2000" b="1" dirty="0"/>
              <a:t>Tableta táctil</a:t>
            </a:r>
            <a:r>
              <a:rPr lang="es-MX" sz="2000" dirty="0"/>
              <a:t>: es una computadora portátil muy liviana sin teclado. El texto se ingresa escrito a mano con un bolígrafo, tocando la pantalla u oralmente. La potencia de cálculo de una tableta es menor que la de una computadora de escritorio</a:t>
            </a:r>
          </a:p>
          <a:p>
            <a:pPr marL="0">
              <a:spcBef>
                <a:spcPts val="0"/>
              </a:spcBef>
            </a:pPr>
            <a:endParaRPr lang="es-MX" sz="2000" dirty="0"/>
          </a:p>
          <a:p>
            <a:pPr marL="0">
              <a:spcBef>
                <a:spcPts val="0"/>
              </a:spcBef>
            </a:pPr>
            <a:r>
              <a:rPr lang="es-MX" sz="2000" b="1" dirty="0"/>
              <a:t>Reloj inteligente: </a:t>
            </a:r>
            <a:r>
              <a:rPr lang="es-MX" sz="2000" dirty="0"/>
              <a:t>Estos dispositivos pueden incluir características como un acelerómetro, giroscopio, brújula, pulsómetro, barómetro, altímetro, geo magnetómetro, geo localizador (GPS), altavoz, micrófono, ranura para tarjeta de memoria externa etc. También cuentan con mecanismos de conectividad como el Bluetooth (para conectarlo al móvil, auriculares u otros dispositivos), NFC, </a:t>
            </a:r>
            <a:r>
              <a:rPr lang="es-MX" sz="2000" dirty="0" err="1"/>
              <a:t>WiFi</a:t>
            </a:r>
            <a:r>
              <a:rPr lang="es-MX" sz="2000" dirty="0"/>
              <a:t> o USB.</a:t>
            </a:r>
          </a:p>
          <a:p>
            <a:pPr marL="0">
              <a:spcBef>
                <a:spcPts val="0"/>
              </a:spcBef>
            </a:pPr>
            <a:endParaRPr lang="es-MX" sz="2000" dirty="0"/>
          </a:p>
        </p:txBody>
      </p:sp>
      <p:pic>
        <p:nvPicPr>
          <p:cNvPr id="1026" name="Picture 2" descr="Smartphone Motorola E7I Power 32 GB">
            <a:extLst>
              <a:ext uri="{FF2B5EF4-FFF2-40B4-BE49-F238E27FC236}">
                <a16:creationId xmlns:a16="http://schemas.microsoft.com/office/drawing/2014/main" id="{D8FB939A-4C4C-B424-7617-B5B5A36ED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5733" y="93135"/>
            <a:ext cx="281940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ab P12 Pro | Tablet prémium con pantalla AMOLED 2K de 32 cm (12,6 &quot;) |  Lenovo España">
            <a:extLst>
              <a:ext uri="{FF2B5EF4-FFF2-40B4-BE49-F238E27FC236}">
                <a16:creationId xmlns:a16="http://schemas.microsoft.com/office/drawing/2014/main" id="{80B40BB2-9216-9575-7ED9-4E4D61000D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3533" y="2600251"/>
            <a:ext cx="3376613" cy="23985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oj Deportivo Inteligente | Kronos Sport Negro | STF – Stf">
            <a:extLst>
              <a:ext uri="{FF2B5EF4-FFF2-40B4-BE49-F238E27FC236}">
                <a16:creationId xmlns:a16="http://schemas.microsoft.com/office/drawing/2014/main" id="{631E2FDA-C5E3-F94B-367F-CB92F184AB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8546" y="4425232"/>
            <a:ext cx="2110696" cy="2110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006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F18E7B3-0003-39BD-751D-E4A4AF5382D1}"/>
              </a:ext>
            </a:extLst>
          </p:cNvPr>
          <p:cNvSpPr>
            <a:spLocks noGrp="1"/>
          </p:cNvSpPr>
          <p:nvPr>
            <p:ph idx="1"/>
          </p:nvPr>
        </p:nvSpPr>
        <p:spPr>
          <a:xfrm>
            <a:off x="1141413" y="567267"/>
            <a:ext cx="6961188" cy="5960534"/>
          </a:xfrm>
        </p:spPr>
        <p:txBody>
          <a:bodyPr>
            <a:normAutofit fontScale="92500" lnSpcReduction="20000"/>
          </a:bodyPr>
          <a:lstStyle/>
          <a:p>
            <a:pPr marL="0">
              <a:spcBef>
                <a:spcPts val="0"/>
              </a:spcBef>
            </a:pPr>
            <a:r>
              <a:rPr lang="es-MX" sz="2000" b="1" dirty="0"/>
              <a:t>Videoconsola portátil: </a:t>
            </a:r>
            <a:r>
              <a:rPr lang="es-MX" sz="2000" dirty="0"/>
              <a:t>es un dispositivo electrónico ligero que permite jugar videojuegos y en el que, a diferencia de una videoconsola de sobremesa, los controles, la pantalla, los altavoces y la alimentación (baterías) están integrados en la misma unidad y todo ello con un pequeño tamaño, para poder llevarla y jugar en cualquier lugar o momento.</a:t>
            </a:r>
          </a:p>
          <a:p>
            <a:pPr marL="0">
              <a:spcBef>
                <a:spcPts val="0"/>
              </a:spcBef>
            </a:pPr>
            <a:endParaRPr lang="es-MX" sz="2000" dirty="0"/>
          </a:p>
          <a:p>
            <a:pPr marL="0">
              <a:spcBef>
                <a:spcPts val="0"/>
              </a:spcBef>
            </a:pPr>
            <a:r>
              <a:rPr lang="es-MX" sz="2000" b="1" dirty="0"/>
              <a:t>Cámaras</a:t>
            </a:r>
            <a:r>
              <a:rPr lang="es-MX" sz="2000" dirty="0"/>
              <a:t>: Dispositivos que permiten captar imágenes, audio y videos. Además, pueden tener capacidades de conectividad, que permiten enviar y compartir los archivos capturados.</a:t>
            </a:r>
          </a:p>
          <a:p>
            <a:pPr marL="0">
              <a:spcBef>
                <a:spcPts val="0"/>
              </a:spcBef>
            </a:pPr>
            <a:endParaRPr lang="es-MX" sz="2000" dirty="0"/>
          </a:p>
          <a:p>
            <a:pPr marL="0">
              <a:spcBef>
                <a:spcPts val="0"/>
              </a:spcBef>
            </a:pPr>
            <a:r>
              <a:rPr lang="es-MX" sz="2000" b="1" dirty="0"/>
              <a:t>GPS:</a:t>
            </a:r>
            <a:r>
              <a:rPr lang="es-MX" sz="2000" dirty="0"/>
              <a:t> Son dispositivos que permiten a los usuarios determinar la posición de forma precisa de un vehículo o una persona que use este dispositivo.</a:t>
            </a:r>
          </a:p>
          <a:p>
            <a:pPr marL="0">
              <a:spcBef>
                <a:spcPts val="0"/>
              </a:spcBef>
            </a:pPr>
            <a:endParaRPr lang="es-MX" sz="2000" dirty="0"/>
          </a:p>
          <a:p>
            <a:pPr marL="0">
              <a:spcBef>
                <a:spcPts val="0"/>
              </a:spcBef>
            </a:pPr>
            <a:r>
              <a:rPr lang="es-MX" sz="2000" b="1" dirty="0"/>
              <a:t>Ordenadores portátiles: </a:t>
            </a:r>
            <a:r>
              <a:rPr lang="es-MX" sz="2000" dirty="0"/>
              <a:t>Son ordenadores completos que, debido a su tamaño reducido y compacto, permiten su transporte  y gracias a su batería, su uso mientras no esté conectado el cargador a la red eléctrica.</a:t>
            </a:r>
          </a:p>
        </p:txBody>
      </p:sp>
      <p:pic>
        <p:nvPicPr>
          <p:cNvPr id="2050" name="Picture 2" descr="Nintendo Switch - Wikipedia, la enciclopedia libre">
            <a:extLst>
              <a:ext uri="{FF2B5EF4-FFF2-40B4-BE49-F238E27FC236}">
                <a16:creationId xmlns:a16="http://schemas.microsoft.com/office/drawing/2014/main" id="{23417067-1ECC-F2CC-70A2-A251BE21B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9153" y="610645"/>
            <a:ext cx="2095500" cy="11525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5 // 89401-0202 Cámara Termografica Flir">
            <a:extLst>
              <a:ext uri="{FF2B5EF4-FFF2-40B4-BE49-F238E27FC236}">
                <a16:creationId xmlns:a16="http://schemas.microsoft.com/office/drawing/2014/main" id="{50647178-1DA2-3215-DBC2-E15B1F3114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0336" y="1744775"/>
            <a:ext cx="2377017" cy="237701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reguntas y respuestas acerca de Navegación GPS | Sony ES">
            <a:extLst>
              <a:ext uri="{FF2B5EF4-FFF2-40B4-BE49-F238E27FC236}">
                <a16:creationId xmlns:a16="http://schemas.microsoft.com/office/drawing/2014/main" id="{8656FAC6-45D6-7A7E-B391-D8953FCCB2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3157" y="2425801"/>
            <a:ext cx="3293533" cy="289899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Estos son los ordenadores más demandados de las rebajas">
            <a:extLst>
              <a:ext uri="{FF2B5EF4-FFF2-40B4-BE49-F238E27FC236}">
                <a16:creationId xmlns:a16="http://schemas.microsoft.com/office/drawing/2014/main" id="{292AC014-0A9B-21B1-D27C-CD5C0BA9AA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8380" y="4357689"/>
            <a:ext cx="2852207" cy="2852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697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ECF6CD-4C33-D264-4DEC-EEF3FC16A040}"/>
              </a:ext>
            </a:extLst>
          </p:cNvPr>
          <p:cNvSpPr>
            <a:spLocks noGrp="1"/>
          </p:cNvSpPr>
          <p:nvPr>
            <p:ph type="title"/>
          </p:nvPr>
        </p:nvSpPr>
        <p:spPr>
          <a:xfrm>
            <a:off x="1141413" y="296784"/>
            <a:ext cx="9905998" cy="1134082"/>
          </a:xfrm>
        </p:spPr>
        <p:txBody>
          <a:bodyPr/>
          <a:lstStyle/>
          <a:p>
            <a:r>
              <a:rPr lang="es-MX" dirty="0"/>
              <a:t>Dispositivos wearables</a:t>
            </a:r>
          </a:p>
        </p:txBody>
      </p:sp>
      <p:sp>
        <p:nvSpPr>
          <p:cNvPr id="3" name="Marcador de contenido 2">
            <a:extLst>
              <a:ext uri="{FF2B5EF4-FFF2-40B4-BE49-F238E27FC236}">
                <a16:creationId xmlns:a16="http://schemas.microsoft.com/office/drawing/2014/main" id="{5429BE56-5DBB-C74E-E124-4D90D31828AE}"/>
              </a:ext>
            </a:extLst>
          </p:cNvPr>
          <p:cNvSpPr>
            <a:spLocks noGrp="1"/>
          </p:cNvSpPr>
          <p:nvPr>
            <p:ph idx="1"/>
          </p:nvPr>
        </p:nvSpPr>
        <p:spPr>
          <a:xfrm>
            <a:off x="1029923" y="1769531"/>
            <a:ext cx="5064489" cy="4360335"/>
          </a:xfrm>
        </p:spPr>
        <p:txBody>
          <a:bodyPr>
            <a:normAutofit/>
          </a:bodyPr>
          <a:lstStyle/>
          <a:p>
            <a:pPr marL="0" indent="0">
              <a:buNone/>
            </a:pPr>
            <a:r>
              <a:rPr lang="es-MX" sz="2000" dirty="0"/>
              <a:t>Los wearables son el penúltimo hito de la revolución tecnológica y abren la puerta a un nuevo universo personal. Registran lo que comemos, monitorizan nuestro ritmo cardíaco, nos avisan si estamos estresados y facilitan la comunicación con nuestro entorno. Forman parte de nuestra imagen —los llevamos puestos en forma de relojes, camisetas, pendientes o brazaletes— y saben cosas de nosotros que ignoramos.</a:t>
            </a:r>
          </a:p>
        </p:txBody>
      </p:sp>
      <p:pic>
        <p:nvPicPr>
          <p:cNvPr id="3074" name="Picture 2" descr="tipos">
            <a:extLst>
              <a:ext uri="{FF2B5EF4-FFF2-40B4-BE49-F238E27FC236}">
                <a16:creationId xmlns:a16="http://schemas.microsoft.com/office/drawing/2014/main" id="{0E52D84E-1598-5F02-9C6A-F2C6CA0D5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5901" y="1430866"/>
            <a:ext cx="5064488" cy="5037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321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371AD3-D1BD-32F1-2309-7F6573BF5962}"/>
              </a:ext>
            </a:extLst>
          </p:cNvPr>
          <p:cNvSpPr>
            <a:spLocks noGrp="1"/>
          </p:cNvSpPr>
          <p:nvPr>
            <p:ph type="title"/>
          </p:nvPr>
        </p:nvSpPr>
        <p:spPr>
          <a:xfrm>
            <a:off x="1143001" y="330651"/>
            <a:ext cx="9905998" cy="1007082"/>
          </a:xfrm>
        </p:spPr>
        <p:txBody>
          <a:bodyPr/>
          <a:lstStyle/>
          <a:p>
            <a:r>
              <a:rPr lang="es-MX" dirty="0"/>
              <a:t>Características y capacidades  </a:t>
            </a:r>
          </a:p>
        </p:txBody>
      </p:sp>
      <p:sp>
        <p:nvSpPr>
          <p:cNvPr id="3" name="Marcador de contenido 2">
            <a:extLst>
              <a:ext uri="{FF2B5EF4-FFF2-40B4-BE49-F238E27FC236}">
                <a16:creationId xmlns:a16="http://schemas.microsoft.com/office/drawing/2014/main" id="{4A5C2E30-62C2-B783-3608-103012C83D89}"/>
              </a:ext>
            </a:extLst>
          </p:cNvPr>
          <p:cNvSpPr>
            <a:spLocks noGrp="1"/>
          </p:cNvSpPr>
          <p:nvPr>
            <p:ph idx="1"/>
          </p:nvPr>
        </p:nvSpPr>
        <p:spPr>
          <a:xfrm>
            <a:off x="1141412" y="1337732"/>
            <a:ext cx="6012921" cy="5088467"/>
          </a:xfrm>
        </p:spPr>
        <p:txBody>
          <a:bodyPr>
            <a:normAutofit fontScale="92500" lnSpcReduction="20000"/>
          </a:bodyPr>
          <a:lstStyle/>
          <a:p>
            <a:r>
              <a:rPr lang="es-MX" sz="2000" b="1" dirty="0"/>
              <a:t>Características</a:t>
            </a:r>
            <a:r>
              <a:rPr lang="es-MX" sz="2000" dirty="0"/>
              <a:t>: Son dispositivos multitarea. Además, incluyen funciones de red como navegar por la web, posibilidad de conectarse a otros gadgets, como teléfono móvil, e incluso pueden ejecutar su propio sistema operativo.</a:t>
            </a:r>
          </a:p>
          <a:p>
            <a:endParaRPr lang="es-MX" sz="2000" dirty="0"/>
          </a:p>
          <a:p>
            <a:r>
              <a:rPr lang="es-MX" sz="2000" b="1" dirty="0"/>
              <a:t>Capacidades: </a:t>
            </a:r>
            <a:r>
              <a:rPr lang="es-MX" sz="2000" dirty="0"/>
              <a:t>Los wearables no solo realizan tareas básicas de computación, sino que también brindan a los usuarios funciones sofisticadas como el seguimiento de sus funciones biológicas, el ritmo cardíaco, calorías quemadas, entre otras.  El efecto que estos dispositivos tienen en la vida humana es extenso, especialmente en campos como la autenticación biométrica, el monitoreo de la salud, los asistentes personales virtuales, la realidad virtual y aumentada y el reconocimiento de movimiento.</a:t>
            </a:r>
          </a:p>
        </p:txBody>
      </p:sp>
      <p:pic>
        <p:nvPicPr>
          <p:cNvPr id="4100" name="Picture 4" descr="Qué es tecnología wearable? Todo lo que necesitas saber » Adictec">
            <a:extLst>
              <a:ext uri="{FF2B5EF4-FFF2-40B4-BE49-F238E27FC236}">
                <a16:creationId xmlns:a16="http://schemas.microsoft.com/office/drawing/2014/main" id="{ACE43B25-FF05-DF8E-7AA0-648C5694A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4575" y="1397001"/>
            <a:ext cx="3754341" cy="4207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613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5F603B-8080-667B-8693-A0C276BA0D9F}"/>
              </a:ext>
            </a:extLst>
          </p:cNvPr>
          <p:cNvSpPr>
            <a:spLocks noGrp="1"/>
          </p:cNvSpPr>
          <p:nvPr>
            <p:ph type="title"/>
          </p:nvPr>
        </p:nvSpPr>
        <p:spPr>
          <a:xfrm>
            <a:off x="1143001" y="288318"/>
            <a:ext cx="9905998" cy="1066349"/>
          </a:xfrm>
        </p:spPr>
        <p:txBody>
          <a:bodyPr/>
          <a:lstStyle/>
          <a:p>
            <a:r>
              <a:rPr lang="es-MX" dirty="0"/>
              <a:t>Pantallas inteligentes</a:t>
            </a:r>
          </a:p>
        </p:txBody>
      </p:sp>
      <p:sp>
        <p:nvSpPr>
          <p:cNvPr id="3" name="Marcador de contenido 2">
            <a:extLst>
              <a:ext uri="{FF2B5EF4-FFF2-40B4-BE49-F238E27FC236}">
                <a16:creationId xmlns:a16="http://schemas.microsoft.com/office/drawing/2014/main" id="{05306560-A9E2-663B-8FA4-EF66F13E6CCB}"/>
              </a:ext>
            </a:extLst>
          </p:cNvPr>
          <p:cNvSpPr>
            <a:spLocks noGrp="1"/>
          </p:cNvSpPr>
          <p:nvPr>
            <p:ph idx="1"/>
          </p:nvPr>
        </p:nvSpPr>
        <p:spPr>
          <a:xfrm>
            <a:off x="1141412" y="1354667"/>
            <a:ext cx="5572655" cy="5003800"/>
          </a:xfrm>
        </p:spPr>
        <p:txBody>
          <a:bodyPr>
            <a:normAutofit/>
          </a:bodyPr>
          <a:lstStyle/>
          <a:p>
            <a:pPr marL="0" indent="0">
              <a:buNone/>
            </a:pPr>
            <a:r>
              <a:rPr lang="es-MX" sz="2000" dirty="0"/>
              <a:t>Una pantalla inteligente es cualquier bocina inteligente diseñada para ser utilizada en el hogar, que también incluye una pantalla táctil o </a:t>
            </a:r>
            <a:r>
              <a:rPr lang="es-MX" sz="2000" dirty="0" err="1"/>
              <a:t>touchscreen</a:t>
            </a:r>
            <a:r>
              <a:rPr lang="es-MX" sz="2000" dirty="0"/>
              <a:t>. Específicamente, estos dispositivos tienen pantallas táctiles que se pueden usar para mucho más que solo como un control, sino que permiten realizar diferentes interacciones a través del video, como entretenimiento, videos informativos, videochats y mucho más. También pueden conectarse a la red del hogar inteligente y controlar otros dispositivos inteligentes en la casa.</a:t>
            </a:r>
          </a:p>
        </p:txBody>
      </p:sp>
      <p:pic>
        <p:nvPicPr>
          <p:cNvPr id="5122" name="Picture 2">
            <a:extLst>
              <a:ext uri="{FF2B5EF4-FFF2-40B4-BE49-F238E27FC236}">
                <a16:creationId xmlns:a16="http://schemas.microsoft.com/office/drawing/2014/main" id="{15C47A56-CA74-9C14-8195-B40FAA91D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134" y="2113227"/>
            <a:ext cx="4678304" cy="2631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472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441E7-6A05-57B4-F1D8-AB0E3F8DB93B}"/>
              </a:ext>
            </a:extLst>
          </p:cNvPr>
          <p:cNvSpPr>
            <a:spLocks noGrp="1"/>
          </p:cNvSpPr>
          <p:nvPr>
            <p:ph type="title"/>
          </p:nvPr>
        </p:nvSpPr>
        <p:spPr>
          <a:xfrm>
            <a:off x="1141413" y="618518"/>
            <a:ext cx="9905998" cy="871615"/>
          </a:xfrm>
        </p:spPr>
        <p:txBody>
          <a:bodyPr/>
          <a:lstStyle/>
          <a:p>
            <a:r>
              <a:rPr lang="es-MX" dirty="0"/>
              <a:t>Capacidades y características </a:t>
            </a:r>
          </a:p>
        </p:txBody>
      </p:sp>
      <p:sp>
        <p:nvSpPr>
          <p:cNvPr id="3" name="Marcador de contenido 2">
            <a:extLst>
              <a:ext uri="{FF2B5EF4-FFF2-40B4-BE49-F238E27FC236}">
                <a16:creationId xmlns:a16="http://schemas.microsoft.com/office/drawing/2014/main" id="{642182A4-291E-924E-6E96-7D1095C63C23}"/>
              </a:ext>
            </a:extLst>
          </p:cNvPr>
          <p:cNvSpPr>
            <a:spLocks noGrp="1"/>
          </p:cNvSpPr>
          <p:nvPr>
            <p:ph idx="1"/>
          </p:nvPr>
        </p:nvSpPr>
        <p:spPr>
          <a:xfrm>
            <a:off x="1141412" y="1490132"/>
            <a:ext cx="5623455" cy="5037667"/>
          </a:xfrm>
        </p:spPr>
        <p:txBody>
          <a:bodyPr>
            <a:normAutofit/>
          </a:bodyPr>
          <a:lstStyle/>
          <a:p>
            <a:pPr marL="0" indent="0">
              <a:buNone/>
            </a:pPr>
            <a:r>
              <a:rPr lang="es-MX" sz="1800" dirty="0"/>
              <a:t>A esas capacidades auditivas y habladoras de los altavoces inteligentes se le añade una pantalla que sirve tanto para mejorar la información que se está dando al usuario y proporcionar una interacción mucho más rica y elaborada. Aunque no están diseñadas para ello por su tamaño, también complementan de modo significativo la capacidad para:</a:t>
            </a:r>
          </a:p>
          <a:p>
            <a:r>
              <a:rPr lang="es-MX" sz="1800" dirty="0"/>
              <a:t>Reproducir contenidos de vídeo</a:t>
            </a:r>
          </a:p>
          <a:p>
            <a:r>
              <a:rPr lang="es-MX" sz="1800" dirty="0"/>
              <a:t>Hacer videollamadas</a:t>
            </a:r>
          </a:p>
          <a:p>
            <a:r>
              <a:rPr lang="es-MX" sz="1800" dirty="0"/>
              <a:t>Ver series (si son de corta duración o no requieren especial atención) o películas (muy poco recomendable)</a:t>
            </a:r>
          </a:p>
          <a:p>
            <a:r>
              <a:rPr lang="es-MX" sz="1800" dirty="0"/>
              <a:t>Navegar por Internet para consultas muy sencillas activadas por voz</a:t>
            </a:r>
          </a:p>
        </p:txBody>
      </p:sp>
      <p:pic>
        <p:nvPicPr>
          <p:cNvPr id="6146" name="Picture 2" descr="Las mejores pantallas inteligentes con Alexa o Google Assistant | Digital  Trends Español">
            <a:extLst>
              <a:ext uri="{FF2B5EF4-FFF2-40B4-BE49-F238E27FC236}">
                <a16:creationId xmlns:a16="http://schemas.microsoft.com/office/drawing/2014/main" id="{9D341474-A7B1-C710-19EF-BFB10D1CE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062" y="1646301"/>
            <a:ext cx="5054071" cy="3371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191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A8CCCA9-BD28-5C80-CD3C-D49D5E723E55}"/>
              </a:ext>
            </a:extLst>
          </p:cNvPr>
          <p:cNvSpPr>
            <a:spLocks noGrp="1"/>
          </p:cNvSpPr>
          <p:nvPr>
            <p:ph idx="1"/>
          </p:nvPr>
        </p:nvSpPr>
        <p:spPr>
          <a:xfrm>
            <a:off x="4732867" y="778933"/>
            <a:ext cx="6314544" cy="5511800"/>
          </a:xfrm>
        </p:spPr>
        <p:txBody>
          <a:bodyPr>
            <a:normAutofit/>
          </a:bodyPr>
          <a:lstStyle/>
          <a:p>
            <a:pPr marL="0" indent="0">
              <a:buNone/>
            </a:pPr>
            <a:r>
              <a:rPr lang="es-MX" sz="2000" dirty="0"/>
              <a:t>Las pantallas inteligentes pueden hacer las mismas cosas que un altavoz inteligente, pero con algunos detalles adicionales. Le leerá las noticias, obtendrá informes meteorológicos y deportivos, transmitirá música, establecerá alarmas y llamará y enviará mensajes de texto a la gente. Puede hacer todo esto con solo comandos de voz.</a:t>
            </a:r>
          </a:p>
          <a:p>
            <a:pPr marL="0" indent="0">
              <a:buNone/>
            </a:pPr>
            <a:r>
              <a:rPr lang="es-MX" sz="2000" dirty="0"/>
              <a:t>Además de esas bonificaciones, una pantalla inteligente le permite ver videos e incluso desplazarse por sus fotos como un marco de imagen digital si lo desea. También tienes la opción de hacer videollamadas.</a:t>
            </a:r>
          </a:p>
          <a:p>
            <a:pPr marL="0" indent="0">
              <a:buNone/>
            </a:pPr>
            <a:r>
              <a:rPr lang="es-MX" sz="2000" dirty="0"/>
              <a:t>Las pantallas inteligentes le brindan acceso manos libres a recetas mientras cocina. Algunos modelos incluso ofrecen instrucciones paso a paso para sus recetas directamente en la pantalla.</a:t>
            </a:r>
          </a:p>
        </p:txBody>
      </p:sp>
      <p:pic>
        <p:nvPicPr>
          <p:cNvPr id="7170" name="Picture 2" descr="pantallas-inteligentes-tableta-cocina">
            <a:extLst>
              <a:ext uri="{FF2B5EF4-FFF2-40B4-BE49-F238E27FC236}">
                <a16:creationId xmlns:a16="http://schemas.microsoft.com/office/drawing/2014/main" id="{29122126-D2E7-4CB5-B611-DCF974A88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00" y="1752600"/>
            <a:ext cx="4436767" cy="3029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124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C8633C-69AA-DAFA-1E8F-53572BBE7080}"/>
              </a:ext>
            </a:extLst>
          </p:cNvPr>
          <p:cNvSpPr>
            <a:spLocks noGrp="1"/>
          </p:cNvSpPr>
          <p:nvPr>
            <p:ph type="title"/>
          </p:nvPr>
        </p:nvSpPr>
        <p:spPr/>
        <p:txBody>
          <a:bodyPr/>
          <a:lstStyle/>
          <a:p>
            <a:r>
              <a:rPr lang="es-MX" dirty="0"/>
              <a:t>Sistemas operativos</a:t>
            </a:r>
          </a:p>
        </p:txBody>
      </p:sp>
      <p:sp>
        <p:nvSpPr>
          <p:cNvPr id="3" name="Marcador de contenido 2">
            <a:extLst>
              <a:ext uri="{FF2B5EF4-FFF2-40B4-BE49-F238E27FC236}">
                <a16:creationId xmlns:a16="http://schemas.microsoft.com/office/drawing/2014/main" id="{C49257EF-E664-9F09-8C1E-EBC281DEE309}"/>
              </a:ext>
            </a:extLst>
          </p:cNvPr>
          <p:cNvSpPr>
            <a:spLocks noGrp="1"/>
          </p:cNvSpPr>
          <p:nvPr>
            <p:ph idx="1"/>
          </p:nvPr>
        </p:nvSpPr>
        <p:spPr>
          <a:xfrm>
            <a:off x="1141413" y="1871134"/>
            <a:ext cx="3659188" cy="4368348"/>
          </a:xfrm>
        </p:spPr>
        <p:txBody>
          <a:bodyPr/>
          <a:lstStyle/>
          <a:p>
            <a:pPr marL="0" indent="0">
              <a:buNone/>
            </a:pPr>
            <a:r>
              <a:rPr lang="da-DK" b="1" dirty="0"/>
              <a:t>Pantalllas inteligentes</a:t>
            </a:r>
          </a:p>
          <a:p>
            <a:r>
              <a:rPr lang="da-DK" dirty="0"/>
              <a:t>Android TV y Google TV</a:t>
            </a:r>
          </a:p>
          <a:p>
            <a:r>
              <a:rPr lang="es-MX" dirty="0" err="1"/>
              <a:t>Tizen</a:t>
            </a:r>
            <a:endParaRPr lang="es-MX" dirty="0"/>
          </a:p>
          <a:p>
            <a:r>
              <a:rPr lang="es-MX" dirty="0"/>
              <a:t>Amazon </a:t>
            </a:r>
            <a:r>
              <a:rPr lang="es-MX" dirty="0" err="1"/>
              <a:t>Fire</a:t>
            </a:r>
            <a:r>
              <a:rPr lang="es-MX" dirty="0"/>
              <a:t> TV</a:t>
            </a:r>
          </a:p>
          <a:p>
            <a:r>
              <a:rPr lang="es-MX" dirty="0"/>
              <a:t>WebOS</a:t>
            </a:r>
          </a:p>
          <a:p>
            <a:r>
              <a:rPr lang="es-MX" dirty="0" err="1"/>
              <a:t>Saphi</a:t>
            </a:r>
            <a:endParaRPr lang="es-MX" dirty="0"/>
          </a:p>
          <a:p>
            <a:r>
              <a:rPr lang="es-MX" dirty="0" err="1"/>
              <a:t>My</a:t>
            </a:r>
            <a:r>
              <a:rPr lang="es-MX" dirty="0"/>
              <a:t> Home </a:t>
            </a:r>
            <a:r>
              <a:rPr lang="es-MX" dirty="0" err="1"/>
              <a:t>Screen</a:t>
            </a:r>
            <a:endParaRPr lang="es-MX" dirty="0"/>
          </a:p>
        </p:txBody>
      </p:sp>
      <p:sp>
        <p:nvSpPr>
          <p:cNvPr id="4" name="Marcador de contenido 2">
            <a:extLst>
              <a:ext uri="{FF2B5EF4-FFF2-40B4-BE49-F238E27FC236}">
                <a16:creationId xmlns:a16="http://schemas.microsoft.com/office/drawing/2014/main" id="{295A3A61-F900-568C-2133-8B2C958622CA}"/>
              </a:ext>
            </a:extLst>
          </p:cNvPr>
          <p:cNvSpPr txBox="1">
            <a:spLocks/>
          </p:cNvSpPr>
          <p:nvPr/>
        </p:nvSpPr>
        <p:spPr>
          <a:xfrm>
            <a:off x="7736946" y="1761067"/>
            <a:ext cx="3659188" cy="43683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da-DK" b="1" dirty="0"/>
              <a:t>Wearables</a:t>
            </a:r>
          </a:p>
          <a:p>
            <a:pPr algn="l"/>
            <a:r>
              <a:rPr lang="es-MX" i="0" dirty="0">
                <a:effectLst/>
                <a:latin typeface="-apple-system"/>
              </a:rPr>
              <a:t>Google Android </a:t>
            </a:r>
            <a:r>
              <a:rPr lang="es-MX" i="0" dirty="0" err="1">
                <a:effectLst/>
                <a:latin typeface="-apple-system"/>
              </a:rPr>
              <a:t>Wear</a:t>
            </a:r>
            <a:endParaRPr lang="es-MX" i="0" dirty="0">
              <a:effectLst/>
              <a:latin typeface="-apple-system"/>
            </a:endParaRPr>
          </a:p>
          <a:p>
            <a:r>
              <a:rPr lang="es-MX" i="0" dirty="0" err="1">
                <a:effectLst/>
                <a:latin typeface="-apple-system"/>
              </a:rPr>
              <a:t>Tizen</a:t>
            </a:r>
            <a:r>
              <a:rPr lang="es-MX" i="0" dirty="0">
                <a:effectLst/>
                <a:latin typeface="-apple-system"/>
              </a:rPr>
              <a:t> de Samsung</a:t>
            </a:r>
          </a:p>
          <a:p>
            <a:r>
              <a:rPr lang="es-MX" i="0" dirty="0">
                <a:effectLst/>
                <a:latin typeface="-apple-system"/>
              </a:rPr>
              <a:t>Derivado de Linux</a:t>
            </a:r>
          </a:p>
          <a:p>
            <a:r>
              <a:rPr lang="es-MX" i="0" dirty="0">
                <a:effectLst/>
                <a:latin typeface="-apple-system"/>
              </a:rPr>
              <a:t>Apple </a:t>
            </a:r>
            <a:r>
              <a:rPr lang="es-MX" i="0" dirty="0" err="1">
                <a:effectLst/>
                <a:latin typeface="-apple-system"/>
              </a:rPr>
              <a:t>Watch</a:t>
            </a:r>
            <a:r>
              <a:rPr lang="es-MX" i="0" dirty="0">
                <a:effectLst/>
                <a:latin typeface="-apple-system"/>
              </a:rPr>
              <a:t> OS</a:t>
            </a:r>
          </a:p>
          <a:p>
            <a:r>
              <a:rPr lang="es-MX" i="0" dirty="0">
                <a:effectLst/>
                <a:latin typeface="-apple-system"/>
              </a:rPr>
              <a:t>Androide</a:t>
            </a:r>
          </a:p>
          <a:p>
            <a:r>
              <a:rPr lang="es-MX" i="0" dirty="0" err="1">
                <a:effectLst/>
                <a:latin typeface="-apple-system"/>
              </a:rPr>
              <a:t>LinkIt</a:t>
            </a:r>
            <a:r>
              <a:rPr lang="es-MX" i="0" dirty="0">
                <a:effectLst/>
                <a:latin typeface="-apple-system"/>
              </a:rPr>
              <a:t> de </a:t>
            </a:r>
            <a:r>
              <a:rPr lang="es-MX" i="0" dirty="0" err="1">
                <a:effectLst/>
                <a:latin typeface="-apple-system"/>
              </a:rPr>
              <a:t>MediaTek</a:t>
            </a:r>
            <a:endParaRPr lang="es-MX" i="0" dirty="0">
              <a:effectLst/>
              <a:latin typeface="-apple-system"/>
            </a:endParaRPr>
          </a:p>
          <a:p>
            <a:pPr marL="0" indent="0">
              <a:buNone/>
            </a:pPr>
            <a:endParaRPr lang="es-MX" dirty="0"/>
          </a:p>
        </p:txBody>
      </p:sp>
      <p:pic>
        <p:nvPicPr>
          <p:cNvPr id="8194" name="Picture 2">
            <a:extLst>
              <a:ext uri="{FF2B5EF4-FFF2-40B4-BE49-F238E27FC236}">
                <a16:creationId xmlns:a16="http://schemas.microsoft.com/office/drawing/2014/main" id="{0C28E87A-F279-BE11-D98F-633D4DFED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8120" y="5170854"/>
            <a:ext cx="1193800" cy="140615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0D52CDC-40DF-BF45-D982-205B0F128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6525" y="4294554"/>
            <a:ext cx="1039441" cy="8763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FE2E78FB-9F97-7119-8ADC-600433350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2265" y="944942"/>
            <a:ext cx="950546" cy="1056818"/>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96D8AD77-A0D2-7306-1D65-6AA1E66B5E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6998" y="5779932"/>
            <a:ext cx="2150533" cy="1035735"/>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793370C0-559A-B4F9-48D4-100630F4A8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5233" y="2155399"/>
            <a:ext cx="1258358" cy="1478571"/>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Amazon.com: Fire TV: Dispositivos Amazon y Accesorios: Streaming Devices,  Smart TVs y más">
            <a:extLst>
              <a:ext uri="{FF2B5EF4-FFF2-40B4-BE49-F238E27FC236}">
                <a16:creationId xmlns:a16="http://schemas.microsoft.com/office/drawing/2014/main" id="{2BC07023-11B5-39BF-A71D-D6D3FA0A5A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6955" y="4059853"/>
            <a:ext cx="2616200" cy="1402120"/>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descr="Tipos de Sistemas Operativos: WebOS">
            <a:extLst>
              <a:ext uri="{FF2B5EF4-FFF2-40B4-BE49-F238E27FC236}">
                <a16:creationId xmlns:a16="http://schemas.microsoft.com/office/drawing/2014/main" id="{69BA64C4-EABF-CD41-2D7D-7C04D339CA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9222" y="5873933"/>
            <a:ext cx="1899972" cy="788489"/>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descr="saphi.pe">
            <a:extLst>
              <a:ext uri="{FF2B5EF4-FFF2-40B4-BE49-F238E27FC236}">
                <a16:creationId xmlns:a16="http://schemas.microsoft.com/office/drawing/2014/main" id="{0A8A7CCC-B2C4-22F3-C0E7-C847470D158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2519" y="728585"/>
            <a:ext cx="2095500" cy="112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163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75</TotalTime>
  <Words>862</Words>
  <Application>Microsoft Office PowerPoint</Application>
  <PresentationFormat>Panorámica</PresentationFormat>
  <Paragraphs>50</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-apple-system</vt:lpstr>
      <vt:lpstr>Arial</vt:lpstr>
      <vt:lpstr>Tw Cen MT</vt:lpstr>
      <vt:lpstr>Circuito</vt:lpstr>
      <vt:lpstr>Dispositivos móviles</vt:lpstr>
      <vt:lpstr>Tipos de dispositivos móviles</vt:lpstr>
      <vt:lpstr>Presentación de PowerPoint</vt:lpstr>
      <vt:lpstr>Dispositivos wearables</vt:lpstr>
      <vt:lpstr>Características y capacidades  </vt:lpstr>
      <vt:lpstr>Pantallas inteligentes</vt:lpstr>
      <vt:lpstr>Capacidades y características </vt:lpstr>
      <vt:lpstr>Presentación de PowerPoint</vt:lpstr>
      <vt:lpstr>Sistemas operativos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Dispositivos móviles</dc:title>
  <dc:creator>Gilberto Rodríguez Ramírez</dc:creator>
  <cp:lastModifiedBy>Gilberto Rodríguez Ramírez</cp:lastModifiedBy>
  <cp:revision>5</cp:revision>
  <dcterms:created xsi:type="dcterms:W3CDTF">2022-05-02T23:17:09Z</dcterms:created>
  <dcterms:modified xsi:type="dcterms:W3CDTF">2022-05-03T00:32:51Z</dcterms:modified>
</cp:coreProperties>
</file>