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60703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9722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4218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8736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94920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36168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9907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736488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061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47417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8959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760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898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92300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350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4624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0666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5/10/2022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343261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Widgets en Flutter - Desarrollolibre">
            <a:extLst>
              <a:ext uri="{FF2B5EF4-FFF2-40B4-BE49-F238E27FC236}">
                <a16:creationId xmlns:a16="http://schemas.microsoft.com/office/drawing/2014/main" id="{32066CB1-DBBA-95BE-CA1C-F71726AB25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5" y="0"/>
            <a:ext cx="12264415" cy="72898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2C887B5E-00FE-BD09-C734-0D8F90E28E59}"/>
              </a:ext>
            </a:extLst>
          </p:cNvPr>
          <p:cNvSpPr>
            <a:spLocks noGrp="1"/>
          </p:cNvSpPr>
          <p:nvPr>
            <p:ph type="subTitle" idx="1"/>
          </p:nvPr>
        </p:nvSpPr>
        <p:spPr>
          <a:xfrm>
            <a:off x="-72415" y="5884333"/>
            <a:ext cx="7197726" cy="1405467"/>
          </a:xfrm>
        </p:spPr>
        <p:txBody>
          <a:bodyPr>
            <a:normAutofit/>
          </a:bodyPr>
          <a:lstStyle/>
          <a:p>
            <a:r>
              <a:rPr lang="es-MX" sz="2400" b="1" dirty="0">
                <a:solidFill>
                  <a:srgbClr val="00B0F0"/>
                </a:solidFill>
              </a:rPr>
              <a:t>DESARROLLO PARA DISPOSITIVOS INTELIGENTES</a:t>
            </a:r>
          </a:p>
          <a:p>
            <a:r>
              <a:rPr lang="es-MX" sz="2400" b="1" dirty="0">
                <a:solidFill>
                  <a:srgbClr val="00B0F0"/>
                </a:solidFill>
              </a:rPr>
              <a:t>Gilberto Rodríguez Ramírez</a:t>
            </a:r>
          </a:p>
        </p:txBody>
      </p:sp>
    </p:spTree>
    <p:extLst>
      <p:ext uri="{BB962C8B-B14F-4D97-AF65-F5344CB8AC3E}">
        <p14:creationId xmlns:p14="http://schemas.microsoft.com/office/powerpoint/2010/main" val="35192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B24FF9-C8C6-FA09-367B-227B4AFECFC3}"/>
              </a:ext>
            </a:extLst>
          </p:cNvPr>
          <p:cNvSpPr>
            <a:spLocks noGrp="1"/>
          </p:cNvSpPr>
          <p:nvPr>
            <p:ph idx="1"/>
          </p:nvPr>
        </p:nvSpPr>
        <p:spPr>
          <a:xfrm>
            <a:off x="812801" y="499534"/>
            <a:ext cx="5283199" cy="6079066"/>
          </a:xfrm>
        </p:spPr>
        <p:txBody>
          <a:bodyPr>
            <a:normAutofit/>
          </a:bodyPr>
          <a:lstStyle/>
          <a:p>
            <a:pPr marL="0" indent="0" algn="just">
              <a:buNone/>
            </a:pPr>
            <a:r>
              <a:rPr lang="es-MX" b="1" dirty="0" err="1">
                <a:solidFill>
                  <a:srgbClr val="FFFF00"/>
                </a:solidFill>
              </a:rPr>
              <a:t>Expanded</a:t>
            </a:r>
            <a:endParaRPr lang="es-MX" b="1" dirty="0">
              <a:solidFill>
                <a:srgbClr val="FFFF00"/>
              </a:solidFill>
            </a:endParaRPr>
          </a:p>
          <a:p>
            <a:pPr marL="0" indent="0" algn="just">
              <a:buNone/>
            </a:pPr>
            <a:r>
              <a:rPr lang="es-MX" dirty="0"/>
              <a:t>Un widget que expande un elemento secundario de </a:t>
            </a:r>
            <a:r>
              <a:rPr lang="es-MX" dirty="0" err="1"/>
              <a:t>Row</a:t>
            </a:r>
            <a:r>
              <a:rPr lang="es-MX" dirty="0"/>
              <a:t> , </a:t>
            </a:r>
            <a:r>
              <a:rPr lang="es-MX" dirty="0" err="1"/>
              <a:t>Column</a:t>
            </a:r>
            <a:r>
              <a:rPr lang="es-MX" dirty="0"/>
              <a:t> o Flex para que el elemento secundario llene el espacio disponible.</a:t>
            </a:r>
          </a:p>
          <a:p>
            <a:pPr marL="0" indent="0" algn="just">
              <a:buNone/>
            </a:pPr>
            <a:r>
              <a:rPr lang="es-MX" dirty="0"/>
              <a:t>El uso de un widget Expandido hace que un hijo de Fila, Columna o Flex se expanda para llenar el espacio disponible a lo largo del eje principal (por ejemplo, horizontalmente para una Fila o verticalmente para una Columna ). Si se expanden varios hijos, el espacio disponible se divide entre ellos según el factor flexible.</a:t>
            </a:r>
          </a:p>
          <a:p>
            <a:pPr marL="0" indent="0" algn="just">
              <a:buNone/>
            </a:pPr>
            <a:r>
              <a:rPr lang="es-MX" dirty="0"/>
              <a:t>Un widget Expandido debe ser un descendiente de </a:t>
            </a:r>
            <a:r>
              <a:rPr lang="es-MX" dirty="0" err="1"/>
              <a:t>Row</a:t>
            </a:r>
            <a:r>
              <a:rPr lang="es-MX" dirty="0"/>
              <a:t> , </a:t>
            </a:r>
            <a:r>
              <a:rPr lang="es-MX" dirty="0" err="1"/>
              <a:t>Column</a:t>
            </a:r>
            <a:r>
              <a:rPr lang="es-MX" dirty="0"/>
              <a:t> o Flex , y la ruta desde el widget Expandido hasta la Fila , Columna o Flex que lo contiene debe contener solo </a:t>
            </a:r>
            <a:r>
              <a:rPr lang="es-MX" dirty="0" err="1"/>
              <a:t>StatelessWidget</a:t>
            </a:r>
            <a:r>
              <a:rPr lang="es-MX" dirty="0"/>
              <a:t> s o </a:t>
            </a:r>
            <a:r>
              <a:rPr lang="es-MX" dirty="0" err="1"/>
              <a:t>StatefulWidget</a:t>
            </a:r>
            <a:r>
              <a:rPr lang="es-MX" dirty="0"/>
              <a:t> s (no otros tipos de widgets, como </a:t>
            </a:r>
            <a:r>
              <a:rPr lang="es-MX" dirty="0" err="1"/>
              <a:t>RenderObjectWidget</a:t>
            </a:r>
            <a:r>
              <a:rPr lang="es-MX" dirty="0"/>
              <a:t> s ).</a:t>
            </a:r>
          </a:p>
        </p:txBody>
      </p:sp>
      <p:pic>
        <p:nvPicPr>
          <p:cNvPr id="5" name="Imagen 4">
            <a:extLst>
              <a:ext uri="{FF2B5EF4-FFF2-40B4-BE49-F238E27FC236}">
                <a16:creationId xmlns:a16="http://schemas.microsoft.com/office/drawing/2014/main" id="{56932EBC-C9E8-440A-4C46-4BDA1DC1C506}"/>
              </a:ext>
            </a:extLst>
          </p:cNvPr>
          <p:cNvPicPr>
            <a:picLocks noChangeAspect="1"/>
          </p:cNvPicPr>
          <p:nvPr/>
        </p:nvPicPr>
        <p:blipFill>
          <a:blip r:embed="rId2"/>
          <a:stretch>
            <a:fillRect/>
          </a:stretch>
        </p:blipFill>
        <p:spPr>
          <a:xfrm>
            <a:off x="7748917" y="971721"/>
            <a:ext cx="2857899" cy="5134692"/>
          </a:xfrm>
          <a:prstGeom prst="rect">
            <a:avLst/>
          </a:prstGeom>
        </p:spPr>
      </p:pic>
    </p:spTree>
    <p:extLst>
      <p:ext uri="{BB962C8B-B14F-4D97-AF65-F5344CB8AC3E}">
        <p14:creationId xmlns:p14="http://schemas.microsoft.com/office/powerpoint/2010/main" val="1302200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B37D9E-AB34-500D-9724-B2975FF496ED}"/>
              </a:ext>
            </a:extLst>
          </p:cNvPr>
          <p:cNvSpPr>
            <a:spLocks noGrp="1"/>
          </p:cNvSpPr>
          <p:nvPr>
            <p:ph idx="1"/>
          </p:nvPr>
        </p:nvSpPr>
        <p:spPr>
          <a:xfrm>
            <a:off x="550334" y="330201"/>
            <a:ext cx="4605866" cy="6383866"/>
          </a:xfrm>
        </p:spPr>
        <p:txBody>
          <a:bodyPr>
            <a:normAutofit fontScale="92500"/>
          </a:bodyPr>
          <a:lstStyle/>
          <a:p>
            <a:pPr marL="0" indent="0" algn="just">
              <a:buNone/>
            </a:pPr>
            <a:r>
              <a:rPr lang="es-MX" dirty="0">
                <a:solidFill>
                  <a:srgbClr val="FFFF00"/>
                </a:solidFill>
              </a:rPr>
              <a:t>Flexible</a:t>
            </a:r>
            <a:endParaRPr lang="es-MX" dirty="0"/>
          </a:p>
          <a:p>
            <a:pPr marL="0" indent="0" algn="just">
              <a:buNone/>
            </a:pPr>
            <a:r>
              <a:rPr lang="es-MX" dirty="0"/>
              <a:t>Un widget que controla cómo se flexiona un elemento secundario de </a:t>
            </a:r>
            <a:r>
              <a:rPr lang="es-MX" dirty="0" err="1"/>
              <a:t>Row</a:t>
            </a:r>
            <a:r>
              <a:rPr lang="es-MX" dirty="0"/>
              <a:t> , </a:t>
            </a:r>
            <a:r>
              <a:rPr lang="es-MX" dirty="0" err="1"/>
              <a:t>Column</a:t>
            </a:r>
            <a:r>
              <a:rPr lang="es-MX" dirty="0"/>
              <a:t> o Flex .</a:t>
            </a:r>
          </a:p>
          <a:p>
            <a:pPr marL="0" indent="0" algn="just">
              <a:buNone/>
            </a:pPr>
            <a:r>
              <a:rPr lang="es-MX" dirty="0"/>
              <a:t>El uso de un widget Flexible le da a un hijo de Fila , Columna o Flex la flexibilidad de expandirse para llenar el espacio disponible en el eje principal (por ejemplo, horizontalmente para una Fila o verticalmente para una Columna ), pero, a diferencia de Expandido , Flexible no lo hace. exigir que el niño llene el espacio disponible.</a:t>
            </a:r>
          </a:p>
          <a:p>
            <a:pPr marL="0" indent="0" algn="just">
              <a:buNone/>
            </a:pPr>
            <a:r>
              <a:rPr lang="es-MX" dirty="0"/>
              <a:t>Un widget flexible debe ser un descendiente de </a:t>
            </a:r>
            <a:r>
              <a:rPr lang="es-MX" dirty="0" err="1"/>
              <a:t>Row</a:t>
            </a:r>
            <a:r>
              <a:rPr lang="es-MX" dirty="0"/>
              <a:t> , </a:t>
            </a:r>
            <a:r>
              <a:rPr lang="es-MX" dirty="0" err="1"/>
              <a:t>Column</a:t>
            </a:r>
            <a:r>
              <a:rPr lang="es-MX" dirty="0"/>
              <a:t> o Flex , y la ruta desde el widget Flexible hasta su </a:t>
            </a:r>
            <a:r>
              <a:rPr lang="es-MX" dirty="0" err="1"/>
              <a:t>Row</a:t>
            </a:r>
            <a:r>
              <a:rPr lang="es-MX" dirty="0"/>
              <a:t> , </a:t>
            </a:r>
            <a:r>
              <a:rPr lang="es-MX" dirty="0" err="1"/>
              <a:t>Column</a:t>
            </a:r>
            <a:r>
              <a:rPr lang="es-MX" dirty="0"/>
              <a:t> o Flex adjunto debe contener solo </a:t>
            </a:r>
            <a:r>
              <a:rPr lang="es-MX" dirty="0" err="1"/>
              <a:t>StatelessWidget</a:t>
            </a:r>
            <a:r>
              <a:rPr lang="es-MX" dirty="0"/>
              <a:t> s o </a:t>
            </a:r>
            <a:r>
              <a:rPr lang="es-MX" dirty="0" err="1"/>
              <a:t>StatefulWidget</a:t>
            </a:r>
            <a:r>
              <a:rPr lang="es-MX" dirty="0"/>
              <a:t> s (no otros tipos de widgets, como </a:t>
            </a:r>
            <a:r>
              <a:rPr lang="es-MX" dirty="0" err="1"/>
              <a:t>RenderObjectWidgets</a:t>
            </a:r>
            <a:r>
              <a:rPr lang="es-MX" dirty="0"/>
              <a:t> ).</a:t>
            </a:r>
          </a:p>
          <a:p>
            <a:pPr marL="0" indent="0" algn="just">
              <a:buNone/>
            </a:pPr>
            <a:r>
              <a:rPr lang="es-MX" b="1" dirty="0"/>
              <a:t>Constructor</a:t>
            </a:r>
          </a:p>
          <a:p>
            <a:pPr marL="0" indent="0" algn="just">
              <a:buNone/>
            </a:pPr>
            <a:r>
              <a:rPr lang="en-US" sz="1700" dirty="0">
                <a:solidFill>
                  <a:srgbClr val="FFFF00"/>
                </a:solidFill>
              </a:rPr>
              <a:t>Flexible({Key? key, int flex = 1, </a:t>
            </a:r>
            <a:r>
              <a:rPr lang="en-US" sz="1700" dirty="0" err="1">
                <a:solidFill>
                  <a:srgbClr val="FFFF00"/>
                </a:solidFill>
              </a:rPr>
              <a:t>FlexFit</a:t>
            </a:r>
            <a:r>
              <a:rPr lang="en-US" sz="1700" dirty="0">
                <a:solidFill>
                  <a:srgbClr val="FFFF00"/>
                </a:solidFill>
              </a:rPr>
              <a:t> fit = </a:t>
            </a:r>
            <a:r>
              <a:rPr lang="en-US" sz="1700" dirty="0" err="1">
                <a:solidFill>
                  <a:srgbClr val="FFFF00"/>
                </a:solidFill>
              </a:rPr>
              <a:t>FlexFit.loose</a:t>
            </a:r>
            <a:r>
              <a:rPr lang="en-US" sz="1700" dirty="0">
                <a:solidFill>
                  <a:srgbClr val="FFFF00"/>
                </a:solidFill>
              </a:rPr>
              <a:t>, required Widget child})</a:t>
            </a:r>
            <a:endParaRPr lang="es-MX" sz="1700" dirty="0">
              <a:solidFill>
                <a:srgbClr val="FFFF00"/>
              </a:solidFill>
            </a:endParaRPr>
          </a:p>
          <a:p>
            <a:pPr marL="0" indent="0" algn="just">
              <a:buNone/>
            </a:pPr>
            <a:r>
              <a:rPr lang="es-MX" dirty="0"/>
              <a:t>Crea un widget que controla cómo se flexiona un elemento secundario de </a:t>
            </a:r>
            <a:r>
              <a:rPr lang="es-MX" dirty="0" err="1"/>
              <a:t>Row</a:t>
            </a:r>
            <a:r>
              <a:rPr lang="es-MX" dirty="0"/>
              <a:t> , </a:t>
            </a:r>
            <a:r>
              <a:rPr lang="es-MX" dirty="0" err="1"/>
              <a:t>Column</a:t>
            </a:r>
            <a:r>
              <a:rPr lang="es-MX" dirty="0"/>
              <a:t> o Flex </a:t>
            </a:r>
          </a:p>
        </p:txBody>
      </p:sp>
      <p:pic>
        <p:nvPicPr>
          <p:cNvPr id="5" name="Imagen 4">
            <a:extLst>
              <a:ext uri="{FF2B5EF4-FFF2-40B4-BE49-F238E27FC236}">
                <a16:creationId xmlns:a16="http://schemas.microsoft.com/office/drawing/2014/main" id="{56F1E06B-C15C-3BC3-958A-DB469C202546}"/>
              </a:ext>
            </a:extLst>
          </p:cNvPr>
          <p:cNvPicPr>
            <a:picLocks noChangeAspect="1"/>
          </p:cNvPicPr>
          <p:nvPr/>
        </p:nvPicPr>
        <p:blipFill>
          <a:blip r:embed="rId2"/>
          <a:stretch>
            <a:fillRect/>
          </a:stretch>
        </p:blipFill>
        <p:spPr>
          <a:xfrm>
            <a:off x="6940806" y="599680"/>
            <a:ext cx="3915321" cy="5658640"/>
          </a:xfrm>
          <a:prstGeom prst="rect">
            <a:avLst/>
          </a:prstGeom>
        </p:spPr>
      </p:pic>
    </p:spTree>
    <p:extLst>
      <p:ext uri="{BB962C8B-B14F-4D97-AF65-F5344CB8AC3E}">
        <p14:creationId xmlns:p14="http://schemas.microsoft.com/office/powerpoint/2010/main" val="86990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79432D-4FDF-2711-E139-6BC295A03FD0}"/>
              </a:ext>
            </a:extLst>
          </p:cNvPr>
          <p:cNvSpPr>
            <a:spLocks noGrp="1"/>
          </p:cNvSpPr>
          <p:nvPr>
            <p:ph idx="1"/>
          </p:nvPr>
        </p:nvSpPr>
        <p:spPr>
          <a:xfrm>
            <a:off x="685801" y="389467"/>
            <a:ext cx="4665132" cy="6189133"/>
          </a:xfrm>
        </p:spPr>
        <p:txBody>
          <a:bodyPr/>
          <a:lstStyle/>
          <a:p>
            <a:pPr marL="0" indent="0" algn="just">
              <a:buNone/>
            </a:pPr>
            <a:r>
              <a:rPr lang="es-MX" dirty="0" err="1">
                <a:solidFill>
                  <a:srgbClr val="FFFF00"/>
                </a:solidFill>
              </a:rPr>
              <a:t>FractionallySizedBox</a:t>
            </a:r>
            <a:endParaRPr lang="es-MX" dirty="0">
              <a:solidFill>
                <a:srgbClr val="FFFF00"/>
              </a:solidFill>
            </a:endParaRPr>
          </a:p>
          <a:p>
            <a:pPr marL="0" indent="0" algn="just">
              <a:buNone/>
            </a:pPr>
            <a:r>
              <a:rPr lang="es-MX" dirty="0" err="1"/>
              <a:t>FractionallySizedBox</a:t>
            </a:r>
            <a:r>
              <a:rPr lang="es-MX" dirty="0"/>
              <a:t> Widget es un widget que dimensiona a su hijo a una fracción del espacio total disponible. Para que sea fácil de entender cómo funciona </a:t>
            </a:r>
            <a:r>
              <a:rPr lang="es-MX" dirty="0" err="1"/>
              <a:t>FractionallySizedBox</a:t>
            </a:r>
            <a:r>
              <a:rPr lang="es-MX" dirty="0"/>
              <a:t> , por ejemplo, hay un contenedor con un tamaño de 200 x 100. Dentro, hay un botón en relieve y vamos a establecer el tamaño del botón en relación con el tamaño del contenedor.</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BEBBBEF8-2F28-CCF8-6362-272D0E763123}"/>
              </a:ext>
            </a:extLst>
          </p:cNvPr>
          <p:cNvPicPr>
            <a:picLocks noChangeAspect="1"/>
          </p:cNvPicPr>
          <p:nvPr/>
        </p:nvPicPr>
        <p:blipFill>
          <a:blip r:embed="rId2"/>
          <a:stretch>
            <a:fillRect/>
          </a:stretch>
        </p:blipFill>
        <p:spPr>
          <a:xfrm>
            <a:off x="6841069" y="896919"/>
            <a:ext cx="4368803" cy="5064159"/>
          </a:xfrm>
          <a:prstGeom prst="rect">
            <a:avLst/>
          </a:prstGeom>
        </p:spPr>
      </p:pic>
      <p:pic>
        <p:nvPicPr>
          <p:cNvPr id="7" name="Imagen 6">
            <a:extLst>
              <a:ext uri="{FF2B5EF4-FFF2-40B4-BE49-F238E27FC236}">
                <a16:creationId xmlns:a16="http://schemas.microsoft.com/office/drawing/2014/main" id="{02299707-50C7-182D-6F07-27620EEBEE60}"/>
              </a:ext>
            </a:extLst>
          </p:cNvPr>
          <p:cNvPicPr>
            <a:picLocks noChangeAspect="1"/>
          </p:cNvPicPr>
          <p:nvPr/>
        </p:nvPicPr>
        <p:blipFill>
          <a:blip r:embed="rId3"/>
          <a:stretch>
            <a:fillRect/>
          </a:stretch>
        </p:blipFill>
        <p:spPr>
          <a:xfrm>
            <a:off x="929859" y="3428999"/>
            <a:ext cx="3962431" cy="3044615"/>
          </a:xfrm>
          <a:prstGeom prst="rect">
            <a:avLst/>
          </a:prstGeom>
        </p:spPr>
      </p:pic>
    </p:spTree>
    <p:extLst>
      <p:ext uri="{BB962C8B-B14F-4D97-AF65-F5344CB8AC3E}">
        <p14:creationId xmlns:p14="http://schemas.microsoft.com/office/powerpoint/2010/main" val="336578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05C80629-F8D6-0737-1795-7EB4BA17ED3E}"/>
              </a:ext>
            </a:extLst>
          </p:cNvPr>
          <p:cNvSpPr>
            <a:spLocks noGrp="1"/>
          </p:cNvSpPr>
          <p:nvPr>
            <p:ph idx="1"/>
          </p:nvPr>
        </p:nvSpPr>
        <p:spPr>
          <a:xfrm>
            <a:off x="685802" y="254000"/>
            <a:ext cx="4969932" cy="6417733"/>
          </a:xfrm>
        </p:spPr>
        <p:txBody>
          <a:bodyPr>
            <a:normAutofit/>
          </a:bodyPr>
          <a:lstStyle/>
          <a:p>
            <a:pPr marL="0" indent="0" algn="just">
              <a:buNone/>
            </a:pPr>
            <a:r>
              <a:rPr lang="es-MX" dirty="0" err="1">
                <a:solidFill>
                  <a:srgbClr val="FFFF00"/>
                </a:solidFill>
              </a:rPr>
              <a:t>AspectRatio</a:t>
            </a:r>
            <a:endParaRPr lang="es-MX" dirty="0">
              <a:solidFill>
                <a:srgbClr val="FFFF00"/>
              </a:solidFill>
            </a:endParaRPr>
          </a:p>
          <a:p>
            <a:pPr marL="0" indent="0" algn="just">
              <a:buNone/>
            </a:pPr>
            <a:r>
              <a:rPr lang="es-MX" dirty="0"/>
              <a:t>El widget </a:t>
            </a:r>
            <a:r>
              <a:rPr lang="es-MX" dirty="0" err="1"/>
              <a:t>AspectRatio</a:t>
            </a:r>
            <a:r>
              <a:rPr lang="es-MX" dirty="0"/>
              <a:t> intenta ajustar el tamaño del niño a una relación de aspecto específica.</a:t>
            </a:r>
          </a:p>
          <a:p>
            <a:pPr marL="0" indent="0" algn="just">
              <a:buNone/>
            </a:pPr>
            <a:r>
              <a:rPr lang="es-MX" dirty="0"/>
              <a:t>Supongamos que tenemos un widget de contenedor con un ancho de 100 y un alto de 100. En ese caso, la relación de aspecto sería 100/100; es decir, 1.0.</a:t>
            </a:r>
          </a:p>
          <a:p>
            <a:pPr marL="0" indent="0" algn="just">
              <a:buNone/>
            </a:pPr>
            <a:r>
              <a:rPr lang="es-MX" dirty="0"/>
              <a:t>Ahora, cada Widget tiene sus propias restricciones . Como resultado, </a:t>
            </a:r>
            <a:r>
              <a:rPr lang="es-MX" dirty="0" err="1"/>
              <a:t>AspectRatio</a:t>
            </a:r>
            <a:r>
              <a:rPr lang="es-MX" dirty="0"/>
              <a:t> Widget intenta encontrar el mejor tamaño para mantener la relación de aspecto. Sin embargo, al hacerlo, respeta sus restricciones de diseño.</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9" name="Imagen 8">
            <a:extLst>
              <a:ext uri="{FF2B5EF4-FFF2-40B4-BE49-F238E27FC236}">
                <a16:creationId xmlns:a16="http://schemas.microsoft.com/office/drawing/2014/main" id="{602ACCED-66DF-108A-6D95-CEAA0C018A6C}"/>
              </a:ext>
            </a:extLst>
          </p:cNvPr>
          <p:cNvPicPr>
            <a:picLocks noChangeAspect="1"/>
          </p:cNvPicPr>
          <p:nvPr/>
        </p:nvPicPr>
        <p:blipFill>
          <a:blip r:embed="rId2"/>
          <a:stretch>
            <a:fillRect/>
          </a:stretch>
        </p:blipFill>
        <p:spPr>
          <a:xfrm>
            <a:off x="6781139" y="900283"/>
            <a:ext cx="4725059" cy="5125165"/>
          </a:xfrm>
          <a:prstGeom prst="rect">
            <a:avLst/>
          </a:prstGeom>
        </p:spPr>
      </p:pic>
      <p:pic>
        <p:nvPicPr>
          <p:cNvPr id="11" name="Imagen 10">
            <a:extLst>
              <a:ext uri="{FF2B5EF4-FFF2-40B4-BE49-F238E27FC236}">
                <a16:creationId xmlns:a16="http://schemas.microsoft.com/office/drawing/2014/main" id="{D7ADCE35-F96C-813F-8A96-2C723AB08D14}"/>
              </a:ext>
            </a:extLst>
          </p:cNvPr>
          <p:cNvPicPr>
            <a:picLocks noChangeAspect="1"/>
          </p:cNvPicPr>
          <p:nvPr/>
        </p:nvPicPr>
        <p:blipFill>
          <a:blip r:embed="rId3"/>
          <a:stretch>
            <a:fillRect/>
          </a:stretch>
        </p:blipFill>
        <p:spPr>
          <a:xfrm>
            <a:off x="1856134" y="4837025"/>
            <a:ext cx="2629267" cy="1247949"/>
          </a:xfrm>
          <a:prstGeom prst="rect">
            <a:avLst/>
          </a:prstGeom>
        </p:spPr>
      </p:pic>
    </p:spTree>
    <p:extLst>
      <p:ext uri="{BB962C8B-B14F-4D97-AF65-F5344CB8AC3E}">
        <p14:creationId xmlns:p14="http://schemas.microsoft.com/office/powerpoint/2010/main" val="179978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957E47B-9AB6-64E3-020D-4E2404D01139}"/>
              </a:ext>
            </a:extLst>
          </p:cNvPr>
          <p:cNvSpPr>
            <a:spLocks noGrp="1"/>
          </p:cNvSpPr>
          <p:nvPr>
            <p:ph idx="1"/>
          </p:nvPr>
        </p:nvSpPr>
        <p:spPr>
          <a:xfrm>
            <a:off x="601134" y="406400"/>
            <a:ext cx="4825999" cy="5977467"/>
          </a:xfrm>
        </p:spPr>
        <p:txBody>
          <a:bodyPr/>
          <a:lstStyle/>
          <a:p>
            <a:pPr marL="0" indent="0">
              <a:buNone/>
            </a:pPr>
            <a:r>
              <a:rPr lang="es-MX" dirty="0" err="1">
                <a:solidFill>
                  <a:srgbClr val="FFFF00"/>
                </a:solidFill>
              </a:rPr>
              <a:t>FittedBox</a:t>
            </a:r>
            <a:endParaRPr lang="es-MX" dirty="0">
              <a:solidFill>
                <a:srgbClr val="FFFF00"/>
              </a:solidFill>
            </a:endParaRPr>
          </a:p>
          <a:p>
            <a:pPr marL="0" indent="0">
              <a:buNone/>
            </a:pPr>
            <a:endParaRPr lang="es-MX" dirty="0"/>
          </a:p>
          <a:p>
            <a:pPr marL="0" indent="0" algn="just">
              <a:buNone/>
            </a:pPr>
            <a:r>
              <a:rPr lang="es-MX" dirty="0" err="1"/>
              <a:t>FittedBox</a:t>
            </a:r>
            <a:r>
              <a:rPr lang="es-MX" dirty="0"/>
              <a:t> restringe el crecimiento de sus widgets secundarios más allá de cierto límite. Los vuelve a escalar según el tamaño disponible. Por ejemplo, si el texto se muestra dentro de un contenedor y el usuario debe ingresar el texto. Si el usuario ingresa una gran cadena de texto, el contenedor crecerá más allá de su tamaño asignado. Pero, si lo envolvemos con </a:t>
            </a:r>
            <a:r>
              <a:rPr lang="es-MX" dirty="0" err="1"/>
              <a:t>FittedBox</a:t>
            </a:r>
            <a:r>
              <a:rPr lang="es-MX" dirty="0"/>
              <a:t>, se ajustaría al texto según el tamaño disponible. Para una cuerda grande, reduciría su tamaño y, por lo tanto, cabría en el contenedor.</a:t>
            </a:r>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B86E9235-78A0-BCAD-30D9-ACBABD7465CA}"/>
              </a:ext>
            </a:extLst>
          </p:cNvPr>
          <p:cNvPicPr>
            <a:picLocks noChangeAspect="1"/>
          </p:cNvPicPr>
          <p:nvPr/>
        </p:nvPicPr>
        <p:blipFill>
          <a:blip r:embed="rId2"/>
          <a:stretch>
            <a:fillRect/>
          </a:stretch>
        </p:blipFill>
        <p:spPr>
          <a:xfrm>
            <a:off x="1122727" y="4467931"/>
            <a:ext cx="3782811" cy="1983669"/>
          </a:xfrm>
          <a:prstGeom prst="rect">
            <a:avLst/>
          </a:prstGeom>
        </p:spPr>
      </p:pic>
      <p:pic>
        <p:nvPicPr>
          <p:cNvPr id="7" name="Imagen 6">
            <a:extLst>
              <a:ext uri="{FF2B5EF4-FFF2-40B4-BE49-F238E27FC236}">
                <a16:creationId xmlns:a16="http://schemas.microsoft.com/office/drawing/2014/main" id="{541D7EDC-4B11-B18E-FA89-EAE8FD680FF1}"/>
              </a:ext>
            </a:extLst>
          </p:cNvPr>
          <p:cNvPicPr>
            <a:picLocks noChangeAspect="1"/>
          </p:cNvPicPr>
          <p:nvPr/>
        </p:nvPicPr>
        <p:blipFill>
          <a:blip r:embed="rId3"/>
          <a:stretch>
            <a:fillRect/>
          </a:stretch>
        </p:blipFill>
        <p:spPr>
          <a:xfrm>
            <a:off x="7713237" y="567266"/>
            <a:ext cx="2681065" cy="5655733"/>
          </a:xfrm>
          <a:prstGeom prst="rect">
            <a:avLst/>
          </a:prstGeom>
        </p:spPr>
      </p:pic>
    </p:spTree>
    <p:extLst>
      <p:ext uri="{BB962C8B-B14F-4D97-AF65-F5344CB8AC3E}">
        <p14:creationId xmlns:p14="http://schemas.microsoft.com/office/powerpoint/2010/main" val="225799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BE53F7-3DAF-095A-C702-07D0F016AA73}"/>
              </a:ext>
            </a:extLst>
          </p:cNvPr>
          <p:cNvSpPr>
            <a:spLocks noGrp="1"/>
          </p:cNvSpPr>
          <p:nvPr>
            <p:ph idx="1"/>
          </p:nvPr>
        </p:nvSpPr>
        <p:spPr>
          <a:xfrm>
            <a:off x="448735" y="151943"/>
            <a:ext cx="5283197" cy="6485924"/>
          </a:xfrm>
        </p:spPr>
        <p:txBody>
          <a:bodyPr>
            <a:noAutofit/>
          </a:bodyPr>
          <a:lstStyle/>
          <a:p>
            <a:pPr marL="0" indent="0" algn="just">
              <a:buNone/>
            </a:pPr>
            <a:r>
              <a:rPr lang="es-MX" dirty="0" err="1">
                <a:solidFill>
                  <a:srgbClr val="FFFF00"/>
                </a:solidFill>
              </a:rPr>
              <a:t>Wrap</a:t>
            </a:r>
            <a:endParaRPr lang="es-MX" dirty="0"/>
          </a:p>
          <a:p>
            <a:pPr marL="0" indent="0" algn="just">
              <a:buNone/>
            </a:pPr>
            <a:r>
              <a:rPr lang="es-MX" dirty="0"/>
              <a:t>Un widget que muestra sus elementos secundarios en varias ejecuciones horizontales o verticales.</a:t>
            </a:r>
          </a:p>
          <a:p>
            <a:pPr marL="0" indent="0" algn="just">
              <a:buNone/>
            </a:pPr>
            <a:r>
              <a:rPr lang="es-MX" dirty="0"/>
              <a:t>Un </a:t>
            </a:r>
            <a:r>
              <a:rPr lang="es-MX" dirty="0" err="1"/>
              <a:t>Wrap</a:t>
            </a:r>
            <a:r>
              <a:rPr lang="es-MX" dirty="0"/>
              <a:t> coloca a cada niño e intenta colocar al niño junto al niño anterior en el eje principal, dado por la dirección , dejando espacio en el medio. Si no hay suficiente espacio para que quepa el elemento secundario, </a:t>
            </a:r>
            <a:r>
              <a:rPr lang="es-MX" dirty="0" err="1"/>
              <a:t>Wrap</a:t>
            </a:r>
            <a:r>
              <a:rPr lang="es-MX" dirty="0"/>
              <a:t> crea un nuevo tramo adyacente a los elementos secundarios existentes en el eje transversal.</a:t>
            </a:r>
          </a:p>
          <a:p>
            <a:pPr marL="0" indent="0" algn="just">
              <a:buNone/>
            </a:pPr>
            <a:r>
              <a:rPr lang="es-MX" dirty="0"/>
              <a:t>Una vez que se han asignado todos los elementos secundarios a las ejecuciones, los elementos secundarios dentro de las ejecuciones se colocan de acuerdo con la alineación en el eje principal y de acuerdo con </a:t>
            </a:r>
            <a:r>
              <a:rPr lang="es-MX" dirty="0" err="1"/>
              <a:t>crossAxisAlignment</a:t>
            </a:r>
            <a:r>
              <a:rPr lang="es-MX" dirty="0"/>
              <a:t> en el eje transversal.</a:t>
            </a:r>
          </a:p>
          <a:p>
            <a:pPr marL="0" indent="0" algn="just">
              <a:buNone/>
            </a:pPr>
            <a:r>
              <a:rPr lang="es-MX" dirty="0"/>
              <a:t>Las carreras en sí se colocan en el eje transversal de acuerdo con </a:t>
            </a:r>
            <a:r>
              <a:rPr lang="es-MX" dirty="0" err="1"/>
              <a:t>runSpacing</a:t>
            </a:r>
            <a:r>
              <a:rPr lang="es-MX" dirty="0"/>
              <a:t> y </a:t>
            </a:r>
            <a:r>
              <a:rPr lang="es-MX" dirty="0" err="1"/>
              <a:t>runAlignment</a:t>
            </a:r>
            <a:r>
              <a:rPr lang="es-MX" dirty="0"/>
              <a:t> .</a:t>
            </a:r>
          </a:p>
        </p:txBody>
      </p:sp>
      <p:pic>
        <p:nvPicPr>
          <p:cNvPr id="5" name="Imagen 4">
            <a:extLst>
              <a:ext uri="{FF2B5EF4-FFF2-40B4-BE49-F238E27FC236}">
                <a16:creationId xmlns:a16="http://schemas.microsoft.com/office/drawing/2014/main" id="{844370C4-904A-DD06-5DF3-0FCB45BF60D5}"/>
              </a:ext>
            </a:extLst>
          </p:cNvPr>
          <p:cNvPicPr>
            <a:picLocks noChangeAspect="1"/>
          </p:cNvPicPr>
          <p:nvPr/>
        </p:nvPicPr>
        <p:blipFill>
          <a:blip r:embed="rId2"/>
          <a:stretch>
            <a:fillRect/>
          </a:stretch>
        </p:blipFill>
        <p:spPr>
          <a:xfrm>
            <a:off x="7299746" y="295877"/>
            <a:ext cx="3969387" cy="2856630"/>
          </a:xfrm>
          <a:prstGeom prst="rect">
            <a:avLst/>
          </a:prstGeom>
        </p:spPr>
      </p:pic>
      <p:pic>
        <p:nvPicPr>
          <p:cNvPr id="9" name="Imagen 8">
            <a:extLst>
              <a:ext uri="{FF2B5EF4-FFF2-40B4-BE49-F238E27FC236}">
                <a16:creationId xmlns:a16="http://schemas.microsoft.com/office/drawing/2014/main" id="{3340E4C5-FEC4-336C-F622-892548AC98B7}"/>
              </a:ext>
            </a:extLst>
          </p:cNvPr>
          <p:cNvPicPr>
            <a:picLocks noChangeAspect="1"/>
          </p:cNvPicPr>
          <p:nvPr/>
        </p:nvPicPr>
        <p:blipFill>
          <a:blip r:embed="rId3"/>
          <a:stretch>
            <a:fillRect/>
          </a:stretch>
        </p:blipFill>
        <p:spPr>
          <a:xfrm>
            <a:off x="6909729" y="3225256"/>
            <a:ext cx="4749422" cy="3234440"/>
          </a:xfrm>
          <a:prstGeom prst="rect">
            <a:avLst/>
          </a:prstGeom>
        </p:spPr>
      </p:pic>
    </p:spTree>
    <p:extLst>
      <p:ext uri="{BB962C8B-B14F-4D97-AF65-F5344CB8AC3E}">
        <p14:creationId xmlns:p14="http://schemas.microsoft.com/office/powerpoint/2010/main" val="108802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C455E36-E9DA-BFFC-02AF-0ACDB515A7B8}"/>
              </a:ext>
            </a:extLst>
          </p:cNvPr>
          <p:cNvSpPr>
            <a:spLocks noGrp="1"/>
          </p:cNvSpPr>
          <p:nvPr>
            <p:ph idx="1"/>
          </p:nvPr>
        </p:nvSpPr>
        <p:spPr>
          <a:xfrm>
            <a:off x="685801" y="338667"/>
            <a:ext cx="5105399" cy="6366933"/>
          </a:xfrm>
        </p:spPr>
        <p:txBody>
          <a:bodyPr/>
          <a:lstStyle/>
          <a:p>
            <a:pPr marL="0" indent="0" algn="just">
              <a:buNone/>
            </a:pPr>
            <a:r>
              <a:rPr lang="es-MX" b="1" dirty="0">
                <a:solidFill>
                  <a:srgbClr val="FFFF00"/>
                </a:solidFill>
              </a:rPr>
              <a:t>CARD:</a:t>
            </a:r>
            <a:r>
              <a:rPr lang="es-MX" b="1" dirty="0"/>
              <a:t> </a:t>
            </a:r>
            <a:r>
              <a:rPr lang="es-MX" dirty="0"/>
              <a:t>Es un widget que nos proporciona el aspecto visual de una tarjeta. Crear un </a:t>
            </a:r>
            <a:r>
              <a:rPr lang="es-MX" dirty="0" err="1"/>
              <a:t>card</a:t>
            </a:r>
            <a:r>
              <a:rPr lang="es-MX" dirty="0"/>
              <a:t> en </a:t>
            </a:r>
            <a:r>
              <a:rPr lang="es-MX" dirty="0" err="1"/>
              <a:t>Flutter</a:t>
            </a:r>
            <a:r>
              <a:rPr lang="es-MX" dirty="0"/>
              <a:t> se reduce a usar el widget </a:t>
            </a:r>
            <a:r>
              <a:rPr lang="es-MX" b="1" dirty="0" err="1"/>
              <a:t>card</a:t>
            </a:r>
            <a:r>
              <a:rPr lang="es-MX" b="1" dirty="0"/>
              <a:t>( )</a:t>
            </a:r>
            <a:r>
              <a:rPr lang="es-MX" dirty="0"/>
              <a:t>, al cual mediante sus propiedades le daremos el aspecto que queramos.</a:t>
            </a:r>
          </a:p>
          <a:p>
            <a:pPr marL="0" indent="0" algn="just">
              <a:buNone/>
            </a:pPr>
            <a:r>
              <a:rPr lang="es-MX" dirty="0"/>
              <a:t>Es importante mencionar que un </a:t>
            </a:r>
            <a:r>
              <a:rPr lang="es-MX" dirty="0" err="1"/>
              <a:t>Card</a:t>
            </a:r>
            <a:r>
              <a:rPr lang="es-MX" dirty="0"/>
              <a:t> no es más que una especie de contenedor con algunas </a:t>
            </a:r>
            <a:r>
              <a:rPr lang="es-MX" dirty="0" err="1"/>
              <a:t>caracteristicas</a:t>
            </a:r>
            <a:r>
              <a:rPr lang="es-MX" dirty="0"/>
              <a:t> que lo hacen especial. Al fin al cabo tenemos que diseñar el </a:t>
            </a:r>
            <a:r>
              <a:rPr lang="es-MX" dirty="0" err="1"/>
              <a:t>Card</a:t>
            </a:r>
            <a:r>
              <a:rPr lang="es-MX" dirty="0"/>
              <a:t> utilizando </a:t>
            </a:r>
            <a:r>
              <a:rPr lang="es-MX" dirty="0" err="1"/>
              <a:t>Column</a:t>
            </a:r>
            <a:r>
              <a:rPr lang="es-MX" dirty="0"/>
              <a:t> o </a:t>
            </a:r>
            <a:r>
              <a:rPr lang="es-MX" dirty="0" err="1"/>
              <a:t>Row</a:t>
            </a:r>
            <a:r>
              <a:rPr lang="es-MX" dirty="0"/>
              <a:t> para colocar y ordenar elementos en su interior.</a:t>
            </a:r>
          </a:p>
          <a:p>
            <a:pPr algn="just"/>
            <a:endParaRPr lang="es-MX" dirty="0"/>
          </a:p>
          <a:p>
            <a:pPr algn="just"/>
            <a:endParaRPr lang="es-MX" dirty="0"/>
          </a:p>
          <a:p>
            <a:pPr algn="just"/>
            <a:endParaRPr lang="es-MX" dirty="0"/>
          </a:p>
          <a:p>
            <a:endParaRPr lang="es-MX" dirty="0"/>
          </a:p>
        </p:txBody>
      </p:sp>
      <p:sp>
        <p:nvSpPr>
          <p:cNvPr id="6" name="Marcador de contenido 2">
            <a:extLst>
              <a:ext uri="{FF2B5EF4-FFF2-40B4-BE49-F238E27FC236}">
                <a16:creationId xmlns:a16="http://schemas.microsoft.com/office/drawing/2014/main" id="{962D479C-F57F-FAFE-4F7E-814AEA948B56}"/>
              </a:ext>
            </a:extLst>
          </p:cNvPr>
          <p:cNvSpPr txBox="1">
            <a:spLocks/>
          </p:cNvSpPr>
          <p:nvPr/>
        </p:nvSpPr>
        <p:spPr>
          <a:xfrm>
            <a:off x="6400800" y="338667"/>
            <a:ext cx="5105399" cy="63669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s-MX" b="1" dirty="0" err="1">
                <a:solidFill>
                  <a:srgbClr val="FFFF00"/>
                </a:solidFill>
              </a:rPr>
              <a:t>InkWell</a:t>
            </a:r>
            <a:r>
              <a:rPr lang="es-MX" b="1" dirty="0">
                <a:solidFill>
                  <a:srgbClr val="FFFF00"/>
                </a:solidFill>
              </a:rPr>
              <a:t>:</a:t>
            </a:r>
            <a:r>
              <a:rPr lang="es-MX" b="1" dirty="0"/>
              <a:t> E</a:t>
            </a:r>
            <a:r>
              <a:rPr lang="es-MX" dirty="0"/>
              <a:t>s el widget de material en </a:t>
            </a:r>
            <a:r>
              <a:rPr lang="es-MX" dirty="0" err="1"/>
              <a:t>flutter</a:t>
            </a:r>
            <a:r>
              <a:rPr lang="es-MX" dirty="0"/>
              <a:t>. Responde a la acción táctil realizada por el usuario. </a:t>
            </a:r>
            <a:r>
              <a:rPr lang="es-MX" dirty="0" err="1"/>
              <a:t>Inkwell</a:t>
            </a:r>
            <a:r>
              <a:rPr lang="es-MX" dirty="0"/>
              <a:t> responderá cuando el usuario haga clic en el botón. Hay tantos gestos como tocar dos veces, presionar prolongadamente, tocar hacia abajo, etc.</a:t>
            </a:r>
          </a:p>
          <a:p>
            <a:pPr marL="0" indent="0" algn="just">
              <a:buNone/>
            </a:pPr>
            <a:endParaRPr lang="es-MX" dirty="0"/>
          </a:p>
          <a:p>
            <a:pPr algn="just"/>
            <a:endParaRPr lang="es-MX" dirty="0"/>
          </a:p>
          <a:p>
            <a:pPr algn="just"/>
            <a:endParaRPr lang="es-MX" dirty="0"/>
          </a:p>
          <a:p>
            <a:pPr algn="just"/>
            <a:endParaRPr lang="es-MX" dirty="0"/>
          </a:p>
          <a:p>
            <a:pPr algn="just"/>
            <a:endParaRPr lang="es-MX" dirty="0"/>
          </a:p>
          <a:p>
            <a:pPr algn="just"/>
            <a:endParaRPr lang="es-MX" dirty="0"/>
          </a:p>
          <a:p>
            <a:pPr algn="just"/>
            <a:endParaRPr lang="es-MX" dirty="0"/>
          </a:p>
        </p:txBody>
      </p:sp>
      <p:pic>
        <p:nvPicPr>
          <p:cNvPr id="2052" name="Picture 4">
            <a:extLst>
              <a:ext uri="{FF2B5EF4-FFF2-40B4-BE49-F238E27FC236}">
                <a16:creationId xmlns:a16="http://schemas.microsoft.com/office/drawing/2014/main" id="{862825D9-FB8A-14ED-162C-3349F304F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4584565"/>
            <a:ext cx="2280179" cy="15718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DB8016-2940-FD8F-2590-571DD4C00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3325" y="4357765"/>
            <a:ext cx="2047875" cy="20254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34A9B03-9957-08E5-C25D-F6D95D6DD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625"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D116B2A-51AA-61F0-D3ED-CD6A34160B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4377"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90AC119F-7136-D98B-72C8-4234A4A7D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27956" y="3764941"/>
            <a:ext cx="1178243" cy="26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4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156DF5-B5F1-3ED6-1856-33E5354FA2AB}"/>
              </a:ext>
            </a:extLst>
          </p:cNvPr>
          <p:cNvSpPr>
            <a:spLocks noGrp="1"/>
          </p:cNvSpPr>
          <p:nvPr>
            <p:ph idx="1"/>
          </p:nvPr>
        </p:nvSpPr>
        <p:spPr>
          <a:xfrm>
            <a:off x="685801" y="457200"/>
            <a:ext cx="6527799" cy="6146799"/>
          </a:xfrm>
        </p:spPr>
        <p:txBody>
          <a:bodyPr>
            <a:normAutofit/>
          </a:bodyPr>
          <a:lstStyle/>
          <a:p>
            <a:pPr marL="0" indent="0" algn="just">
              <a:buNone/>
            </a:pPr>
            <a:r>
              <a:rPr lang="es-MX" b="1" dirty="0">
                <a:solidFill>
                  <a:srgbClr val="FFFF00"/>
                </a:solidFill>
              </a:rPr>
              <a:t>INK:</a:t>
            </a:r>
            <a:r>
              <a:rPr lang="es-MX" b="1" dirty="0"/>
              <a:t> </a:t>
            </a:r>
            <a:r>
              <a:rPr lang="es-MX" dirty="0"/>
              <a:t>Un práctico widget para dibujar imágenes y otras decoraciones en los widgets de materiales , de modo que las salpicaduras de </a:t>
            </a:r>
            <a:r>
              <a:rPr lang="es-MX" dirty="0" err="1"/>
              <a:t>InkWell</a:t>
            </a:r>
            <a:r>
              <a:rPr lang="es-MX" dirty="0"/>
              <a:t> e </a:t>
            </a:r>
            <a:r>
              <a:rPr lang="es-MX" dirty="0" err="1"/>
              <a:t>InkResponse</a:t>
            </a:r>
            <a:r>
              <a:rPr lang="es-MX" dirty="0"/>
              <a:t> se representen sobre ellos.</a:t>
            </a:r>
          </a:p>
          <a:p>
            <a:pPr marL="0" indent="0" algn="just">
              <a:buNone/>
            </a:pPr>
            <a:r>
              <a:rPr lang="es-MX" dirty="0"/>
              <a:t>Este widget dibuja la Decoración dada directamente en el Material , de la misma manera que </a:t>
            </a:r>
            <a:r>
              <a:rPr lang="es-MX" dirty="0" err="1"/>
              <a:t>InkWell</a:t>
            </a:r>
            <a:r>
              <a:rPr lang="es-MX" dirty="0"/>
              <a:t> e </a:t>
            </a:r>
            <a:r>
              <a:rPr lang="es-MX" dirty="0" err="1"/>
              <a:t>InkResponse</a:t>
            </a:r>
            <a:r>
              <a:rPr lang="es-MX" dirty="0"/>
              <a:t> dibujan allí. Esto permite que las salpicaduras se dibujen sobre los gráficos opacos.</a:t>
            </a:r>
          </a:p>
          <a:p>
            <a:pPr marL="0" indent="0" algn="just">
              <a:buNone/>
            </a:pPr>
            <a:r>
              <a:rPr lang="es-MX" b="1" dirty="0"/>
              <a:t>Constructores</a:t>
            </a:r>
          </a:p>
          <a:p>
            <a:pPr algn="just"/>
            <a:r>
              <a:rPr lang="en-US" sz="1600" dirty="0">
                <a:solidFill>
                  <a:srgbClr val="FFFF00"/>
                </a:solidFill>
              </a:rPr>
              <a:t>Ink({Key? key, </a:t>
            </a:r>
            <a:r>
              <a:rPr lang="en-US" sz="1600" dirty="0" err="1">
                <a:solidFill>
                  <a:srgbClr val="FFFF00"/>
                </a:solidFill>
              </a:rPr>
              <a:t>EdgeInsetsGeometry</a:t>
            </a:r>
            <a:r>
              <a:rPr lang="en-US" sz="1600" dirty="0">
                <a:solidFill>
                  <a:srgbClr val="FFFF00"/>
                </a:solidFill>
              </a:rPr>
              <a:t>? padding, Color? color, Decoration? decoration, double? width, double? height, Widget? child})</a:t>
            </a:r>
          </a:p>
          <a:p>
            <a:pPr marL="0" indent="0" algn="just">
              <a:buNone/>
            </a:pPr>
            <a:r>
              <a:rPr lang="en-US" sz="1600" dirty="0"/>
              <a:t>       </a:t>
            </a:r>
            <a:r>
              <a:rPr lang="es-MX" sz="1600" dirty="0"/>
              <a:t>Pinta una decoración (que puede ser un color simple) en un Material</a:t>
            </a:r>
          </a:p>
          <a:p>
            <a:pPr algn="just"/>
            <a:r>
              <a:rPr lang="es-MX" sz="1600" dirty="0" err="1">
                <a:solidFill>
                  <a:srgbClr val="FFFF00"/>
                </a:solidFill>
              </a:rPr>
              <a:t>Ink.image</a:t>
            </a:r>
            <a:r>
              <a:rPr lang="es-MX" sz="1600" dirty="0">
                <a:solidFill>
                  <a:srgbClr val="FFFF00"/>
                </a:solidFill>
              </a:rPr>
              <a:t>({Key? </a:t>
            </a:r>
            <a:r>
              <a:rPr lang="es-MX" sz="1600" dirty="0" err="1">
                <a:solidFill>
                  <a:srgbClr val="FFFF00"/>
                </a:solidFill>
              </a:rPr>
              <a:t>key</a:t>
            </a:r>
            <a:r>
              <a:rPr lang="es-MX" sz="1600" dirty="0">
                <a:solidFill>
                  <a:srgbClr val="FFFF00"/>
                </a:solidFill>
              </a:rPr>
              <a:t>, </a:t>
            </a:r>
            <a:r>
              <a:rPr lang="es-MX" sz="1600" dirty="0" err="1">
                <a:solidFill>
                  <a:srgbClr val="FFFF00"/>
                </a:solidFill>
              </a:rPr>
              <a:t>EdgeInsetsGeometry</a:t>
            </a:r>
            <a:r>
              <a:rPr lang="es-MX" sz="1600" dirty="0">
                <a:solidFill>
                  <a:srgbClr val="FFFF00"/>
                </a:solidFill>
              </a:rPr>
              <a:t>? </a:t>
            </a:r>
            <a:r>
              <a:rPr lang="es-MX" sz="1600" dirty="0" err="1">
                <a:solidFill>
                  <a:srgbClr val="FFFF00"/>
                </a:solidFill>
              </a:rPr>
              <a:t>padding</a:t>
            </a:r>
            <a:r>
              <a:rPr lang="es-MX" sz="1600" dirty="0">
                <a:solidFill>
                  <a:srgbClr val="FFFF00"/>
                </a:solidFill>
              </a:rPr>
              <a:t>, </a:t>
            </a:r>
            <a:r>
              <a:rPr lang="es-MX" sz="1600" dirty="0" err="1">
                <a:solidFill>
                  <a:srgbClr val="FFFF00"/>
                </a:solidFill>
              </a:rPr>
              <a:t>required</a:t>
            </a:r>
            <a:r>
              <a:rPr lang="es-MX" sz="1600" dirty="0">
                <a:solidFill>
                  <a:srgbClr val="FFFF00"/>
                </a:solidFill>
              </a:rPr>
              <a:t> </a:t>
            </a:r>
            <a:r>
              <a:rPr lang="es-MX" sz="1600" dirty="0" err="1">
                <a:solidFill>
                  <a:srgbClr val="FFFF00"/>
                </a:solidFill>
              </a:rPr>
              <a:t>ImageProvider</a:t>
            </a:r>
            <a:r>
              <a:rPr lang="es-MX" sz="1600" dirty="0">
                <a:solidFill>
                  <a:srgbClr val="FFFF00"/>
                </a:solidFill>
              </a:rPr>
              <a:t>&lt;</a:t>
            </a:r>
            <a:r>
              <a:rPr lang="es-MX" sz="1600" dirty="0" err="1">
                <a:solidFill>
                  <a:srgbClr val="FFFF00"/>
                </a:solidFill>
              </a:rPr>
              <a:t>Object</a:t>
            </a:r>
            <a:r>
              <a:rPr lang="es-MX" sz="1600" dirty="0">
                <a:solidFill>
                  <a:srgbClr val="FFFF00"/>
                </a:solidFill>
              </a:rPr>
              <a:t>&gt; </a:t>
            </a:r>
            <a:r>
              <a:rPr lang="es-MX" sz="1600" dirty="0" err="1">
                <a:solidFill>
                  <a:srgbClr val="FFFF00"/>
                </a:solidFill>
              </a:rPr>
              <a:t>image</a:t>
            </a:r>
            <a:r>
              <a:rPr lang="es-MX" sz="1600" dirty="0">
                <a:solidFill>
                  <a:srgbClr val="FFFF00"/>
                </a:solidFill>
              </a:rPr>
              <a:t>, </a:t>
            </a:r>
            <a:r>
              <a:rPr lang="es-MX" sz="1600" dirty="0" err="1">
                <a:solidFill>
                  <a:srgbClr val="FFFF00"/>
                </a:solidFill>
              </a:rPr>
              <a:t>ImageErrorListener</a:t>
            </a:r>
            <a:r>
              <a:rPr lang="es-MX" sz="1600" dirty="0">
                <a:solidFill>
                  <a:srgbClr val="FFFF00"/>
                </a:solidFill>
              </a:rPr>
              <a:t>? </a:t>
            </a:r>
            <a:r>
              <a:rPr lang="es-MX" sz="1600" dirty="0" err="1">
                <a:solidFill>
                  <a:srgbClr val="FFFF00"/>
                </a:solidFill>
              </a:rPr>
              <a:t>onImageError</a:t>
            </a:r>
            <a:r>
              <a:rPr lang="es-MX" sz="1600" dirty="0">
                <a:solidFill>
                  <a:srgbClr val="FFFF00"/>
                </a:solidFill>
              </a:rPr>
              <a:t>, </a:t>
            </a:r>
            <a:r>
              <a:rPr lang="es-MX" sz="1600" dirty="0" err="1">
                <a:solidFill>
                  <a:srgbClr val="FFFF00"/>
                </a:solidFill>
              </a:rPr>
              <a:t>ColorFilter</a:t>
            </a:r>
            <a:r>
              <a:rPr lang="es-MX" sz="1600" dirty="0">
                <a:solidFill>
                  <a:srgbClr val="FFFF00"/>
                </a:solidFill>
              </a:rPr>
              <a:t>? </a:t>
            </a:r>
            <a:r>
              <a:rPr lang="es-MX" sz="1600" dirty="0" err="1">
                <a:solidFill>
                  <a:srgbClr val="FFFF00"/>
                </a:solidFill>
              </a:rPr>
              <a:t>colorFilter</a:t>
            </a:r>
            <a:r>
              <a:rPr lang="es-MX" sz="1600" dirty="0">
                <a:solidFill>
                  <a:srgbClr val="FFFF00"/>
                </a:solidFill>
              </a:rPr>
              <a:t>, </a:t>
            </a:r>
            <a:r>
              <a:rPr lang="es-MX" sz="1600" dirty="0" err="1">
                <a:solidFill>
                  <a:srgbClr val="FFFF00"/>
                </a:solidFill>
              </a:rPr>
              <a:t>BoxFit</a:t>
            </a:r>
            <a:r>
              <a:rPr lang="es-MX" sz="1600" dirty="0">
                <a:solidFill>
                  <a:srgbClr val="FFFF00"/>
                </a:solidFill>
              </a:rPr>
              <a:t>? </a:t>
            </a:r>
            <a:r>
              <a:rPr lang="es-MX" sz="1600" dirty="0" err="1">
                <a:solidFill>
                  <a:srgbClr val="FFFF00"/>
                </a:solidFill>
              </a:rPr>
              <a:t>fit</a:t>
            </a:r>
            <a:r>
              <a:rPr lang="es-MX" sz="1600" dirty="0">
                <a:solidFill>
                  <a:srgbClr val="FFFF00"/>
                </a:solidFill>
              </a:rPr>
              <a:t>, </a:t>
            </a:r>
            <a:r>
              <a:rPr lang="es-MX" sz="1600" dirty="0" err="1">
                <a:solidFill>
                  <a:srgbClr val="FFFF00"/>
                </a:solidFill>
              </a:rPr>
              <a:t>AlignmentGeometry</a:t>
            </a:r>
            <a:r>
              <a:rPr lang="es-MX" sz="1600" dirty="0">
                <a:solidFill>
                  <a:srgbClr val="FFFF00"/>
                </a:solidFill>
              </a:rPr>
              <a:t> </a:t>
            </a:r>
            <a:r>
              <a:rPr lang="es-MX" sz="1600" dirty="0" err="1">
                <a:solidFill>
                  <a:srgbClr val="FFFF00"/>
                </a:solidFill>
              </a:rPr>
              <a:t>alignment</a:t>
            </a:r>
            <a:r>
              <a:rPr lang="es-MX" sz="1600" dirty="0">
                <a:solidFill>
                  <a:srgbClr val="FFFF00"/>
                </a:solidFill>
              </a:rPr>
              <a:t> = </a:t>
            </a:r>
            <a:r>
              <a:rPr lang="es-MX" sz="1600" dirty="0" err="1">
                <a:solidFill>
                  <a:srgbClr val="FFFF00"/>
                </a:solidFill>
              </a:rPr>
              <a:t>Alignment.center</a:t>
            </a:r>
            <a:r>
              <a:rPr lang="es-MX" sz="1600" dirty="0">
                <a:solidFill>
                  <a:srgbClr val="FFFF00"/>
                </a:solidFill>
              </a:rPr>
              <a:t>, </a:t>
            </a:r>
            <a:r>
              <a:rPr lang="es-MX" sz="1600" dirty="0" err="1">
                <a:solidFill>
                  <a:srgbClr val="FFFF00"/>
                </a:solidFill>
              </a:rPr>
              <a:t>Rect</a:t>
            </a:r>
            <a:r>
              <a:rPr lang="es-MX" sz="1600" dirty="0">
                <a:solidFill>
                  <a:srgbClr val="FFFF00"/>
                </a:solidFill>
              </a:rPr>
              <a:t>? </a:t>
            </a:r>
            <a:r>
              <a:rPr lang="es-MX" sz="1600" dirty="0" err="1">
                <a:solidFill>
                  <a:srgbClr val="FFFF00"/>
                </a:solidFill>
              </a:rPr>
              <a:t>centerSlice</a:t>
            </a:r>
            <a:r>
              <a:rPr lang="es-MX" sz="1600" dirty="0">
                <a:solidFill>
                  <a:srgbClr val="FFFF00"/>
                </a:solidFill>
              </a:rPr>
              <a:t>, </a:t>
            </a:r>
            <a:r>
              <a:rPr lang="es-MX" sz="1600" dirty="0" err="1">
                <a:solidFill>
                  <a:srgbClr val="FFFF00"/>
                </a:solidFill>
              </a:rPr>
              <a:t>ImageRepeat</a:t>
            </a:r>
            <a:r>
              <a:rPr lang="es-MX" sz="1600" dirty="0">
                <a:solidFill>
                  <a:srgbClr val="FFFF00"/>
                </a:solidFill>
              </a:rPr>
              <a:t> </a:t>
            </a:r>
            <a:r>
              <a:rPr lang="es-MX" sz="1600" dirty="0" err="1">
                <a:solidFill>
                  <a:srgbClr val="FFFF00"/>
                </a:solidFill>
              </a:rPr>
              <a:t>repeat</a:t>
            </a:r>
            <a:r>
              <a:rPr lang="es-MX" sz="1600" dirty="0">
                <a:solidFill>
                  <a:srgbClr val="FFFF00"/>
                </a:solidFill>
              </a:rPr>
              <a:t> = </a:t>
            </a:r>
            <a:r>
              <a:rPr lang="es-MX" sz="1600" dirty="0" err="1">
                <a:solidFill>
                  <a:srgbClr val="FFFF00"/>
                </a:solidFill>
              </a:rPr>
              <a:t>ImageRepeat.noRepeat</a:t>
            </a:r>
            <a:r>
              <a:rPr lang="es-MX" sz="1600" dirty="0">
                <a:solidFill>
                  <a:srgbClr val="FFFF00"/>
                </a:solidFill>
              </a:rPr>
              <a:t>, </a:t>
            </a:r>
            <a:r>
              <a:rPr lang="es-MX" sz="1600" dirty="0" err="1">
                <a:solidFill>
                  <a:srgbClr val="FFFF00"/>
                </a:solidFill>
              </a:rPr>
              <a:t>bool</a:t>
            </a:r>
            <a:r>
              <a:rPr lang="es-MX" sz="1600" dirty="0">
                <a:solidFill>
                  <a:srgbClr val="FFFF00"/>
                </a:solidFill>
              </a:rPr>
              <a:t> </a:t>
            </a:r>
            <a:r>
              <a:rPr lang="es-MX" sz="1600" dirty="0" err="1">
                <a:solidFill>
                  <a:srgbClr val="FFFF00"/>
                </a:solidFill>
              </a:rPr>
              <a:t>matchTextDirection</a:t>
            </a:r>
            <a:r>
              <a:rPr lang="es-MX" sz="1600" dirty="0">
                <a:solidFill>
                  <a:srgbClr val="FFFF00"/>
                </a:solidFill>
              </a:rPr>
              <a:t> = false, </a:t>
            </a:r>
            <a:r>
              <a:rPr lang="es-MX" sz="1600" dirty="0" err="1">
                <a:solidFill>
                  <a:srgbClr val="FFFF00"/>
                </a:solidFill>
              </a:rPr>
              <a:t>double</a:t>
            </a:r>
            <a:r>
              <a:rPr lang="es-MX" sz="1600" dirty="0">
                <a:solidFill>
                  <a:srgbClr val="FFFF00"/>
                </a:solidFill>
              </a:rPr>
              <a:t>? </a:t>
            </a:r>
            <a:r>
              <a:rPr lang="es-MX" sz="1600" dirty="0" err="1">
                <a:solidFill>
                  <a:srgbClr val="FFFF00"/>
                </a:solidFill>
              </a:rPr>
              <a:t>width</a:t>
            </a:r>
            <a:r>
              <a:rPr lang="es-MX" sz="1600" dirty="0">
                <a:solidFill>
                  <a:srgbClr val="FFFF00"/>
                </a:solidFill>
              </a:rPr>
              <a:t>, </a:t>
            </a:r>
            <a:r>
              <a:rPr lang="es-MX" sz="1600" dirty="0" err="1">
                <a:solidFill>
                  <a:srgbClr val="FFFF00"/>
                </a:solidFill>
              </a:rPr>
              <a:t>double</a:t>
            </a:r>
            <a:r>
              <a:rPr lang="es-MX" sz="1600" dirty="0">
                <a:solidFill>
                  <a:srgbClr val="FFFF00"/>
                </a:solidFill>
              </a:rPr>
              <a:t>? </a:t>
            </a:r>
            <a:r>
              <a:rPr lang="es-MX" sz="1600" dirty="0" err="1">
                <a:solidFill>
                  <a:srgbClr val="FFFF00"/>
                </a:solidFill>
              </a:rPr>
              <a:t>height</a:t>
            </a:r>
            <a:r>
              <a:rPr lang="es-MX" sz="1600" dirty="0">
                <a:solidFill>
                  <a:srgbClr val="FFFF00"/>
                </a:solidFill>
              </a:rPr>
              <a:t>, Widget? </a:t>
            </a:r>
            <a:r>
              <a:rPr lang="es-MX" sz="1600" dirty="0" err="1">
                <a:solidFill>
                  <a:srgbClr val="FFFF00"/>
                </a:solidFill>
              </a:rPr>
              <a:t>child</a:t>
            </a:r>
            <a:r>
              <a:rPr lang="es-MX" sz="1600" dirty="0">
                <a:solidFill>
                  <a:srgbClr val="FFFF00"/>
                </a:solidFill>
              </a:rPr>
              <a:t>})</a:t>
            </a:r>
          </a:p>
          <a:p>
            <a:pPr marL="0" indent="0" algn="just">
              <a:buNone/>
            </a:pPr>
            <a:r>
              <a:rPr lang="es-MX" sz="1600" dirty="0"/>
              <a:t>      Crea un widget que muestra una imagen (obtenida de un </a:t>
            </a:r>
            <a:r>
              <a:rPr lang="es-MX" sz="1600" dirty="0" err="1"/>
              <a:t>ImageProvider</a:t>
            </a:r>
            <a:r>
              <a:rPr lang="es-MX" sz="1600" dirty="0"/>
              <a:t> )          en un Material</a:t>
            </a:r>
          </a:p>
        </p:txBody>
      </p:sp>
      <p:pic>
        <p:nvPicPr>
          <p:cNvPr id="9" name="Imagen 8">
            <a:extLst>
              <a:ext uri="{FF2B5EF4-FFF2-40B4-BE49-F238E27FC236}">
                <a16:creationId xmlns:a16="http://schemas.microsoft.com/office/drawing/2014/main" id="{4D76475D-4B05-30C1-010E-089B53FB71AF}"/>
              </a:ext>
            </a:extLst>
          </p:cNvPr>
          <p:cNvPicPr>
            <a:picLocks noChangeAspect="1"/>
          </p:cNvPicPr>
          <p:nvPr/>
        </p:nvPicPr>
        <p:blipFill>
          <a:blip r:embed="rId2"/>
          <a:stretch>
            <a:fillRect/>
          </a:stretch>
        </p:blipFill>
        <p:spPr>
          <a:xfrm>
            <a:off x="8044598" y="1441528"/>
            <a:ext cx="3625043" cy="4178142"/>
          </a:xfrm>
          <a:prstGeom prst="rect">
            <a:avLst/>
          </a:prstGeom>
        </p:spPr>
      </p:pic>
    </p:spTree>
    <p:extLst>
      <p:ext uri="{BB962C8B-B14F-4D97-AF65-F5344CB8AC3E}">
        <p14:creationId xmlns:p14="http://schemas.microsoft.com/office/powerpoint/2010/main" val="3977882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7AEC349-708A-789C-E26B-46A061AC25BE}"/>
              </a:ext>
            </a:extLst>
          </p:cNvPr>
          <p:cNvSpPr>
            <a:spLocks noGrp="1"/>
          </p:cNvSpPr>
          <p:nvPr>
            <p:ph idx="1"/>
          </p:nvPr>
        </p:nvSpPr>
        <p:spPr>
          <a:xfrm>
            <a:off x="609602" y="355600"/>
            <a:ext cx="5071532" cy="6189133"/>
          </a:xfrm>
        </p:spPr>
        <p:txBody>
          <a:bodyPr/>
          <a:lstStyle/>
          <a:p>
            <a:pPr marL="0" indent="0" algn="just">
              <a:buNone/>
            </a:pPr>
            <a:r>
              <a:rPr lang="es-MX" b="1" dirty="0" err="1">
                <a:solidFill>
                  <a:srgbClr val="FFFF00"/>
                </a:solidFill>
              </a:rPr>
              <a:t>GridView</a:t>
            </a:r>
            <a:r>
              <a:rPr lang="es-MX" b="1" dirty="0">
                <a:solidFill>
                  <a:srgbClr val="FFFF00"/>
                </a:solidFill>
              </a:rPr>
              <a:t>:</a:t>
            </a:r>
            <a:r>
              <a:rPr lang="es-MX" b="1" dirty="0"/>
              <a:t> </a:t>
            </a:r>
            <a:r>
              <a:rPr lang="es-MX" dirty="0"/>
              <a:t>En </a:t>
            </a:r>
            <a:r>
              <a:rPr lang="es-MX" dirty="0" err="1"/>
              <a:t>Flutter</a:t>
            </a:r>
            <a:r>
              <a:rPr lang="es-MX" dirty="0"/>
              <a:t>, </a:t>
            </a:r>
            <a:r>
              <a:rPr lang="es-MX" dirty="0" err="1"/>
              <a:t>GridView</a:t>
            </a:r>
            <a:r>
              <a:rPr lang="es-MX" dirty="0"/>
              <a:t> es un widget que muestra una lista de elementos como una matriz 2D. En términos simples, los elementos se muestran en formato de tabla.</a:t>
            </a:r>
          </a:p>
          <a:p>
            <a:pPr marL="0" indent="0" algn="just">
              <a:buNone/>
            </a:pPr>
            <a:r>
              <a:rPr lang="es-MX" dirty="0"/>
              <a:t>A diferencia de una lista normal, en la que los elementos se representan solo en una dirección, </a:t>
            </a:r>
            <a:r>
              <a:rPr lang="es-MX" dirty="0" err="1"/>
              <a:t>GridView</a:t>
            </a:r>
            <a:r>
              <a:rPr lang="es-MX" dirty="0"/>
              <a:t> representa los elementos tanto horizontal como verticalmente. La siguiente figura representa cómo </a:t>
            </a:r>
            <a:r>
              <a:rPr lang="es-MX" dirty="0" err="1"/>
              <a:t>GridView</a:t>
            </a:r>
            <a:r>
              <a:rPr lang="es-MX" dirty="0"/>
              <a:t> es diferente de una lista normal en una aplicación </a:t>
            </a:r>
            <a:r>
              <a:rPr lang="es-MX" dirty="0" err="1"/>
              <a:t>Flutter</a:t>
            </a: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a:p>
            <a:pPr marL="0" indent="0">
              <a:buNone/>
            </a:pPr>
            <a:endParaRPr lang="es-MX" dirty="0"/>
          </a:p>
        </p:txBody>
      </p:sp>
      <p:pic>
        <p:nvPicPr>
          <p:cNvPr id="4098" name="Picture 2" descr="GridView en Flutter">
            <a:extLst>
              <a:ext uri="{FF2B5EF4-FFF2-40B4-BE49-F238E27FC236}">
                <a16:creationId xmlns:a16="http://schemas.microsoft.com/office/drawing/2014/main" id="{02DED1E2-63F7-0807-E00D-BD15CC2F7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51" y="3691466"/>
            <a:ext cx="4062834" cy="269928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6052EDDB-D97C-B18E-61EC-BC9AB27EC7AD}"/>
              </a:ext>
            </a:extLst>
          </p:cNvPr>
          <p:cNvSpPr txBox="1">
            <a:spLocks/>
          </p:cNvSpPr>
          <p:nvPr/>
        </p:nvSpPr>
        <p:spPr>
          <a:xfrm>
            <a:off x="6510868" y="313267"/>
            <a:ext cx="5071532" cy="618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s-MX" b="1" dirty="0" err="1">
                <a:solidFill>
                  <a:srgbClr val="FFFF00"/>
                </a:solidFill>
              </a:rPr>
              <a:t>GridTile</a:t>
            </a:r>
            <a:r>
              <a:rPr lang="es-MX" b="1" dirty="0">
                <a:solidFill>
                  <a:srgbClr val="FFFF00"/>
                </a:solidFill>
              </a:rPr>
              <a:t>:</a:t>
            </a:r>
            <a:r>
              <a:rPr lang="es-MX" dirty="0"/>
              <a:t> en </a:t>
            </a:r>
            <a:r>
              <a:rPr lang="es-MX" dirty="0" err="1"/>
              <a:t>Flutter</a:t>
            </a:r>
            <a:r>
              <a:rPr lang="es-MX" dirty="0"/>
              <a:t> es una subclase de </a:t>
            </a:r>
            <a:r>
              <a:rPr lang="es-MX" dirty="0" err="1"/>
              <a:t>Stateless</a:t>
            </a:r>
            <a:r>
              <a:rPr lang="es-MX" dirty="0"/>
              <a:t> Widget, que es una cuadrícula de mosaicos desplazable. Y </a:t>
            </a:r>
            <a:r>
              <a:rPr lang="es-MX" dirty="0" err="1"/>
              <a:t>GridTile</a:t>
            </a:r>
            <a:r>
              <a:rPr lang="es-MX" dirty="0"/>
              <a:t> generalmente usa </a:t>
            </a:r>
            <a:r>
              <a:rPr lang="es-MX" dirty="0" err="1"/>
              <a:t>GridTileBar</a:t>
            </a:r>
            <a:r>
              <a:rPr lang="es-MX" dirty="0"/>
              <a:t> Widget en el encabezado o pie de página. No ambos, al mismo tiempo.</a:t>
            </a:r>
          </a:p>
          <a:p>
            <a:pPr marL="0" indent="0" algn="just">
              <a:buFont typeface="Arial"/>
              <a:buNone/>
            </a:pPr>
            <a:r>
              <a:rPr lang="es-MX" dirty="0"/>
              <a:t>También </a:t>
            </a:r>
            <a:r>
              <a:rPr lang="es-MX" dirty="0" err="1"/>
              <a:t>GridTile</a:t>
            </a:r>
            <a:r>
              <a:rPr lang="es-MX" dirty="0"/>
              <a:t> debe tener un hijo. Sin embargo, el widget sin estado </a:t>
            </a:r>
            <a:r>
              <a:rPr lang="es-MX" dirty="0" err="1"/>
              <a:t>GridTileBar</a:t>
            </a:r>
            <a:r>
              <a:rPr lang="es-MX" dirty="0"/>
              <a:t> que devuelve un widget </a:t>
            </a:r>
            <a:r>
              <a:rPr lang="es-MX" dirty="0" err="1"/>
              <a:t>IconButton</a:t>
            </a:r>
            <a:r>
              <a:rPr lang="es-MX" dirty="0"/>
              <a:t>.</a:t>
            </a:r>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pic>
        <p:nvPicPr>
          <p:cNvPr id="4100" name="Picture 4" descr="GridTileBar con Favoritos pulsados ​​en aleteo">
            <a:extLst>
              <a:ext uri="{FF2B5EF4-FFF2-40B4-BE49-F238E27FC236}">
                <a16:creationId xmlns:a16="http://schemas.microsoft.com/office/drawing/2014/main" id="{B333864B-3CEC-7A1D-26CA-1ADEA20BF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3407833"/>
            <a:ext cx="2796118" cy="292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B708C5-9453-4B53-0FC6-0271F9B031BB}"/>
              </a:ext>
            </a:extLst>
          </p:cNvPr>
          <p:cNvSpPr>
            <a:spLocks noGrp="1"/>
          </p:cNvSpPr>
          <p:nvPr>
            <p:ph idx="1"/>
          </p:nvPr>
        </p:nvSpPr>
        <p:spPr>
          <a:xfrm>
            <a:off x="685801" y="499533"/>
            <a:ext cx="4546599" cy="5918200"/>
          </a:xfrm>
        </p:spPr>
        <p:txBody>
          <a:bodyPr/>
          <a:lstStyle/>
          <a:p>
            <a:pPr marL="0" indent="0" algn="just">
              <a:buNone/>
            </a:pPr>
            <a:r>
              <a:rPr lang="es-MX" b="1" dirty="0" err="1">
                <a:solidFill>
                  <a:srgbClr val="FFFF00"/>
                </a:solidFill>
              </a:rPr>
              <a:t>GridTileBar</a:t>
            </a:r>
            <a:r>
              <a:rPr lang="es-MX" b="1" dirty="0">
                <a:solidFill>
                  <a:srgbClr val="FFFF00"/>
                </a:solidFill>
              </a:rPr>
              <a:t>:</a:t>
            </a:r>
            <a:r>
              <a:rPr lang="es-MX" dirty="0"/>
              <a:t> Un encabezado utilizado en un </a:t>
            </a:r>
            <a:r>
              <a:rPr lang="es-MX" dirty="0" err="1"/>
              <a:t>GridTile</a:t>
            </a:r>
            <a:r>
              <a:rPr lang="es-MX" dirty="0"/>
              <a:t> de diseño de materiales .</a:t>
            </a:r>
          </a:p>
          <a:p>
            <a:pPr marL="0" indent="0" algn="just">
              <a:buNone/>
            </a:pPr>
            <a:r>
              <a:rPr lang="es-MX" dirty="0"/>
              <a:t>Por lo general, se usa para agregar un encabezado o pie de página de una o dos líneas en un </a:t>
            </a:r>
            <a:r>
              <a:rPr lang="es-MX" dirty="0" err="1"/>
              <a:t>GridTile</a:t>
            </a:r>
            <a:r>
              <a:rPr lang="es-MX" dirty="0"/>
              <a:t> .</a:t>
            </a:r>
          </a:p>
          <a:p>
            <a:pPr marL="0" indent="0" algn="just">
              <a:buNone/>
            </a:pPr>
            <a:r>
              <a:rPr lang="es-MX" dirty="0"/>
              <a:t>Para un encabezado de una línea, incluya un widget de título . Para agregar una segunda línea, incluya también un widget de subtítulos . Use el encabezado o el final para agregar un ícono.</a:t>
            </a:r>
          </a:p>
          <a:p>
            <a:pPr marL="0" indent="0" algn="just">
              <a:buNone/>
            </a:pPr>
            <a:r>
              <a:rPr lang="es-MX" sz="2000" b="1" dirty="0"/>
              <a:t>Constructor</a:t>
            </a:r>
          </a:p>
          <a:p>
            <a:pPr marL="0" indent="0" algn="just">
              <a:buNone/>
            </a:pPr>
            <a:r>
              <a:rPr lang="en-US" dirty="0" err="1">
                <a:solidFill>
                  <a:srgbClr val="FFFF00"/>
                </a:solidFill>
              </a:rPr>
              <a:t>GridTileBar</a:t>
            </a:r>
            <a:r>
              <a:rPr lang="en-US" dirty="0">
                <a:solidFill>
                  <a:srgbClr val="FFFF00"/>
                </a:solidFill>
              </a:rPr>
              <a:t>({Key? key, Color? </a:t>
            </a:r>
            <a:r>
              <a:rPr lang="en-US" dirty="0" err="1">
                <a:solidFill>
                  <a:srgbClr val="FFFF00"/>
                </a:solidFill>
              </a:rPr>
              <a:t>backgroundColor</a:t>
            </a:r>
            <a:r>
              <a:rPr lang="en-US" dirty="0">
                <a:solidFill>
                  <a:srgbClr val="FFFF00"/>
                </a:solidFill>
              </a:rPr>
              <a:t>, Widget? leading, Widget? title, Widget? subtitle, Widget? trailing})</a:t>
            </a:r>
            <a:endParaRPr lang="es-MX" dirty="0">
              <a:solidFill>
                <a:srgbClr val="FFFF00"/>
              </a:solidFill>
            </a:endParaRPr>
          </a:p>
          <a:p>
            <a:pPr marL="0" indent="0" algn="just">
              <a:buNone/>
            </a:pPr>
            <a:r>
              <a:rPr lang="es-MX" sz="2000" dirty="0"/>
              <a:t>Crea una barra de mosaico de cuadrícula</a:t>
            </a:r>
          </a:p>
          <a:p>
            <a:pPr marL="0" indent="0" algn="just">
              <a:buNone/>
            </a:pPr>
            <a:endParaRPr lang="es-MX" dirty="0"/>
          </a:p>
        </p:txBody>
      </p:sp>
      <p:pic>
        <p:nvPicPr>
          <p:cNvPr id="5122" name="Picture 2" descr="android - Using a Text Widget on the &quot;trailing&quot; property is not shown in  the GridTileBar Widget but the Icon Widget is does - Stack Overflow">
            <a:extLst>
              <a:ext uri="{FF2B5EF4-FFF2-40B4-BE49-F238E27FC236}">
                <a16:creationId xmlns:a16="http://schemas.microsoft.com/office/drawing/2014/main" id="{3FFF18AE-5685-EFE3-5200-6AF887B14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02" y="675217"/>
            <a:ext cx="3098006" cy="5507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1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15EB8-4377-3B34-EB1F-56A438050B21}"/>
              </a:ext>
            </a:extLst>
          </p:cNvPr>
          <p:cNvSpPr>
            <a:spLocks noGrp="1"/>
          </p:cNvSpPr>
          <p:nvPr>
            <p:ph type="title"/>
          </p:nvPr>
        </p:nvSpPr>
        <p:spPr>
          <a:xfrm>
            <a:off x="7789333" y="2700866"/>
            <a:ext cx="6324599" cy="1456267"/>
          </a:xfrm>
        </p:spPr>
        <p:txBody>
          <a:bodyPr>
            <a:noAutofit/>
          </a:bodyPr>
          <a:lstStyle/>
          <a:p>
            <a:r>
              <a:rPr lang="es-MX" sz="6600" dirty="0"/>
              <a:t>Segunda</a:t>
            </a:r>
            <a:br>
              <a:rPr lang="es-MX" sz="6600" dirty="0"/>
            </a:br>
            <a:br>
              <a:rPr lang="es-MX" sz="6600" dirty="0"/>
            </a:br>
            <a:r>
              <a:rPr lang="es-MX" sz="6600" dirty="0"/>
              <a:t>parte</a:t>
            </a:r>
          </a:p>
        </p:txBody>
      </p:sp>
      <p:pic>
        <p:nvPicPr>
          <p:cNvPr id="4" name="Picture 4" descr="Theming a Flutter App: Getting Started | raywenderlich.com">
            <a:extLst>
              <a:ext uri="{FF2B5EF4-FFF2-40B4-BE49-F238E27FC236}">
                <a16:creationId xmlns:a16="http://schemas.microsoft.com/office/drawing/2014/main" id="{60348579-1704-7242-81D7-EFB8A30A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00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579645-FBA0-C215-2D65-C2C46E523825}"/>
              </a:ext>
            </a:extLst>
          </p:cNvPr>
          <p:cNvSpPr>
            <a:spLocks noGrp="1"/>
          </p:cNvSpPr>
          <p:nvPr>
            <p:ph idx="1"/>
          </p:nvPr>
        </p:nvSpPr>
        <p:spPr>
          <a:xfrm>
            <a:off x="533402" y="524934"/>
            <a:ext cx="5088466" cy="3649133"/>
          </a:xfrm>
        </p:spPr>
        <p:txBody>
          <a:bodyPr/>
          <a:lstStyle/>
          <a:p>
            <a:pPr marL="0" indent="0" algn="just">
              <a:buNone/>
            </a:pPr>
            <a:r>
              <a:rPr lang="es-MX" b="1" i="0" dirty="0" err="1">
                <a:solidFill>
                  <a:srgbClr val="FFFF00"/>
                </a:solidFill>
                <a:effectLst/>
                <a:latin typeface="PTSans-Bold"/>
              </a:rPr>
              <a:t>MediaQuery</a:t>
            </a:r>
            <a:endParaRPr lang="es-MX" b="1" i="0" dirty="0">
              <a:solidFill>
                <a:srgbClr val="FFFF00"/>
              </a:solidFill>
              <a:effectLst/>
              <a:latin typeface="PTSans-Bold"/>
            </a:endParaRPr>
          </a:p>
          <a:p>
            <a:pPr marL="0" indent="0" algn="just">
              <a:buNone/>
            </a:pPr>
            <a:r>
              <a:rPr lang="es-MX" dirty="0"/>
              <a:t>En </a:t>
            </a:r>
            <a:r>
              <a:rPr lang="es-MX" dirty="0" err="1"/>
              <a:t>Flutter</a:t>
            </a:r>
            <a:r>
              <a:rPr lang="es-MX" dirty="0"/>
              <a:t>  tenemos una clase que nos permite dar rápidamente información sobre el equipo que está renderizando nuestra aplicación, datos como la orientación y el tamaño total de pantalla y con esto hacer nuestros cálculos.</a:t>
            </a:r>
          </a:p>
          <a:p>
            <a:pPr marL="0" indent="0" algn="just">
              <a:buNone/>
            </a:pPr>
            <a:r>
              <a:rPr lang="es-MX" dirty="0"/>
              <a:t>La clase de </a:t>
            </a:r>
            <a:r>
              <a:rPr lang="es-MX" dirty="0" err="1"/>
              <a:t>MediaQuery</a:t>
            </a:r>
            <a:r>
              <a:rPr lang="es-MX" dirty="0"/>
              <a:t> tiene un comportamiento o idea similar al que tenemos en CSS con cuentan con el mismo nombre de esta tecnología, adaptar la aplicación en base a reglas que definimos sea por la orientación o el tamaño de pantalla:</a:t>
            </a:r>
          </a:p>
        </p:txBody>
      </p:sp>
      <p:pic>
        <p:nvPicPr>
          <p:cNvPr id="5" name="Imagen 4">
            <a:extLst>
              <a:ext uri="{FF2B5EF4-FFF2-40B4-BE49-F238E27FC236}">
                <a16:creationId xmlns:a16="http://schemas.microsoft.com/office/drawing/2014/main" id="{3209C1DE-A359-CDCF-1072-B9DE6F57E259}"/>
              </a:ext>
            </a:extLst>
          </p:cNvPr>
          <p:cNvPicPr>
            <a:picLocks noChangeAspect="1"/>
          </p:cNvPicPr>
          <p:nvPr/>
        </p:nvPicPr>
        <p:blipFill>
          <a:blip r:embed="rId2"/>
          <a:stretch>
            <a:fillRect/>
          </a:stretch>
        </p:blipFill>
        <p:spPr>
          <a:xfrm>
            <a:off x="642437" y="4711385"/>
            <a:ext cx="4870396" cy="1450901"/>
          </a:xfrm>
          <a:prstGeom prst="rect">
            <a:avLst/>
          </a:prstGeom>
        </p:spPr>
      </p:pic>
      <p:pic>
        <p:nvPicPr>
          <p:cNvPr id="7170" name="Picture 2">
            <a:extLst>
              <a:ext uri="{FF2B5EF4-FFF2-40B4-BE49-F238E27FC236}">
                <a16:creationId xmlns:a16="http://schemas.microsoft.com/office/drawing/2014/main" id="{F877C0D0-F372-474D-2284-482057FBD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200" y="283455"/>
            <a:ext cx="5621868" cy="305981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8C006F9-1EA1-4903-274E-193247840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406" y="3814412"/>
            <a:ext cx="1546824" cy="276013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24B1CFC-6FB9-4600-FBAE-D513DF3EF9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0703" y="3814411"/>
            <a:ext cx="1555770" cy="276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4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582AAD-61E4-1080-7652-DCD42D16740C}"/>
              </a:ext>
            </a:extLst>
          </p:cNvPr>
          <p:cNvSpPr>
            <a:spLocks noGrp="1"/>
          </p:cNvSpPr>
          <p:nvPr>
            <p:ph idx="1"/>
          </p:nvPr>
        </p:nvSpPr>
        <p:spPr>
          <a:xfrm>
            <a:off x="550335" y="609600"/>
            <a:ext cx="5191850" cy="5240867"/>
          </a:xfrm>
        </p:spPr>
        <p:txBody>
          <a:bodyPr/>
          <a:lstStyle/>
          <a:p>
            <a:pPr marL="0" indent="0" algn="just">
              <a:buNone/>
            </a:pPr>
            <a:r>
              <a:rPr lang="es-MX" b="1" dirty="0" err="1">
                <a:solidFill>
                  <a:srgbClr val="FFFF00"/>
                </a:solidFill>
              </a:rPr>
              <a:t>LayoutBuilder</a:t>
            </a:r>
            <a:endParaRPr lang="es-MX" b="1" dirty="0">
              <a:solidFill>
                <a:srgbClr val="FFFF00"/>
              </a:solidFill>
            </a:endParaRPr>
          </a:p>
          <a:p>
            <a:pPr marL="0" indent="0" algn="just">
              <a:buNone/>
            </a:pPr>
            <a:r>
              <a:rPr lang="es-MX" dirty="0"/>
              <a:t>Crea un árbol de widgets que puede depender del tamaño del widget principal.</a:t>
            </a:r>
          </a:p>
          <a:p>
            <a:pPr marL="0" indent="0" algn="just">
              <a:buNone/>
            </a:pPr>
            <a:r>
              <a:rPr lang="es-MX" dirty="0"/>
              <a:t>Similar al widget de Generador , excepto que el marco llama a la función de Generador en el momento del diseño y proporciona las restricciones del widget principal. Esto es útil cuando el padre restringe el tamaño del niño y no depende del tamaño intrínseco del niño. El tamaño final de </a:t>
            </a:r>
            <a:r>
              <a:rPr lang="es-MX" dirty="0" err="1"/>
              <a:t>LayoutBuilder</a:t>
            </a:r>
            <a:r>
              <a:rPr lang="es-MX" dirty="0"/>
              <a:t> coincidirá con el tamaño de su hijo.</a:t>
            </a:r>
          </a:p>
          <a:p>
            <a:pPr marL="0" indent="0" algn="just">
              <a:buNone/>
            </a:pPr>
            <a:r>
              <a:rPr lang="es-MX" dirty="0">
                <a:solidFill>
                  <a:srgbClr val="FFFF00"/>
                </a:solidFill>
              </a:rPr>
              <a:t>Constructores</a:t>
            </a:r>
          </a:p>
          <a:p>
            <a:pPr marL="0" indent="0" algn="just">
              <a:buNone/>
            </a:pPr>
            <a:r>
              <a:rPr lang="es-MX" sz="1600" i="1" dirty="0" err="1">
                <a:solidFill>
                  <a:srgbClr val="FFFF00"/>
                </a:solidFill>
              </a:rPr>
              <a:t>LayoutBuilder</a:t>
            </a:r>
            <a:r>
              <a:rPr lang="es-MX" sz="1600" i="1" dirty="0">
                <a:solidFill>
                  <a:srgbClr val="FFFF00"/>
                </a:solidFill>
              </a:rPr>
              <a:t> ( { Clave ? clave , constructor </a:t>
            </a:r>
            <a:r>
              <a:rPr lang="es-MX" sz="1600" i="1" dirty="0" err="1">
                <a:solidFill>
                  <a:srgbClr val="FFFF00"/>
                </a:solidFill>
              </a:rPr>
              <a:t>LayoutWidgetBuilder</a:t>
            </a:r>
            <a:r>
              <a:rPr lang="es-MX" sz="1600" i="1" dirty="0">
                <a:solidFill>
                  <a:srgbClr val="FFFF00"/>
                </a:solidFill>
              </a:rPr>
              <a:t> requerido } )</a:t>
            </a:r>
          </a:p>
          <a:p>
            <a:pPr marL="0" indent="0" algn="just">
              <a:buNone/>
            </a:pPr>
            <a:r>
              <a:rPr lang="es-MX" dirty="0"/>
              <a:t>Crea un widget que difiere su construcción hasta el diseño.</a:t>
            </a:r>
          </a:p>
        </p:txBody>
      </p:sp>
      <p:pic>
        <p:nvPicPr>
          <p:cNvPr id="6" name="Imagen 5">
            <a:extLst>
              <a:ext uri="{FF2B5EF4-FFF2-40B4-BE49-F238E27FC236}">
                <a16:creationId xmlns:a16="http://schemas.microsoft.com/office/drawing/2014/main" id="{A9E2DF00-B377-F1C0-B124-772ED3729457}"/>
              </a:ext>
            </a:extLst>
          </p:cNvPr>
          <p:cNvPicPr>
            <a:picLocks noChangeAspect="1"/>
          </p:cNvPicPr>
          <p:nvPr/>
        </p:nvPicPr>
        <p:blipFill>
          <a:blip r:embed="rId2"/>
          <a:stretch>
            <a:fillRect/>
          </a:stretch>
        </p:blipFill>
        <p:spPr>
          <a:xfrm>
            <a:off x="6449815" y="1266523"/>
            <a:ext cx="5191850" cy="4324954"/>
          </a:xfrm>
          <a:prstGeom prst="rect">
            <a:avLst/>
          </a:prstGeom>
        </p:spPr>
      </p:pic>
    </p:spTree>
    <p:extLst>
      <p:ext uri="{BB962C8B-B14F-4D97-AF65-F5344CB8AC3E}">
        <p14:creationId xmlns:p14="http://schemas.microsoft.com/office/powerpoint/2010/main" val="25570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01710C-6647-FCE0-C9E0-BCA20B063A1E}"/>
              </a:ext>
            </a:extLst>
          </p:cNvPr>
          <p:cNvSpPr>
            <a:spLocks noGrp="1"/>
          </p:cNvSpPr>
          <p:nvPr>
            <p:ph idx="1"/>
          </p:nvPr>
        </p:nvSpPr>
        <p:spPr>
          <a:xfrm>
            <a:off x="465667" y="347134"/>
            <a:ext cx="4775199" cy="6282266"/>
          </a:xfrm>
        </p:spPr>
        <p:txBody>
          <a:bodyPr/>
          <a:lstStyle/>
          <a:p>
            <a:pPr marL="0" indent="0" algn="just">
              <a:buNone/>
            </a:pPr>
            <a:r>
              <a:rPr lang="es-MX" b="1" dirty="0" err="1">
                <a:solidFill>
                  <a:srgbClr val="FFFF00"/>
                </a:solidFill>
              </a:rPr>
              <a:t>OrientationBuilder</a:t>
            </a:r>
            <a:endParaRPr lang="es-MX" b="1" dirty="0">
              <a:solidFill>
                <a:srgbClr val="FFFF00"/>
              </a:solidFill>
            </a:endParaRPr>
          </a:p>
          <a:p>
            <a:pPr marL="0" indent="0" algn="just">
              <a:buNone/>
            </a:pPr>
            <a:r>
              <a:rPr lang="es-MX" dirty="0"/>
              <a:t>En algunas situaciones, desea actualizar la visualización de una aplicación cuando el usuario gira la pantalla del modo vertical al modo horizontal. Por ejemplo, la aplicación puede mostrar un elemento tras otro en modo vertical, pero colocar esos mismos elementos uno al lado del otro en modo horizontal.</a:t>
            </a:r>
          </a:p>
          <a:p>
            <a:pPr marL="0" indent="0" algn="just">
              <a:buNone/>
            </a:pPr>
            <a:endParaRPr lang="es-MX" dirty="0"/>
          </a:p>
          <a:p>
            <a:pPr marL="0" indent="0" algn="just">
              <a:buNone/>
            </a:pPr>
            <a:endParaRPr lang="es-MX" dirty="0"/>
          </a:p>
          <a:p>
            <a:pPr marL="0" indent="0" algn="just">
              <a:buNone/>
            </a:pPr>
            <a:endParaRPr lang="es-MX" dirty="0"/>
          </a:p>
        </p:txBody>
      </p:sp>
      <p:pic>
        <p:nvPicPr>
          <p:cNvPr id="5" name="Imagen 4">
            <a:extLst>
              <a:ext uri="{FF2B5EF4-FFF2-40B4-BE49-F238E27FC236}">
                <a16:creationId xmlns:a16="http://schemas.microsoft.com/office/drawing/2014/main" id="{A4CF6B41-7333-865B-7764-AD957082664C}"/>
              </a:ext>
            </a:extLst>
          </p:cNvPr>
          <p:cNvPicPr>
            <a:picLocks noChangeAspect="1"/>
          </p:cNvPicPr>
          <p:nvPr/>
        </p:nvPicPr>
        <p:blipFill>
          <a:blip r:embed="rId2"/>
          <a:stretch>
            <a:fillRect/>
          </a:stretch>
        </p:blipFill>
        <p:spPr>
          <a:xfrm>
            <a:off x="346024" y="5147134"/>
            <a:ext cx="8316486" cy="1000265"/>
          </a:xfrm>
          <a:prstGeom prst="rect">
            <a:avLst/>
          </a:prstGeom>
        </p:spPr>
      </p:pic>
      <p:pic>
        <p:nvPicPr>
          <p:cNvPr id="10242" name="Picture 2" descr="Orientation Builder || Part 95 - YouTube">
            <a:extLst>
              <a:ext uri="{FF2B5EF4-FFF2-40B4-BE49-F238E27FC236}">
                <a16:creationId xmlns:a16="http://schemas.microsoft.com/office/drawing/2014/main" id="{0D946568-913B-A37F-3A7E-35FCC7855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733" y="1334558"/>
            <a:ext cx="6417733"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31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262</TotalTime>
  <Words>1513</Words>
  <Application>Microsoft Office PowerPoint</Application>
  <PresentationFormat>Panorámica</PresentationFormat>
  <Paragraphs>90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Calibri Light</vt:lpstr>
      <vt:lpstr>PTSans-Bold</vt:lpstr>
      <vt:lpstr>Celestial</vt:lpstr>
      <vt:lpstr>Presentación de PowerPoint</vt:lpstr>
      <vt:lpstr>Presentación de PowerPoint</vt:lpstr>
      <vt:lpstr>Presentación de PowerPoint</vt:lpstr>
      <vt:lpstr>Presentación de PowerPoint</vt:lpstr>
      <vt:lpstr>Presentación de PowerPoint</vt:lpstr>
      <vt:lpstr>Segunda  parte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 Widgets </dc:title>
  <dc:creator>Gilberto Rodríguez Ramírez</dc:creator>
  <cp:lastModifiedBy>Gilberto Rodríguez Ramírez</cp:lastModifiedBy>
  <cp:revision>10</cp:revision>
  <dcterms:created xsi:type="dcterms:W3CDTF">2022-05-10T15:49:17Z</dcterms:created>
  <dcterms:modified xsi:type="dcterms:W3CDTF">2022-05-10T20:13:37Z</dcterms:modified>
</cp:coreProperties>
</file>