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t>5/12/2020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t>5/12/2020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t>5/12/2020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5/12/2020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t>5/12/2020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t>5/12/2020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t>5/12/2020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t>5/12/2020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5/12/2020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5/12/2020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5/12/2020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0766" y="914399"/>
            <a:ext cx="9234152" cy="4700454"/>
          </a:xfrm>
          <a:prstGeom prst="rect">
            <a:avLst/>
          </a:prstGeom>
        </p:spPr>
        <p:txBody>
          <a:bodyPr wrap="square">
            <a:spAutoFit/>
          </a:bodyPr>
          <a:lstStyle/>
          <a:p>
            <a:pPr algn="ctr">
              <a:lnSpc>
                <a:spcPct val="150000"/>
              </a:lnSpc>
              <a:spcAft>
                <a:spcPts val="800"/>
              </a:spcAft>
            </a:pPr>
            <a:r>
              <a:rPr lang="en-US" sz="4000" b="1" dirty="0" smtClean="0">
                <a:latin typeface="Sitka Banner" panose="02000505000000020004" pitchFamily="2" charset="0"/>
                <a:ea typeface="Calibri" panose="020F0502020204030204" pitchFamily="34" charset="0"/>
                <a:cs typeface="Arial" panose="020B0604020202020204" pitchFamily="34" charset="0"/>
              </a:rPr>
              <a:t>KELOMPOK 7</a:t>
            </a:r>
          </a:p>
          <a:p>
            <a:pPr algn="ctr">
              <a:lnSpc>
                <a:spcPct val="150000"/>
              </a:lnSpc>
              <a:spcAft>
                <a:spcPts val="800"/>
              </a:spcAft>
            </a:pPr>
            <a:r>
              <a:rPr lang="en-US" sz="4000" b="1" dirty="0" smtClean="0">
                <a:latin typeface="Sitka Banner" panose="02000505000000020004" pitchFamily="2" charset="0"/>
                <a:ea typeface="Calibri" panose="020F0502020204030204" pitchFamily="34" charset="0"/>
                <a:cs typeface="Arial" panose="020B0604020202020204" pitchFamily="34" charset="0"/>
              </a:rPr>
              <a:t>PRODUK </a:t>
            </a:r>
            <a:r>
              <a:rPr lang="en-US" sz="4000" b="1" dirty="0">
                <a:latin typeface="Sitka Banner" panose="02000505000000020004" pitchFamily="2" charset="0"/>
                <a:ea typeface="Calibri" panose="020F0502020204030204" pitchFamily="34" charset="0"/>
                <a:cs typeface="Arial" panose="020B0604020202020204" pitchFamily="34" charset="0"/>
              </a:rPr>
              <a:t>INFORMASI : </a:t>
            </a:r>
            <a:r>
              <a:rPr lang="en-US" sz="4000" b="1" dirty="0" err="1">
                <a:latin typeface="Sitka Banner" panose="02000505000000020004" pitchFamily="2" charset="0"/>
                <a:ea typeface="Calibri" panose="020F0502020204030204" pitchFamily="34" charset="0"/>
                <a:cs typeface="Arial" panose="020B0604020202020204" pitchFamily="34" charset="0"/>
              </a:rPr>
              <a:t>Akun</a:t>
            </a:r>
            <a:r>
              <a:rPr lang="en-US" sz="4000" b="1" dirty="0">
                <a:latin typeface="Sitka Banner" panose="02000505000000020004" pitchFamily="2" charset="0"/>
                <a:ea typeface="Calibri" panose="020F0502020204030204" pitchFamily="34" charset="0"/>
                <a:cs typeface="Arial" panose="020B0604020202020204" pitchFamily="34" charset="0"/>
              </a:rPr>
              <a:t> </a:t>
            </a:r>
            <a:r>
              <a:rPr lang="en-US" sz="4000" b="1" dirty="0" err="1">
                <a:latin typeface="Sitka Banner" panose="02000505000000020004" pitchFamily="2" charset="0"/>
                <a:ea typeface="Calibri" panose="020F0502020204030204" pitchFamily="34" charset="0"/>
                <a:cs typeface="Arial" panose="020B0604020202020204" pitchFamily="34" charset="0"/>
              </a:rPr>
              <a:t>Instagram</a:t>
            </a:r>
            <a:r>
              <a:rPr lang="en-US" sz="4000" b="1" dirty="0">
                <a:latin typeface="Sitka Banner" panose="02000505000000020004" pitchFamily="2" charset="0"/>
                <a:ea typeface="Calibri" panose="020F0502020204030204" pitchFamily="34" charset="0"/>
                <a:cs typeface="Arial" panose="020B0604020202020204" pitchFamily="34" charset="0"/>
              </a:rPr>
              <a:t> </a:t>
            </a:r>
            <a:r>
              <a:rPr lang="en-US" sz="4000" b="1" i="1" dirty="0">
                <a:latin typeface="Sitka Banner" panose="02000505000000020004" pitchFamily="2" charset="0"/>
                <a:ea typeface="Calibri" panose="020F0502020204030204" pitchFamily="34" charset="0"/>
                <a:cs typeface="Arial" panose="020B0604020202020204" pitchFamily="34" charset="0"/>
              </a:rPr>
              <a:t>Healthy_Care.id </a:t>
            </a:r>
            <a:r>
              <a:rPr lang="en-US" sz="4000" b="1" dirty="0" err="1">
                <a:latin typeface="Sitka Banner" panose="02000505000000020004" pitchFamily="2" charset="0"/>
                <a:ea typeface="Calibri" panose="020F0502020204030204" pitchFamily="34" charset="0"/>
                <a:cs typeface="Arial" panose="020B0604020202020204" pitchFamily="34" charset="0"/>
              </a:rPr>
              <a:t>sebagai</a:t>
            </a:r>
            <a:r>
              <a:rPr lang="en-US" sz="4000" b="1" dirty="0">
                <a:latin typeface="Sitka Banner" panose="02000505000000020004" pitchFamily="2" charset="0"/>
                <a:ea typeface="Calibri" panose="020F0502020204030204" pitchFamily="34" charset="0"/>
                <a:cs typeface="Arial" panose="020B0604020202020204" pitchFamily="34" charset="0"/>
              </a:rPr>
              <a:t> Platform </a:t>
            </a:r>
            <a:r>
              <a:rPr lang="en-US" sz="4000" b="1" dirty="0" err="1">
                <a:latin typeface="Sitka Banner" panose="02000505000000020004" pitchFamily="2" charset="0"/>
                <a:ea typeface="Calibri" panose="020F0502020204030204" pitchFamily="34" charset="0"/>
                <a:cs typeface="Arial" panose="020B0604020202020204" pitchFamily="34" charset="0"/>
              </a:rPr>
              <a:t>Informasi</a:t>
            </a:r>
            <a:r>
              <a:rPr lang="en-US" sz="4000" b="1" dirty="0">
                <a:latin typeface="Sitka Banner" panose="02000505000000020004" pitchFamily="2" charset="0"/>
                <a:ea typeface="Calibri" panose="020F0502020204030204" pitchFamily="34" charset="0"/>
                <a:cs typeface="Arial" panose="020B0604020202020204" pitchFamily="34" charset="0"/>
              </a:rPr>
              <a:t> </a:t>
            </a:r>
            <a:r>
              <a:rPr lang="en-US" sz="4000" b="1" dirty="0" err="1">
                <a:latin typeface="Sitka Banner" panose="02000505000000020004" pitchFamily="2" charset="0"/>
                <a:ea typeface="Calibri" panose="020F0502020204030204" pitchFamily="34" charset="0"/>
                <a:cs typeface="Arial" panose="020B0604020202020204" pitchFamily="34" charset="0"/>
              </a:rPr>
              <a:t>kesehatan</a:t>
            </a:r>
            <a:r>
              <a:rPr lang="en-US" sz="4000" b="1" dirty="0">
                <a:latin typeface="Sitka Banner" panose="02000505000000020004" pitchFamily="2" charset="0"/>
                <a:ea typeface="Calibri" panose="020F0502020204030204" pitchFamily="34" charset="0"/>
                <a:cs typeface="Arial" panose="020B0604020202020204" pitchFamily="34" charset="0"/>
              </a:rPr>
              <a:t> di </a:t>
            </a:r>
            <a:r>
              <a:rPr lang="en-US" sz="4000" b="1" dirty="0" err="1">
                <a:latin typeface="Sitka Banner" panose="02000505000000020004" pitchFamily="2" charset="0"/>
                <a:ea typeface="Calibri" panose="020F0502020204030204" pitchFamily="34" charset="0"/>
                <a:cs typeface="Arial" panose="020B0604020202020204" pitchFamily="34" charset="0"/>
              </a:rPr>
              <a:t>tengah</a:t>
            </a:r>
            <a:r>
              <a:rPr lang="en-US" sz="4000" b="1" dirty="0">
                <a:latin typeface="Sitka Banner" panose="02000505000000020004" pitchFamily="2" charset="0"/>
                <a:ea typeface="Calibri" panose="020F0502020204030204" pitchFamily="34" charset="0"/>
                <a:cs typeface="Arial" panose="020B0604020202020204" pitchFamily="34" charset="0"/>
              </a:rPr>
              <a:t> </a:t>
            </a:r>
            <a:r>
              <a:rPr lang="en-US" sz="4000" b="1" dirty="0" err="1">
                <a:latin typeface="Sitka Banner" panose="02000505000000020004" pitchFamily="2" charset="0"/>
                <a:ea typeface="Calibri" panose="020F0502020204030204" pitchFamily="34" charset="0"/>
                <a:cs typeface="Arial" panose="020B0604020202020204" pitchFamily="34" charset="0"/>
              </a:rPr>
              <a:t>wabah</a:t>
            </a:r>
            <a:r>
              <a:rPr lang="en-US" sz="4000" b="1" dirty="0">
                <a:latin typeface="Sitka Banner" panose="02000505000000020004" pitchFamily="2" charset="0"/>
                <a:ea typeface="Calibri" panose="020F0502020204030204" pitchFamily="34" charset="0"/>
                <a:cs typeface="Arial" panose="020B0604020202020204" pitchFamily="34" charset="0"/>
              </a:rPr>
              <a:t> Covid-19</a:t>
            </a:r>
            <a:endParaRPr lang="en-US" sz="3600" dirty="0">
              <a:effectLst/>
              <a:latin typeface="Sitka Banner" panose="02000505000000020004" pitchFamily="2"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2419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Anggota</a:t>
            </a:r>
            <a:r>
              <a:rPr lang="en-US" dirty="0" smtClean="0"/>
              <a:t> </a:t>
            </a:r>
            <a:r>
              <a:rPr lang="en-US" dirty="0" err="1" smtClean="0"/>
              <a:t>Kelompok</a:t>
            </a:r>
            <a:endParaRPr lang="en-US" dirty="0"/>
          </a:p>
        </p:txBody>
      </p:sp>
      <p:sp>
        <p:nvSpPr>
          <p:cNvPr id="3" name="Content Placeholder 2"/>
          <p:cNvSpPr>
            <a:spLocks noGrp="1"/>
          </p:cNvSpPr>
          <p:nvPr>
            <p:ph idx="1"/>
          </p:nvPr>
        </p:nvSpPr>
        <p:spPr/>
        <p:txBody>
          <a:bodyPr/>
          <a:lstStyle/>
          <a:p>
            <a:r>
              <a:rPr lang="id-ID" b="1" dirty="0"/>
              <a:t>Be</a:t>
            </a:r>
            <a:r>
              <a:rPr lang="en-US" b="1" dirty="0"/>
              <a:t>t</a:t>
            </a:r>
            <a:r>
              <a:rPr lang="id-ID" b="1" dirty="0"/>
              <a:t>ha Mercy A</a:t>
            </a:r>
            <a:r>
              <a:rPr lang="en-US" b="1" dirty="0" err="1"/>
              <a:t>nanda</a:t>
            </a:r>
            <a:r>
              <a:rPr lang="en-US" b="1" dirty="0"/>
              <a:t> 			 (</a:t>
            </a:r>
            <a:r>
              <a:rPr lang="id-ID" b="1" dirty="0"/>
              <a:t>071711633002</a:t>
            </a:r>
            <a:r>
              <a:rPr lang="en-US" b="1" dirty="0"/>
              <a:t>)</a:t>
            </a:r>
            <a:r>
              <a:rPr lang="id-ID" b="1" dirty="0"/>
              <a:t>	</a:t>
            </a:r>
            <a:endParaRPr lang="en-US" dirty="0"/>
          </a:p>
          <a:p>
            <a:r>
              <a:rPr lang="id-ID" b="1" dirty="0"/>
              <a:t>Friska Dwi Pratiwi			</a:t>
            </a:r>
            <a:r>
              <a:rPr lang="en-US" b="1" dirty="0"/>
              <a:t> </a:t>
            </a:r>
            <a:r>
              <a:rPr lang="en-US" b="1" dirty="0" smtClean="0"/>
              <a:t>(</a:t>
            </a:r>
            <a:r>
              <a:rPr lang="id-ID" b="1" dirty="0"/>
              <a:t>071711633011</a:t>
            </a:r>
            <a:r>
              <a:rPr lang="en-US" b="1" dirty="0"/>
              <a:t>)</a:t>
            </a:r>
            <a:endParaRPr lang="en-US" dirty="0"/>
          </a:p>
          <a:p>
            <a:r>
              <a:rPr lang="en-US" b="1" dirty="0"/>
              <a:t>Muhammad </a:t>
            </a:r>
            <a:r>
              <a:rPr lang="en-US" b="1" dirty="0" err="1"/>
              <a:t>Syarifudin</a:t>
            </a:r>
            <a:r>
              <a:rPr lang="en-US" b="1" dirty="0"/>
              <a:t> Alawi	  </a:t>
            </a:r>
            <a:r>
              <a:rPr lang="en-US" b="1" dirty="0" smtClean="0"/>
              <a:t>	 (</a:t>
            </a:r>
            <a:r>
              <a:rPr lang="en-US" b="1" dirty="0"/>
              <a:t>071711633028)</a:t>
            </a:r>
            <a:endParaRPr lang="en-US" dirty="0"/>
          </a:p>
          <a:p>
            <a:r>
              <a:rPr lang="en-US" b="1" dirty="0" err="1"/>
              <a:t>Ridho</a:t>
            </a:r>
            <a:r>
              <a:rPr lang="en-US" b="1" dirty="0"/>
              <a:t> </a:t>
            </a:r>
            <a:r>
              <a:rPr lang="en-US" b="1" dirty="0" err="1"/>
              <a:t>Sasmito</a:t>
            </a:r>
            <a:r>
              <a:rPr lang="en-US" b="1" dirty="0"/>
              <a:t>                                          </a:t>
            </a:r>
            <a:r>
              <a:rPr lang="en-US" b="1" dirty="0" smtClean="0"/>
              <a:t>	  (</a:t>
            </a:r>
            <a:r>
              <a:rPr lang="en-US" b="1" dirty="0"/>
              <a:t>071711633036)</a:t>
            </a:r>
            <a:endParaRPr lang="en-US" dirty="0"/>
          </a:p>
          <a:p>
            <a:r>
              <a:rPr lang="en-US" b="1" dirty="0" err="1"/>
              <a:t>Hafsah</a:t>
            </a:r>
            <a:r>
              <a:rPr lang="en-US" b="1" dirty="0"/>
              <a:t> </a:t>
            </a:r>
            <a:r>
              <a:rPr lang="en-US" b="1" dirty="0" err="1"/>
              <a:t>Syafriyan</a:t>
            </a:r>
            <a:r>
              <a:rPr lang="en-US" b="1" dirty="0"/>
              <a:t>			  </a:t>
            </a:r>
            <a:r>
              <a:rPr lang="en-US" b="1" dirty="0" smtClean="0"/>
              <a:t>(</a:t>
            </a:r>
            <a:r>
              <a:rPr lang="en-US" b="1" dirty="0"/>
              <a:t>071711633076)</a:t>
            </a:r>
            <a:endParaRPr lang="en-US" dirty="0"/>
          </a:p>
          <a:p>
            <a:r>
              <a:rPr lang="en-US" b="1" dirty="0" err="1"/>
              <a:t>Yodha</a:t>
            </a:r>
            <a:r>
              <a:rPr lang="en-US" b="1" dirty="0"/>
              <a:t> </a:t>
            </a:r>
            <a:r>
              <a:rPr lang="en-US" b="1" dirty="0" err="1"/>
              <a:t>Argya</a:t>
            </a:r>
            <a:r>
              <a:rPr lang="en-US" b="1" dirty="0"/>
              <a:t> </a:t>
            </a:r>
            <a:r>
              <a:rPr lang="en-US" b="1" dirty="0" err="1"/>
              <a:t>Pratama</a:t>
            </a:r>
            <a:r>
              <a:rPr lang="en-US" b="1" dirty="0"/>
              <a:t>                           </a:t>
            </a:r>
            <a:r>
              <a:rPr lang="en-US" b="1" dirty="0" smtClean="0"/>
              <a:t>	  (</a:t>
            </a:r>
            <a:r>
              <a:rPr lang="en-US" b="1" dirty="0"/>
              <a:t>071711633093)</a:t>
            </a:r>
            <a:endParaRPr lang="en-US" dirty="0"/>
          </a:p>
          <a:p>
            <a:r>
              <a:rPr lang="en-US" b="1" dirty="0" err="1"/>
              <a:t>Adji</a:t>
            </a:r>
            <a:r>
              <a:rPr lang="en-US" b="1" dirty="0"/>
              <a:t> </a:t>
            </a:r>
            <a:r>
              <a:rPr lang="en-US" b="1" dirty="0" err="1"/>
              <a:t>Haryo</a:t>
            </a:r>
            <a:r>
              <a:rPr lang="en-US" b="1" dirty="0"/>
              <a:t> </a:t>
            </a:r>
            <a:r>
              <a:rPr lang="en-US" b="1" dirty="0" err="1"/>
              <a:t>Prakoso</a:t>
            </a:r>
            <a:r>
              <a:rPr lang="en-US" b="1" dirty="0"/>
              <a:t>			  </a:t>
            </a:r>
            <a:r>
              <a:rPr lang="en-US" b="1" dirty="0" smtClean="0"/>
              <a:t> (</a:t>
            </a:r>
            <a:r>
              <a:rPr lang="en-US" b="1" dirty="0"/>
              <a:t>071611633001)</a:t>
            </a:r>
            <a:endParaRPr lang="en-US" dirty="0"/>
          </a:p>
        </p:txBody>
      </p:sp>
    </p:spTree>
    <p:extLst>
      <p:ext uri="{BB962C8B-B14F-4D97-AF65-F5344CB8AC3E}">
        <p14:creationId xmlns:p14="http://schemas.microsoft.com/office/powerpoint/2010/main" val="310980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186" y="373488"/>
            <a:ext cx="8525814" cy="464871"/>
          </a:xfrm>
          <a:prstGeom prst="rect">
            <a:avLst/>
          </a:prstGeom>
        </p:spPr>
        <p:txBody>
          <a:bodyPr wrap="square">
            <a:spAutoFit/>
          </a:bodyPr>
          <a:lstStyle/>
          <a:p>
            <a:pPr indent="685800" algn="ctr">
              <a:lnSpc>
                <a:spcPct val="150000"/>
              </a:lnSpc>
              <a:spcAft>
                <a:spcPts val="800"/>
              </a:spcAft>
            </a:pPr>
            <a:endParaRPr lang="en-US" dirty="0"/>
          </a:p>
        </p:txBody>
      </p:sp>
      <p:sp>
        <p:nvSpPr>
          <p:cNvPr id="3" name="Rectangle 2"/>
          <p:cNvSpPr/>
          <p:nvPr/>
        </p:nvSpPr>
        <p:spPr>
          <a:xfrm>
            <a:off x="618186" y="373488"/>
            <a:ext cx="10947042" cy="5909310"/>
          </a:xfrm>
          <a:prstGeom prst="rect">
            <a:avLst/>
          </a:prstGeom>
        </p:spPr>
        <p:txBody>
          <a:bodyPr wrap="square">
            <a:spAutoFit/>
          </a:bodyPr>
          <a:lstStyle/>
          <a:p>
            <a:pPr algn="ctr"/>
            <a:r>
              <a:rPr lang="en-US" dirty="0" err="1" smtClean="0">
                <a:latin typeface="Arial Black" panose="020B0A04020102020204" pitchFamily="34" charset="0"/>
                <a:ea typeface="Calibri" panose="020F0502020204030204" pitchFamily="34" charset="0"/>
              </a:rPr>
              <a:t>Latar</a:t>
            </a:r>
            <a:r>
              <a:rPr lang="en-US" dirty="0" smtClean="0">
                <a:latin typeface="Arial Black" panose="020B0A04020102020204" pitchFamily="34" charset="0"/>
                <a:ea typeface="Calibri" panose="020F0502020204030204" pitchFamily="34" charset="0"/>
              </a:rPr>
              <a:t> </a:t>
            </a:r>
            <a:r>
              <a:rPr lang="en-US" dirty="0" err="1" smtClean="0">
                <a:latin typeface="Arial Black" panose="020B0A04020102020204" pitchFamily="34" charset="0"/>
                <a:ea typeface="Calibri" panose="020F0502020204030204" pitchFamily="34" charset="0"/>
              </a:rPr>
              <a:t>Belakang</a:t>
            </a:r>
            <a:r>
              <a:rPr lang="en-US" dirty="0" smtClean="0">
                <a:latin typeface="Arial Black" panose="020B0A04020102020204" pitchFamily="34" charset="0"/>
                <a:ea typeface="Calibri" panose="020F0502020204030204" pitchFamily="34" charset="0"/>
              </a:rPr>
              <a:t> </a:t>
            </a:r>
            <a:r>
              <a:rPr lang="en-US" dirty="0" err="1" smtClean="0">
                <a:latin typeface="Arial Black" panose="020B0A04020102020204" pitchFamily="34" charset="0"/>
                <a:ea typeface="Calibri" panose="020F0502020204030204" pitchFamily="34" charset="0"/>
              </a:rPr>
              <a:t>Masalah</a:t>
            </a:r>
            <a:endParaRPr lang="en-US" dirty="0" smtClean="0">
              <a:latin typeface="Arial Black" panose="020B0A04020102020204" pitchFamily="34" charset="0"/>
              <a:ea typeface="Calibri" panose="020F0502020204030204" pitchFamily="34" charset="0"/>
            </a:endParaRPr>
          </a:p>
          <a:p>
            <a:pPr algn="ctr"/>
            <a:endParaRPr lang="en-US" dirty="0" smtClean="0">
              <a:latin typeface="Arial Black" panose="020B0A04020102020204" pitchFamily="34" charset="0"/>
              <a:ea typeface="Calibri" panose="020F0502020204030204" pitchFamily="34" charset="0"/>
            </a:endParaRPr>
          </a:p>
          <a:p>
            <a:pPr algn="just"/>
            <a:r>
              <a:rPr lang="id-ID" dirty="0" smtClean="0">
                <a:latin typeface="Arial Black" panose="020B0A04020102020204" pitchFamily="34" charset="0"/>
                <a:ea typeface="Calibri" panose="020F0502020204030204" pitchFamily="34" charset="0"/>
              </a:rPr>
              <a:t>Penyebaran </a:t>
            </a:r>
            <a:r>
              <a:rPr lang="id-ID" dirty="0">
                <a:latin typeface="Arial Black" panose="020B0A04020102020204" pitchFamily="34" charset="0"/>
                <a:ea typeface="Calibri" panose="020F0502020204030204" pitchFamily="34" charset="0"/>
              </a:rPr>
              <a:t>virus corona atau lebih dikenal dengan covid-19 merupakan salah satu pandemi yang bersifat global. Ketika covid-19 dinyatakan pendemi global pada 11 Maret 2020 oleh </a:t>
            </a:r>
            <a:r>
              <a:rPr lang="id-ID" i="1" dirty="0">
                <a:latin typeface="Arial Black" panose="020B0A04020102020204" pitchFamily="34" charset="0"/>
                <a:ea typeface="Calibri" panose="020F0502020204030204" pitchFamily="34" charset="0"/>
              </a:rPr>
              <a:t>World Health Organization </a:t>
            </a:r>
            <a:r>
              <a:rPr lang="id-ID" dirty="0">
                <a:latin typeface="Arial Black" panose="020B0A04020102020204" pitchFamily="34" charset="0"/>
                <a:ea typeface="Calibri" panose="020F0502020204030204" pitchFamily="34" charset="0"/>
              </a:rPr>
              <a:t>(WHO), </a:t>
            </a:r>
            <a:endParaRPr lang="en-US" dirty="0" smtClean="0">
              <a:latin typeface="Arial Black" panose="020B0A04020102020204" pitchFamily="34" charset="0"/>
              <a:ea typeface="Calibri" panose="020F0502020204030204" pitchFamily="34" charset="0"/>
            </a:endParaRPr>
          </a:p>
          <a:p>
            <a:pPr algn="just"/>
            <a:endParaRPr lang="en-US" dirty="0" smtClean="0">
              <a:latin typeface="Arial Black" panose="020B0A04020102020204" pitchFamily="34" charset="0"/>
              <a:ea typeface="Calibri" panose="020F0502020204030204" pitchFamily="34" charset="0"/>
            </a:endParaRPr>
          </a:p>
          <a:p>
            <a:pPr algn="just"/>
            <a:r>
              <a:rPr lang="id-ID" dirty="0">
                <a:latin typeface="Arial Black" panose="020B0A04020102020204" pitchFamily="34" charset="0"/>
              </a:rPr>
              <a:t>Dengan adanya laporan tersebut membuat kehebohan di masyarakat dan pemeintahan negara Indonesia. kehebohan tersebut timbul karena tidak adanya tindakan antipasi, pencegahan, dan penanggulangan terkait covid-19 di Indonesia</a:t>
            </a:r>
            <a:r>
              <a:rPr lang="id-ID" dirty="0" smtClean="0">
                <a:latin typeface="Arial Black" panose="020B0A04020102020204" pitchFamily="34" charset="0"/>
              </a:rPr>
              <a:t>.</a:t>
            </a:r>
            <a:endParaRPr lang="en-US" dirty="0" smtClean="0">
              <a:latin typeface="Arial Black" panose="020B0A04020102020204" pitchFamily="34" charset="0"/>
            </a:endParaRPr>
          </a:p>
          <a:p>
            <a:pPr algn="just"/>
            <a:endParaRPr lang="en-US" dirty="0" smtClean="0">
              <a:latin typeface="Arial Black" panose="020B0A04020102020204" pitchFamily="34" charset="0"/>
            </a:endParaRPr>
          </a:p>
          <a:p>
            <a:pPr algn="just"/>
            <a:r>
              <a:rPr lang="id-ID" dirty="0">
                <a:latin typeface="Arial Black" panose="020B0A04020102020204" pitchFamily="34" charset="0"/>
              </a:rPr>
              <a:t>Salah satu hoax yang ber edar di masyarakat menurut Kominfo adalah beredarnya pesan berantai di grup WhatsApp terkait kebijakan PSBB (Pembatasan Sosial Berskala Besar) yang akan diterapkan di Serang, Banten</a:t>
            </a:r>
            <a:r>
              <a:rPr lang="id-ID" dirty="0" smtClean="0">
                <a:latin typeface="Arial Black" panose="020B0A04020102020204" pitchFamily="34" charset="0"/>
              </a:rPr>
              <a:t>.</a:t>
            </a:r>
            <a:endParaRPr lang="en-US" dirty="0" smtClean="0">
              <a:latin typeface="Arial Black" panose="020B0A04020102020204" pitchFamily="34" charset="0"/>
            </a:endParaRPr>
          </a:p>
          <a:p>
            <a:pPr algn="just"/>
            <a:endParaRPr lang="en-US" dirty="0">
              <a:latin typeface="Arial Black" panose="020B0A04020102020204" pitchFamily="34" charset="0"/>
            </a:endParaRPr>
          </a:p>
          <a:p>
            <a:pPr algn="just"/>
            <a:r>
              <a:rPr lang="id-ID" dirty="0">
                <a:latin typeface="Arial Black" panose="020B0A04020102020204" pitchFamily="34" charset="0"/>
              </a:rPr>
              <a:t>Pemaparan-pemaran diatas dapat diketahui bahwa penting untuk penulis agar menyediakan informasi yang kredibel di masyarakat agar masyarakat tidak merasa panik dan dapat mengerti terkait covid-19 baik dari segi tindakan pencegahan, tindakan ketika telah terjangkit covid-19. Meyediakan informasi tersebut penulis menggunakan media Instagram untuk menjangkau masyarakat agar masyarakat dapat dengan mudah untuk mengaks informasi yang diberikan oleh penulis.</a:t>
            </a:r>
            <a:endParaRPr lang="en-US" dirty="0">
              <a:latin typeface="Arial Black" panose="020B0A04020102020204" pitchFamily="34" charset="0"/>
            </a:endParaRPr>
          </a:p>
          <a:p>
            <a:endParaRPr lang="en-US" dirty="0">
              <a:latin typeface="Arial Black" panose="020B0A04020102020204" pitchFamily="34" charset="0"/>
            </a:endParaRPr>
          </a:p>
        </p:txBody>
      </p:sp>
    </p:spTree>
    <p:extLst>
      <p:ext uri="{BB962C8B-B14F-4D97-AF65-F5344CB8AC3E}">
        <p14:creationId xmlns:p14="http://schemas.microsoft.com/office/powerpoint/2010/main" val="408195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487" y="-103031"/>
            <a:ext cx="8770513" cy="6011902"/>
          </a:xfrm>
          <a:prstGeom prst="rect">
            <a:avLst/>
          </a:prstGeom>
        </p:spPr>
        <p:txBody>
          <a:bodyPr wrap="square">
            <a:spAutoFit/>
          </a:bodyPr>
          <a:lstStyle/>
          <a:p>
            <a:pPr marR="0" lvl="1">
              <a:lnSpc>
                <a:spcPct val="150000"/>
              </a:lnSpc>
              <a:spcBef>
                <a:spcPts val="0"/>
              </a:spcBef>
              <a:spcAft>
                <a:spcPts val="800"/>
              </a:spcAft>
            </a:pPr>
            <a:r>
              <a:rPr lang="id-ID" sz="1600" b="1" dirty="0">
                <a:latin typeface="Times New Roman" panose="02020603050405020304" pitchFamily="18" charset="0"/>
                <a:ea typeface="Calibri" panose="020F0502020204030204" pitchFamily="34" charset="0"/>
                <a:cs typeface="Arial" panose="020B0604020202020204" pitchFamily="34" charset="0"/>
              </a:rPr>
              <a:t>Identifikasi Masalah</a:t>
            </a:r>
            <a:endParaRPr lang="en-US" sz="1400" dirty="0">
              <a:latin typeface="Calibri" panose="020F0502020204030204" pitchFamily="34" charset="0"/>
              <a:ea typeface="Calibri" panose="020F0502020204030204" pitchFamily="34" charset="0"/>
              <a:cs typeface="Arial" panose="020B0604020202020204" pitchFamily="34" charset="0"/>
            </a:endParaRPr>
          </a:p>
          <a:p>
            <a:r>
              <a:rPr lang="id-ID" sz="1600" dirty="0">
                <a:latin typeface="Times New Roman" panose="02020603050405020304" pitchFamily="18" charset="0"/>
                <a:ea typeface="Calibri" panose="020F0502020204030204" pitchFamily="34" charset="0"/>
              </a:rPr>
              <a:t>Permasalahan yang ditimbulkan dari produk informais yang dipilih seperti membutuhkan waktu yang lama untuk mencari sumber-sumber yang kredibel untuk informasi kesehatan terkait pandemi covid-19,  sulitnya menentukan informasi karena pada saat ini terdapat informasi-informasi hoax yang beredar di masyarakat, serta membutuhkan waktu yang tidak sebentar untuk menganalis informasi kesehatan terkait pandemi covid-19 yang akan dipublish di media Instagram</a:t>
            </a:r>
            <a:r>
              <a:rPr lang="id-ID" sz="1600" dirty="0" smtClean="0">
                <a:latin typeface="Times New Roman" panose="02020603050405020304" pitchFamily="18" charset="0"/>
                <a:ea typeface="Calibri" panose="020F0502020204030204" pitchFamily="34" charset="0"/>
              </a:rPr>
              <a:t>.</a:t>
            </a:r>
            <a:endParaRPr lang="en-US" sz="1600" dirty="0" smtClean="0">
              <a:latin typeface="Times New Roman" panose="02020603050405020304" pitchFamily="18" charset="0"/>
              <a:ea typeface="Calibri" panose="020F0502020204030204" pitchFamily="34" charset="0"/>
            </a:endParaRPr>
          </a:p>
          <a:p>
            <a:endParaRPr lang="en-US" sz="1600" dirty="0" smtClean="0">
              <a:latin typeface="Times New Roman" panose="02020603050405020304" pitchFamily="18" charset="0"/>
              <a:ea typeface="Calibri" panose="020F0502020204030204" pitchFamily="34" charset="0"/>
            </a:endParaRPr>
          </a:p>
          <a:p>
            <a:pPr lvl="1" algn="just"/>
            <a:r>
              <a:rPr lang="id-ID" b="1" dirty="0">
                <a:latin typeface="Times New Roman" panose="02020603050405020304" pitchFamily="18" charset="0"/>
                <a:cs typeface="Times New Roman" panose="02020603050405020304" pitchFamily="18" charset="0"/>
              </a:rPr>
              <a:t>Rumusan Masalah </a:t>
            </a:r>
            <a:endParaRPr lang="en-US" sz="1600" dirty="0">
              <a:latin typeface="Times New Roman" panose="02020603050405020304" pitchFamily="18" charset="0"/>
              <a:cs typeface="Times New Roman" panose="02020603050405020304" pitchFamily="18" charset="0"/>
            </a:endParaRPr>
          </a:p>
          <a:p>
            <a:pPr algn="just"/>
            <a:r>
              <a:rPr lang="id-ID" dirty="0">
                <a:latin typeface="Times New Roman" panose="02020603050405020304" pitchFamily="18" charset="0"/>
                <a:cs typeface="Times New Roman" panose="02020603050405020304" pitchFamily="18" charset="0"/>
              </a:rPr>
              <a:t>Berdasarkan dari latar belakang masalah, indetifiaksi masalah, maka penulis merumuskan masalah sebagai berikut : </a:t>
            </a:r>
            <a:r>
              <a:rPr lang="en-US" dirty="0" err="1">
                <a:latin typeface="Times New Roman" panose="02020603050405020304" pitchFamily="18" charset="0"/>
                <a:cs typeface="Times New Roman" panose="02020603050405020304" pitchFamily="18" charset="0"/>
              </a:rPr>
              <a:t>Bagaimana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instagram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memengaruhi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masyarakat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mencari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kesehatan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ditengah-tengah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pandemi</a:t>
            </a:r>
            <a:r>
              <a:rPr lang="en-US" dirty="0">
                <a:latin typeface="Times New Roman" panose="02020603050405020304" pitchFamily="18" charset="0"/>
                <a:cs typeface="Times New Roman" panose="02020603050405020304" pitchFamily="18" charset="0"/>
              </a:rPr>
              <a:t> Covid-19?</a:t>
            </a:r>
            <a:endParaRPr lang="en-US" sz="1600" dirty="0">
              <a:latin typeface="Times New Roman" panose="02020603050405020304" pitchFamily="18" charset="0"/>
              <a:cs typeface="Times New Roman" panose="02020603050405020304" pitchFamily="18" charset="0"/>
            </a:endParaRPr>
          </a:p>
          <a:p>
            <a:pPr lvl="1" algn="just"/>
            <a:endParaRPr lang="en-US" b="1" dirty="0" smtClean="0">
              <a:latin typeface="Times New Roman" panose="02020603050405020304" pitchFamily="18" charset="0"/>
              <a:cs typeface="Times New Roman" panose="02020603050405020304" pitchFamily="18" charset="0"/>
            </a:endParaRPr>
          </a:p>
          <a:p>
            <a:pPr lvl="1" algn="just"/>
            <a:r>
              <a:rPr lang="id-ID" b="1" dirty="0" smtClean="0">
                <a:latin typeface="Times New Roman" panose="02020603050405020304" pitchFamily="18" charset="0"/>
                <a:cs typeface="Times New Roman" panose="02020603050405020304" pitchFamily="18" charset="0"/>
              </a:rPr>
              <a:t>Maksud </a:t>
            </a:r>
            <a:r>
              <a:rPr lang="id-ID" b="1" dirty="0">
                <a:latin typeface="Times New Roman" panose="02020603050405020304" pitchFamily="18" charset="0"/>
                <a:cs typeface="Times New Roman" panose="02020603050405020304" pitchFamily="18" charset="0"/>
              </a:rPr>
              <a:t>dan Tujuan</a:t>
            </a:r>
            <a:endParaRPr lang="en-US" sz="1600" dirty="0">
              <a:latin typeface="Times New Roman" panose="02020603050405020304" pitchFamily="18" charset="0"/>
              <a:cs typeface="Times New Roman" panose="02020603050405020304" pitchFamily="18" charset="0"/>
            </a:endParaRPr>
          </a:p>
          <a:p>
            <a:pPr lvl="0" algn="just"/>
            <a:r>
              <a:rPr lang="id-ID" dirty="0">
                <a:latin typeface="Times New Roman" panose="02020603050405020304" pitchFamily="18" charset="0"/>
                <a:cs typeface="Times New Roman" panose="02020603050405020304" pitchFamily="18" charset="0"/>
              </a:rPr>
              <a:t>Dengan adanya pemberian informasi kesehatan terkait covid-19 dapat memberikan edukasi dan pemahaman kepada masyarakat.</a:t>
            </a:r>
            <a:endParaRPr lang="en-US" sz="1600" dirty="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1. </a:t>
            </a:r>
            <a:r>
              <a:rPr lang="id-ID" dirty="0" smtClean="0">
                <a:latin typeface="Times New Roman" panose="02020603050405020304" pitchFamily="18" charset="0"/>
                <a:cs typeface="Times New Roman" panose="02020603050405020304" pitchFamily="18" charset="0"/>
              </a:rPr>
              <a:t>Dengan </a:t>
            </a:r>
            <a:r>
              <a:rPr lang="id-ID" dirty="0">
                <a:latin typeface="Times New Roman" panose="02020603050405020304" pitchFamily="18" charset="0"/>
                <a:cs typeface="Times New Roman" panose="02020603050405020304" pitchFamily="18" charset="0"/>
              </a:rPr>
              <a:t>adanya pemberian informasi kesehatan terkait covid-19 dapat mengurangi kecemasan yang terjadi di masyarakat.</a:t>
            </a:r>
            <a:endParaRPr lang="en-US" sz="1600" dirty="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2. </a:t>
            </a:r>
            <a:r>
              <a:rPr lang="id-ID" dirty="0" smtClean="0">
                <a:latin typeface="Times New Roman" panose="02020603050405020304" pitchFamily="18" charset="0"/>
                <a:cs typeface="Times New Roman" panose="02020603050405020304" pitchFamily="18" charset="0"/>
              </a:rPr>
              <a:t>Dapat </a:t>
            </a:r>
            <a:r>
              <a:rPr lang="id-ID" dirty="0">
                <a:latin typeface="Times New Roman" panose="02020603050405020304" pitchFamily="18" charset="0"/>
                <a:cs typeface="Times New Roman" panose="02020603050405020304" pitchFamily="18" charset="0"/>
              </a:rPr>
              <a:t>menjadi sumber rujukan kesehatan terkait covid-19.</a:t>
            </a:r>
            <a:endParaRPr lang="en-US" sz="1600" dirty="0">
              <a:latin typeface="Times New Roman" panose="02020603050405020304" pitchFamily="18" charset="0"/>
              <a:cs typeface="Times New Roman" panose="02020603050405020304" pitchFamily="18" charset="0"/>
            </a:endParaRPr>
          </a:p>
          <a:p>
            <a:pPr lvl="0" algn="just"/>
            <a:r>
              <a:rPr lang="en-US" dirty="0" smtClean="0">
                <a:latin typeface="Times New Roman" panose="02020603050405020304" pitchFamily="18" charset="0"/>
                <a:cs typeface="Times New Roman" panose="02020603050405020304" pitchFamily="18" charset="0"/>
              </a:rPr>
              <a:t>3. </a:t>
            </a:r>
            <a:r>
              <a:rPr lang="id-ID" dirty="0" smtClean="0">
                <a:latin typeface="Times New Roman" panose="02020603050405020304" pitchFamily="18" charset="0"/>
                <a:cs typeface="Times New Roman" panose="02020603050405020304" pitchFamily="18" charset="0"/>
              </a:rPr>
              <a:t>Dapat </a:t>
            </a:r>
            <a:r>
              <a:rPr lang="id-ID" dirty="0">
                <a:latin typeface="Times New Roman" panose="02020603050405020304" pitchFamily="18" charset="0"/>
                <a:cs typeface="Times New Roman" panose="02020603050405020304" pitchFamily="18" charset="0"/>
              </a:rPr>
              <a:t>membantu pemerintah untuk memberikan informasi yang kredibel di masyrakat terkait covid-19</a:t>
            </a:r>
            <a:endParaRPr lang="en-US" sz="16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7180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375" y="601077"/>
            <a:ext cx="9002332" cy="5342616"/>
          </a:xfrm>
          <a:prstGeom prst="rect">
            <a:avLst/>
          </a:prstGeom>
        </p:spPr>
        <p:txBody>
          <a:bodyPr wrap="square">
            <a:spAutoFit/>
          </a:bodyPr>
          <a:lstStyle/>
          <a:p>
            <a:pPr algn="just">
              <a:lnSpc>
                <a:spcPct val="107000"/>
              </a:lnSpc>
              <a:spcAft>
                <a:spcPts val="800"/>
              </a:spcAft>
            </a:pPr>
            <a:r>
              <a:rPr lang="id-ID" sz="1200" b="1" dirty="0">
                <a:latin typeface="Times New Roman" panose="02020603050405020304" pitchFamily="18" charset="0"/>
                <a:ea typeface="Calibri" panose="020F0502020204030204" pitchFamily="34" charset="0"/>
                <a:cs typeface="Arial" panose="020B0604020202020204" pitchFamily="34" charset="0"/>
              </a:rPr>
              <a:t>Definisi Informasi Kesehata</a:t>
            </a:r>
            <a:r>
              <a:rPr lang="en-US" sz="1200" b="1" dirty="0">
                <a:latin typeface="Times New Roman" panose="02020603050405020304" pitchFamily="18" charset="0"/>
                <a:ea typeface="Calibri" panose="020F0502020204030204" pitchFamily="34" charset="0"/>
                <a:cs typeface="Arial" panose="020B0604020202020204" pitchFamily="34" charset="0"/>
              </a:rPr>
              <a:t>n</a:t>
            </a:r>
            <a:endParaRPr lang="en-US" sz="1200" dirty="0">
              <a:latin typeface="Calibri" panose="020F0502020204030204" pitchFamily="34" charset="0"/>
              <a:ea typeface="Calibri" panose="020F0502020204030204" pitchFamily="34" charset="0"/>
              <a:cs typeface="Arial" panose="020B0604020202020204" pitchFamily="34" charset="0"/>
            </a:endParaRPr>
          </a:p>
          <a:p>
            <a:pPr indent="400050" algn="just">
              <a:lnSpc>
                <a:spcPct val="150000"/>
              </a:lnSpc>
              <a:spcAft>
                <a:spcPts val="800"/>
              </a:spcAft>
            </a:pPr>
            <a:r>
              <a:rPr lang="id-ID" sz="1400" dirty="0">
                <a:latin typeface="Times New Roman" panose="02020603050405020304" pitchFamily="18" charset="0"/>
                <a:ea typeface="Calibri" panose="020F0502020204030204" pitchFamily="34" charset="0"/>
                <a:cs typeface="Arial" panose="020B0604020202020204" pitchFamily="34" charset="0"/>
              </a:rPr>
              <a:t>Informasi kesehatan terdiri dari dua kata yaitu Informasi dan Kesehatan. Informasi merupakan suatu data yang telah diolah menjadi bentuk yang lebih berarti bagi pengguna atau penerimanya dan dapat bermanfaat dalam mengambil keputusan saat ini ataupun untuk mendatang.</a:t>
            </a:r>
            <a:r>
              <a:rPr lang="id-ID" sz="1400" dirty="0">
                <a:latin typeface="Calibri" panose="020F0502020204030204" pitchFamily="34" charset="0"/>
                <a:ea typeface="Calibri" panose="020F0502020204030204" pitchFamily="34" charset="0"/>
                <a:cs typeface="Arial" panose="020B0604020202020204" pitchFamily="34" charset="0"/>
              </a:rPr>
              <a:t> </a:t>
            </a:r>
            <a:r>
              <a:rPr lang="id-ID" sz="1400" dirty="0">
                <a:latin typeface="Times New Roman" panose="02020603050405020304" pitchFamily="18" charset="0"/>
                <a:ea typeface="Calibri" panose="020F0502020204030204" pitchFamily="34" charset="0"/>
                <a:cs typeface="Arial" panose="020B0604020202020204" pitchFamily="34" charset="0"/>
              </a:rPr>
              <a:t>Kesehatan adalah keadaan sejahtera dari badan, jiwa, dan sosial yang memungkinkan setiap orang hidup produktif secara sosial dan ekonomis. Pemeliharaan kesehatan adalah upaya penaggulangan dan pencegahan gangguan kesehatan yang memerlukan pemeriksaan, pengobatan dan/atau perawatan termasuk kehamilan, dan persalinan. Adanya Informasi Kesehatan ini berperran untuk memberikan sebuah informasi-informasi tentang kesehatan yang dibutuhkan oleh masyarakat, untuk menjaga kesehatan pribadi ataupun sekitarnya.</a:t>
            </a:r>
            <a:endParaRPr lang="en-US" sz="1200" dirty="0">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400" dirty="0">
                <a:latin typeface="Times New Roman" panose="02020603050405020304" pitchFamily="18" charset="0"/>
                <a:ea typeface="Calibri" panose="020F0502020204030204" pitchFamily="34" charset="0"/>
                <a:cs typeface="Arial" panose="020B0604020202020204" pitchFamily="34" charset="0"/>
              </a:rPr>
              <a:t>    </a:t>
            </a:r>
            <a:r>
              <a:rPr lang="id-ID" sz="1400" dirty="0">
                <a:latin typeface="Times New Roman" panose="02020603050405020304" pitchFamily="18" charset="0"/>
                <a:ea typeface="Calibri" panose="020F0502020204030204" pitchFamily="34" charset="0"/>
                <a:cs typeface="Arial" panose="020B0604020202020204" pitchFamily="34" charset="0"/>
              </a:rPr>
              <a:t>     Dengan adanya Informasi Kesehatan masyarakat dapat membantu para penerima informasi untuk pengambilan keputusan dalam mendeteksi dan mengendalikan masalah kesehatan. Adanya informasi kesehatan dapat membantu masyarakat dalam memantau perkembangan dan meningkatnya suatu wabah ataupun penyakit-penyakit yang lain. Di dalam Informasi Kesehatan juga pastinya terdapat langkah-langkah dalam menghindari suatu penyakit. Seperti contoh saat ini Covid-19, suatu virus yang melanda hampir seluruh negara di dunia. Banyak sekali media salah satunya di Instagram yang memberikan banyak informasi tentang virus yang dinamakan Covid-19 ini. di Instagram terdapat informasi tentang cara meminimalisir penularan virus tersebut. Masyarakat juga dapat memantau perkembangan jumlah korban yang disebabkan oleh Covid-19 tersebut.</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2231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9245" y="623104"/>
            <a:ext cx="11500834" cy="6320898"/>
          </a:xfrm>
          <a:prstGeom prst="rect">
            <a:avLst/>
          </a:prstGeom>
        </p:spPr>
        <p:txBody>
          <a:bodyPr wrap="square">
            <a:spAutoFit/>
          </a:bodyPr>
          <a:lstStyle/>
          <a:p>
            <a:pPr marL="450215" marR="0" indent="-450215" algn="just">
              <a:lnSpc>
                <a:spcPct val="150000"/>
              </a:lnSpc>
              <a:spcBef>
                <a:spcPts val="0"/>
              </a:spcBef>
              <a:spcAft>
                <a:spcPts val="800"/>
              </a:spcAft>
            </a:pPr>
            <a:r>
              <a:rPr lang="id-ID" sz="1200" b="1" dirty="0">
                <a:latin typeface="Times New Roman" panose="02020603050405020304" pitchFamily="18" charset="0"/>
                <a:ea typeface="Calibri" panose="020F0502020204030204" pitchFamily="34" charset="0"/>
                <a:cs typeface="Arial" panose="020B0604020202020204" pitchFamily="34" charset="0"/>
              </a:rPr>
              <a:t>Definisi Intagram</a:t>
            </a:r>
            <a:endParaRPr lang="en-US" sz="1200" dirty="0">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800"/>
              </a:spcAft>
            </a:pPr>
            <a:r>
              <a:rPr lang="id-ID" sz="1200" b="1" dirty="0">
                <a:latin typeface="Times New Roman" panose="02020603050405020304" pitchFamily="18" charset="0"/>
                <a:ea typeface="Calibri" panose="020F0502020204030204" pitchFamily="34" charset="0"/>
                <a:cs typeface="Arial" panose="020B0604020202020204" pitchFamily="34" charset="0"/>
              </a:rPr>
              <a:t>          </a:t>
            </a:r>
            <a:r>
              <a:rPr lang="id-ID" sz="1200" dirty="0">
                <a:latin typeface="Times New Roman" panose="02020603050405020304" pitchFamily="18" charset="0"/>
                <a:ea typeface="Calibri" panose="020F0502020204030204" pitchFamily="34" charset="0"/>
                <a:cs typeface="Arial" panose="020B0604020202020204" pitchFamily="34" charset="0"/>
              </a:rPr>
              <a:t>Instagram merupakan suatu aplikasi berbagi foto dan video yang memungkinkan pengguna mengambil foto, mengambil video, menerapkan filter digital, dan membagikannya ke berbagai layanan jejaring sosial. Dengan adanya instagram suatu penyebaran informasi yang berupa foto ataupun video terjadi sangat cepat. Para pengguna instagram dalam melakukan proses pengunggahan suatu foto atau video dapat menyebar dengan cepat dan luas karena penggunaan jaringan internet. Di aplikasi instagram tersebut pengguna dapat menyebarkan beberapa informasi untuk para pengguna instagram lainnya. Banyak sekali di Instagram akun-akun yang meberikan suatu informasi tentang kesehatan yang dapat digunakan atau dimanfaatkan oleh para pengguna instagram. Dengan adanya aplikasi instagram hal itu dapat memudahkan para pengguna social media dalam mendapatkan suatu informasi tentang apapun termasuk informasi kesehatan. Cara mengakses instagram pun juga sangat mudah yaitu dengan menggunakan gadget yang kita miliki. Ada beberapa aktivitas yang dapat dilakukan di Instagram, yaitu sebagai berikut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mj-lt"/>
              <a:buAutoNum type="alphaLcPeriod"/>
            </a:pPr>
            <a:r>
              <a:rPr lang="id-ID" sz="1200" dirty="0">
                <a:latin typeface="Times New Roman" panose="02020603050405020304" pitchFamily="18" charset="0"/>
                <a:ea typeface="Calibri" panose="020F0502020204030204" pitchFamily="34" charset="0"/>
                <a:cs typeface="Arial" panose="020B0604020202020204" pitchFamily="34" charset="0"/>
              </a:rPr>
              <a:t>Follow</a:t>
            </a:r>
            <a:endParaRPr lang="en-US" sz="1200" dirty="0">
              <a:latin typeface="Calibri" panose="020F0502020204030204" pitchFamily="34" charset="0"/>
              <a:ea typeface="Calibri" panose="020F0502020204030204" pitchFamily="34" charset="0"/>
              <a:cs typeface="Arial" panose="020B0604020202020204" pitchFamily="34" charset="0"/>
            </a:endParaRPr>
          </a:p>
          <a:p>
            <a:pPr marL="628650" marR="0" algn="just">
              <a:lnSpc>
                <a:spcPct val="150000"/>
              </a:lnSpc>
              <a:spcBef>
                <a:spcPts val="0"/>
              </a:spcBef>
              <a:spcAft>
                <a:spcPts val="0"/>
              </a:spcAft>
            </a:pPr>
            <a:r>
              <a:rPr lang="id-ID" sz="1200" dirty="0">
                <a:latin typeface="Times New Roman" panose="02020603050405020304" pitchFamily="18" charset="0"/>
                <a:ea typeface="Calibri" panose="020F0502020204030204" pitchFamily="34" charset="0"/>
                <a:cs typeface="Arial" panose="020B0604020202020204" pitchFamily="34" charset="0"/>
              </a:rPr>
              <a:t>follow adalah pengikut, dari pengguna Instagram pengguna satu agar mengikuti atau berteman dengan pengguna lain yang menggunakan Instagram.</a:t>
            </a:r>
            <a:endParaRPr lang="en-US" sz="1200" dirty="0">
              <a:latin typeface="Calibri" panose="020F0502020204030204" pitchFamily="34" charset="0"/>
              <a:ea typeface="Calibri" panose="020F0502020204030204" pitchFamily="34" charset="0"/>
              <a:cs typeface="Arial" panose="020B0604020202020204" pitchFamily="34" charset="0"/>
            </a:endParaRPr>
          </a:p>
          <a:p>
            <a:pPr marL="1308735" marR="0" algn="just">
              <a:lnSpc>
                <a:spcPct val="150000"/>
              </a:lnSpc>
              <a:spcBef>
                <a:spcPts val="0"/>
              </a:spcBef>
              <a:spcAft>
                <a:spcPts val="0"/>
              </a:spcAft>
            </a:pPr>
            <a:r>
              <a:rPr lang="id-ID" sz="1200" dirty="0">
                <a:latin typeface="Times New Roman" panose="02020603050405020304" pitchFamily="18" charset="0"/>
                <a:ea typeface="Calibri" panose="020F0502020204030204" pitchFamily="34" charset="0"/>
                <a:cs typeface="Arial" panose="020B0604020202020204" pitchFamily="34"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mj-lt"/>
              <a:buAutoNum type="alphaLcPeriod"/>
            </a:pPr>
            <a:r>
              <a:rPr lang="id-ID" sz="1200" dirty="0">
                <a:latin typeface="Times New Roman" panose="02020603050405020304" pitchFamily="18" charset="0"/>
                <a:ea typeface="Calibri" panose="020F0502020204030204" pitchFamily="34" charset="0"/>
                <a:cs typeface="Arial" panose="020B0604020202020204" pitchFamily="34" charset="0"/>
              </a:rPr>
              <a:t>Like</a:t>
            </a:r>
            <a:endParaRPr lang="en-US" sz="1200" dirty="0">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50000"/>
              </a:lnSpc>
              <a:spcBef>
                <a:spcPts val="0"/>
              </a:spcBef>
              <a:spcAft>
                <a:spcPts val="0"/>
              </a:spcAft>
            </a:pPr>
            <a:r>
              <a:rPr lang="id-ID" sz="1200" dirty="0">
                <a:latin typeface="Times New Roman" panose="02020603050405020304" pitchFamily="18" charset="0"/>
                <a:ea typeface="Calibri" panose="020F0502020204030204" pitchFamily="34" charset="0"/>
                <a:cs typeface="Arial" panose="020B0604020202020204" pitchFamily="34" charset="0"/>
              </a:rPr>
              <a:t>Like adalah suatu ikon dimana pengguna dapat menyukai gambar ataupun foto pada Instagram, dengan cara menekan tombol like dibagian bawah caption yang bersebelahan dengan komentar. Kedua, dengan double tap (mengetuk dua kali) pada foto yang disukai.</a:t>
            </a:r>
            <a:endParaRPr lang="en-US" sz="1200" dirty="0">
              <a:latin typeface="Calibri" panose="020F0502020204030204" pitchFamily="34" charset="0"/>
              <a:ea typeface="Calibri" panose="020F0502020204030204" pitchFamily="34" charset="0"/>
              <a:cs typeface="Arial" panose="020B0604020202020204" pitchFamily="34" charset="0"/>
            </a:endParaRPr>
          </a:p>
          <a:p>
            <a:pPr marL="1308735" marR="0" algn="just">
              <a:lnSpc>
                <a:spcPct val="150000"/>
              </a:lnSpc>
              <a:spcBef>
                <a:spcPts val="0"/>
              </a:spcBef>
              <a:spcAft>
                <a:spcPts val="0"/>
              </a:spcAft>
            </a:pPr>
            <a:r>
              <a:rPr lang="id-ID" sz="1200" dirty="0">
                <a:latin typeface="Times New Roman" panose="02020603050405020304" pitchFamily="18" charset="0"/>
                <a:ea typeface="Calibri" panose="020F0502020204030204" pitchFamily="34" charset="0"/>
                <a:cs typeface="Arial" panose="020B0604020202020204" pitchFamily="34"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mj-lt"/>
              <a:buAutoNum type="alphaLcPeriod"/>
            </a:pPr>
            <a:r>
              <a:rPr lang="id-ID" sz="1200" dirty="0">
                <a:latin typeface="Times New Roman" panose="02020603050405020304" pitchFamily="18" charset="0"/>
                <a:ea typeface="Calibri" panose="020F0502020204030204" pitchFamily="34" charset="0"/>
                <a:cs typeface="Arial" panose="020B0604020202020204" pitchFamily="34" charset="0"/>
              </a:rPr>
              <a:t>Komentar</a:t>
            </a:r>
            <a:endParaRPr lang="en-US" sz="1200" dirty="0">
              <a:latin typeface="Calibri" panose="020F0502020204030204" pitchFamily="34" charset="0"/>
              <a:ea typeface="Calibri" panose="020F0502020204030204" pitchFamily="34" charset="0"/>
              <a:cs typeface="Arial" panose="020B0604020202020204" pitchFamily="34" charset="0"/>
            </a:endParaRPr>
          </a:p>
          <a:p>
            <a:pPr marL="742950" marR="0" algn="just">
              <a:lnSpc>
                <a:spcPct val="150000"/>
              </a:lnSpc>
              <a:spcBef>
                <a:spcPts val="0"/>
              </a:spcBef>
              <a:spcAft>
                <a:spcPts val="0"/>
              </a:spcAft>
            </a:pPr>
            <a:r>
              <a:rPr lang="id-ID" sz="1200" dirty="0">
                <a:latin typeface="Times New Roman" panose="02020603050405020304" pitchFamily="18" charset="0"/>
                <a:ea typeface="Calibri" panose="020F0502020204030204" pitchFamily="34" charset="0"/>
                <a:cs typeface="Arial" panose="020B0604020202020204" pitchFamily="34" charset="0"/>
              </a:rPr>
              <a:t>Komentar adalah aktivitas dalam memberikan pikirannya melalui katakata, pengguna bebas memberikan komentar apapun terhadap foto, baik itu saran, pujian atau kritikan.</a:t>
            </a:r>
            <a:endParaRPr lang="en-US" sz="1200" dirty="0">
              <a:latin typeface="Calibri" panose="020F0502020204030204" pitchFamily="34" charset="0"/>
              <a:ea typeface="Calibri" panose="020F0502020204030204" pitchFamily="34" charset="0"/>
              <a:cs typeface="Arial" panose="020B0604020202020204" pitchFamily="34" charset="0"/>
            </a:endParaRPr>
          </a:p>
          <a:p>
            <a:pPr marL="1308735" marR="0" algn="just">
              <a:lnSpc>
                <a:spcPct val="150000"/>
              </a:lnSpc>
              <a:spcBef>
                <a:spcPts val="0"/>
              </a:spcBef>
              <a:spcAft>
                <a:spcPts val="0"/>
              </a:spcAft>
            </a:pPr>
            <a:r>
              <a:rPr lang="id-ID" sz="1200" dirty="0">
                <a:latin typeface="Times New Roman" panose="02020603050405020304" pitchFamily="18" charset="0"/>
                <a:ea typeface="Calibri" panose="020F0502020204030204" pitchFamily="34" charset="0"/>
                <a:cs typeface="Arial" panose="020B0604020202020204" pitchFamily="34"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mj-lt"/>
              <a:buAutoNum type="alphaLcPeriod"/>
            </a:pPr>
            <a:r>
              <a:rPr lang="id-ID" sz="1200" dirty="0">
                <a:latin typeface="Times New Roman" panose="02020603050405020304" pitchFamily="18" charset="0"/>
                <a:ea typeface="Calibri" panose="020F0502020204030204" pitchFamily="34" charset="0"/>
                <a:cs typeface="Arial" panose="020B0604020202020204" pitchFamily="34" charset="0"/>
              </a:rPr>
              <a:t>Mentions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800100" marR="0" algn="just">
              <a:lnSpc>
                <a:spcPct val="150000"/>
              </a:lnSpc>
              <a:spcBef>
                <a:spcPts val="0"/>
              </a:spcBef>
              <a:spcAft>
                <a:spcPts val="800"/>
              </a:spcAft>
            </a:pPr>
            <a:r>
              <a:rPr lang="id-ID" sz="1200" dirty="0">
                <a:latin typeface="Times New Roman" panose="02020603050405020304" pitchFamily="18" charset="0"/>
                <a:ea typeface="Calibri" panose="020F0502020204030204" pitchFamily="34" charset="0"/>
                <a:cs typeface="Arial" panose="020B0604020202020204" pitchFamily="34" charset="0"/>
              </a:rPr>
              <a:t>Fitur ini adalah untuk menambah pengguna lain, caranya dengan menambah tanda arroba (@) dan memasukan akun instagram dari pengguna tersebut.</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9160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610" y="645844"/>
            <a:ext cx="10753859" cy="5719514"/>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lphaUcPeriod"/>
            </a:pPr>
            <a:r>
              <a:rPr lang="id-ID" sz="1600" dirty="0">
                <a:latin typeface="Times New Roman" panose="02020603050405020304" pitchFamily="18" charset="0"/>
                <a:ea typeface="Calibri" panose="020F0502020204030204" pitchFamily="34" charset="0"/>
                <a:cs typeface="Arial" panose="020B0604020202020204" pitchFamily="34" charset="0"/>
              </a:rPr>
              <a:t>Metode Perancangan Media/Web</a:t>
            </a:r>
            <a:endParaRPr lang="en-US" sz="1400" dirty="0">
              <a:latin typeface="Calibri" panose="020F0502020204030204" pitchFamily="34" charset="0"/>
              <a:ea typeface="Calibri" panose="020F0502020204030204" pitchFamily="34" charset="0"/>
              <a:cs typeface="Arial" panose="020B0604020202020204" pitchFamily="34" charset="0"/>
            </a:endParaRPr>
          </a:p>
          <a:p>
            <a:pPr indent="228600" algn="just">
              <a:lnSpc>
                <a:spcPct val="150000"/>
              </a:lnSpc>
              <a:spcAft>
                <a:spcPts val="800"/>
              </a:spcAft>
            </a:pPr>
            <a:r>
              <a:rPr lang="id-ID" sz="1600" dirty="0">
                <a:latin typeface="Times New Roman" panose="02020603050405020304" pitchFamily="18" charset="0"/>
                <a:ea typeface="Calibri" panose="020F0502020204030204" pitchFamily="34" charset="0"/>
                <a:cs typeface="Arial" panose="020B0604020202020204" pitchFamily="34" charset="0"/>
              </a:rPr>
              <a:t>Media yang digunakan dalam merancang produk informasi ini berupa instagram. Instagram digunakan sebagai media yang memberikan informasi-informasi terkait kesehatan. Dalam instagram tersebut akan disediakan beberapa informasi kesehatan, dapat berupa video atau gambar. Instagram dipilih sebagai media untuk menyediakan informasi kesehatan karena banyak masyarakat modern saat ini menggunakannya dan media instagram sendiri memiliki fitur-fitur yang mudah dimanfaatkan.</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mj-lt"/>
              <a:buAutoNum type="alphaUcPeriod"/>
            </a:pPr>
            <a:r>
              <a:rPr lang="id-ID" sz="1600" dirty="0">
                <a:latin typeface="Times New Roman" panose="02020603050405020304" pitchFamily="18" charset="0"/>
                <a:ea typeface="Calibri" panose="020F0502020204030204" pitchFamily="34" charset="0"/>
                <a:cs typeface="Arial" panose="020B0604020202020204" pitchFamily="34" charset="0"/>
              </a:rPr>
              <a:t>Tahapan Pembuatan</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mj-lt"/>
              <a:buAutoNum type="arabicPeriod"/>
            </a:pPr>
            <a:r>
              <a:rPr lang="id-ID" sz="1600" dirty="0">
                <a:latin typeface="Times New Roman" panose="02020603050405020304" pitchFamily="18" charset="0"/>
                <a:ea typeface="Calibri" panose="020F0502020204030204" pitchFamily="34" charset="0"/>
                <a:cs typeface="Arial" panose="020B0604020202020204" pitchFamily="34" charset="0"/>
              </a:rPr>
              <a:t>Pembuatan akun instagram</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mj-lt"/>
              <a:buAutoNum type="arabicPeriod"/>
            </a:pPr>
            <a:r>
              <a:rPr lang="id-ID" sz="1600" dirty="0">
                <a:latin typeface="Times New Roman" panose="02020603050405020304" pitchFamily="18" charset="0"/>
                <a:ea typeface="Calibri" panose="020F0502020204030204" pitchFamily="34" charset="0"/>
                <a:cs typeface="Arial" panose="020B0604020202020204" pitchFamily="34" charset="0"/>
              </a:rPr>
              <a:t>Identifikasi isu-isu kesehatan yang sedang terjadi di masyarakat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457200" marR="0" algn="just">
              <a:lnSpc>
                <a:spcPct val="150000"/>
              </a:lnSpc>
              <a:spcBef>
                <a:spcPts val="0"/>
              </a:spcBef>
              <a:spcAft>
                <a:spcPts val="0"/>
              </a:spcAft>
            </a:pPr>
            <a:r>
              <a:rPr lang="id-ID" sz="1600" dirty="0">
                <a:latin typeface="Times New Roman" panose="02020603050405020304" pitchFamily="18" charset="0"/>
                <a:ea typeface="Calibri" panose="020F0502020204030204" pitchFamily="34" charset="0"/>
                <a:cs typeface="Arial" panose="020B0604020202020204" pitchFamily="34" charset="0"/>
              </a:rPr>
              <a:t>Mengidentifikasi isu-isu kesehatan yang sedang terjadi di masyarakat untuk dijadikan sebagai konten informasi. Seperti contoh saat ini tengah terjadi wabah virus covid-19, maka selanjutnya akan mencari data terkait isu kesehatan tersebut.</a:t>
            </a:r>
            <a:endParaRPr lang="en-US" sz="14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AutoNum type="arabicPeriod" startAt="3"/>
            </a:pPr>
            <a:r>
              <a:rPr lang="id-ID" sz="1600" dirty="0" smtClean="0">
                <a:latin typeface="Times New Roman" panose="02020603050405020304" pitchFamily="18" charset="0"/>
                <a:ea typeface="Calibri" panose="020F0502020204030204" pitchFamily="34" charset="0"/>
                <a:cs typeface="Arial" panose="020B0604020202020204" pitchFamily="34" charset="0"/>
              </a:rPr>
              <a:t>Mengumpulkan </a:t>
            </a:r>
            <a:r>
              <a:rPr lang="id-ID" sz="1600" dirty="0">
                <a:latin typeface="Times New Roman" panose="02020603050405020304" pitchFamily="18" charset="0"/>
                <a:ea typeface="Calibri" panose="020F0502020204030204" pitchFamily="34" charset="0"/>
                <a:cs typeface="Arial" panose="020B0604020202020204" pitchFamily="34" charset="0"/>
              </a:rPr>
              <a:t>data terkait informasi kesehatan </a:t>
            </a:r>
            <a:r>
              <a:rPr lang="id-ID" sz="1600" dirty="0" smtClean="0">
                <a:latin typeface="Times New Roman" panose="02020603050405020304" pitchFamily="18" charset="0"/>
                <a:ea typeface="Calibri" panose="020F0502020204030204" pitchFamily="34" charset="0"/>
                <a:cs typeface="Arial" panose="020B0604020202020204" pitchFamily="34" charset="0"/>
              </a:rPr>
              <a:t>tersebut</a:t>
            </a:r>
            <a:endParaRPr lang="en-US" sz="1600" dirty="0" smtClean="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AutoNum type="arabicPeriod" startAt="3"/>
            </a:pPr>
            <a:r>
              <a:rPr lang="en-US" sz="1600" dirty="0" err="1" smtClean="0">
                <a:latin typeface="Times New Roman" panose="02020603050405020304" pitchFamily="18" charset="0"/>
                <a:ea typeface="Calibri" panose="020F0502020204030204" pitchFamily="34" charset="0"/>
                <a:cs typeface="Arial" panose="020B0604020202020204" pitchFamily="34" charset="0"/>
              </a:rPr>
              <a:t>Membuat</a:t>
            </a:r>
            <a:r>
              <a:rPr lang="en-US" sz="1600" dirty="0" smtClean="0">
                <a:latin typeface="Times New Roman" panose="02020603050405020304" pitchFamily="18" charset="0"/>
                <a:ea typeface="Calibri" panose="020F0502020204030204" pitchFamily="34" charset="0"/>
                <a:cs typeface="Arial" panose="020B0604020202020204" pitchFamily="34" charset="0"/>
              </a:rPr>
              <a:t> </a:t>
            </a:r>
            <a:r>
              <a:rPr lang="en-US" sz="1600" dirty="0" err="1" smtClean="0">
                <a:latin typeface="Times New Roman" panose="02020603050405020304" pitchFamily="18" charset="0"/>
                <a:ea typeface="Calibri" panose="020F0502020204030204" pitchFamily="34" charset="0"/>
                <a:cs typeface="Arial" panose="020B0604020202020204" pitchFamily="34" charset="0"/>
              </a:rPr>
              <a:t>konten</a:t>
            </a:r>
            <a:endParaRPr lang="en-US" sz="1600" dirty="0" smtClean="0">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mj-lt"/>
              <a:buAutoNum type="arabicPeriod"/>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445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lawi\Downloads\S__2441216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834" y="2852483"/>
            <a:ext cx="2149972" cy="3187708"/>
          </a:xfrm>
          <a:prstGeom prst="rect">
            <a:avLst/>
          </a:prstGeom>
          <a:noFill/>
          <a:ln>
            <a:noFill/>
          </a:ln>
        </p:spPr>
      </p:pic>
      <p:pic>
        <p:nvPicPr>
          <p:cNvPr id="3" name="Picture 2" descr="C:\Users\Alawi\Downloads\S__24330243.jpg"/>
          <p:cNvPicPr/>
          <p:nvPr/>
        </p:nvPicPr>
        <p:blipFill>
          <a:blip r:embed="rId3">
            <a:extLst>
              <a:ext uri="{28A0092B-C50C-407E-A947-70E740481C1C}">
                <a14:useLocalDpi xmlns:a14="http://schemas.microsoft.com/office/drawing/2010/main" val="0"/>
              </a:ext>
            </a:extLst>
          </a:blip>
          <a:srcRect/>
          <a:stretch>
            <a:fillRect/>
          </a:stretch>
        </p:blipFill>
        <p:spPr bwMode="auto">
          <a:xfrm>
            <a:off x="528834" y="206062"/>
            <a:ext cx="3002915" cy="2296160"/>
          </a:xfrm>
          <a:prstGeom prst="rect">
            <a:avLst/>
          </a:prstGeom>
          <a:noFill/>
          <a:ln>
            <a:noFill/>
          </a:ln>
        </p:spPr>
      </p:pic>
      <p:pic>
        <p:nvPicPr>
          <p:cNvPr id="4" name="Picture 3" descr="C:\Users\Alawi\Downloads\S__24330245.jpg"/>
          <p:cNvPicPr/>
          <p:nvPr/>
        </p:nvPicPr>
        <p:blipFill>
          <a:blip r:embed="rId4">
            <a:extLst>
              <a:ext uri="{28A0092B-C50C-407E-A947-70E740481C1C}">
                <a14:useLocalDpi xmlns:a14="http://schemas.microsoft.com/office/drawing/2010/main" val="0"/>
              </a:ext>
            </a:extLst>
          </a:blip>
          <a:srcRect/>
          <a:stretch>
            <a:fillRect/>
          </a:stretch>
        </p:blipFill>
        <p:spPr bwMode="auto">
          <a:xfrm>
            <a:off x="9531976" y="3396405"/>
            <a:ext cx="2247900" cy="3178810"/>
          </a:xfrm>
          <a:prstGeom prst="rect">
            <a:avLst/>
          </a:prstGeom>
          <a:noFill/>
          <a:ln>
            <a:noFill/>
          </a:ln>
        </p:spPr>
      </p:pic>
      <p:pic>
        <p:nvPicPr>
          <p:cNvPr id="5" name="Picture 4" descr="C:\Users\Alawi\Downloads\S__24330249.jpg"/>
          <p:cNvPicPr/>
          <p:nvPr/>
        </p:nvPicPr>
        <p:blipFill>
          <a:blip r:embed="rId5">
            <a:extLst>
              <a:ext uri="{28A0092B-C50C-407E-A947-70E740481C1C}">
                <a14:useLocalDpi xmlns:a14="http://schemas.microsoft.com/office/drawing/2010/main" val="0"/>
              </a:ext>
            </a:extLst>
          </a:blip>
          <a:srcRect/>
          <a:stretch>
            <a:fillRect/>
          </a:stretch>
        </p:blipFill>
        <p:spPr bwMode="auto">
          <a:xfrm>
            <a:off x="2907410" y="3973333"/>
            <a:ext cx="2543175" cy="2543175"/>
          </a:xfrm>
          <a:prstGeom prst="rect">
            <a:avLst/>
          </a:prstGeom>
          <a:noFill/>
          <a:ln>
            <a:noFill/>
          </a:ln>
        </p:spPr>
      </p:pic>
      <p:pic>
        <p:nvPicPr>
          <p:cNvPr id="6" name="Picture 5" descr="C:\Users\Alawi\Downloads\99F04C5D-9F25-40A3-A5D6-ED655EC16C0E.jpg"/>
          <p:cNvPicPr/>
          <p:nvPr/>
        </p:nvPicPr>
        <p:blipFill>
          <a:blip r:embed="rId6">
            <a:extLst>
              <a:ext uri="{28A0092B-C50C-407E-A947-70E740481C1C}">
                <a14:useLocalDpi xmlns:a14="http://schemas.microsoft.com/office/drawing/2010/main" val="0"/>
              </a:ext>
            </a:extLst>
          </a:blip>
          <a:srcRect/>
          <a:stretch>
            <a:fillRect/>
          </a:stretch>
        </p:blipFill>
        <p:spPr bwMode="auto">
          <a:xfrm>
            <a:off x="6216457" y="3396405"/>
            <a:ext cx="2961770" cy="2619376"/>
          </a:xfrm>
          <a:prstGeom prst="rect">
            <a:avLst/>
          </a:prstGeom>
          <a:noFill/>
          <a:ln>
            <a:noFill/>
          </a:ln>
        </p:spPr>
      </p:pic>
      <p:pic>
        <p:nvPicPr>
          <p:cNvPr id="7" name="Picture 6" descr="C:\Users\Alawi\Downloads\7CE832CA-E2FC-4371-ACFE-E53E1283DA8A.jpg"/>
          <p:cNvPicPr/>
          <p:nvPr/>
        </p:nvPicPr>
        <p:blipFill>
          <a:blip r:embed="rId7">
            <a:extLst>
              <a:ext uri="{28A0092B-C50C-407E-A947-70E740481C1C}">
                <a14:useLocalDpi xmlns:a14="http://schemas.microsoft.com/office/drawing/2010/main" val="0"/>
              </a:ext>
            </a:extLst>
          </a:blip>
          <a:srcRect/>
          <a:stretch>
            <a:fillRect/>
          </a:stretch>
        </p:blipFill>
        <p:spPr bwMode="auto">
          <a:xfrm>
            <a:off x="3983434" y="496574"/>
            <a:ext cx="2919641" cy="2465567"/>
          </a:xfrm>
          <a:prstGeom prst="rect">
            <a:avLst/>
          </a:prstGeom>
          <a:noFill/>
          <a:ln>
            <a:noFill/>
          </a:ln>
        </p:spPr>
      </p:pic>
      <p:sp>
        <p:nvSpPr>
          <p:cNvPr id="8" name="Rectangle 7"/>
          <p:cNvSpPr/>
          <p:nvPr/>
        </p:nvSpPr>
        <p:spPr>
          <a:xfrm>
            <a:off x="7226411" y="547048"/>
            <a:ext cx="4553466" cy="2308324"/>
          </a:xfrm>
          <a:prstGeom prst="rect">
            <a:avLst/>
          </a:prstGeom>
        </p:spPr>
        <p:txBody>
          <a:bodyPr wrap="square">
            <a:spAutoFit/>
          </a:bodyPr>
          <a:lstStyle/>
          <a:p>
            <a:r>
              <a:rPr lang="en-US" sz="4800" dirty="0" err="1" smtClean="0">
                <a:latin typeface="Berlin Sans FB" panose="020E0602020502020306" pitchFamily="34" charset="0"/>
                <a:ea typeface="Calibri" panose="020F0502020204030204" pitchFamily="34" charset="0"/>
              </a:rPr>
              <a:t>Konten</a:t>
            </a:r>
            <a:r>
              <a:rPr lang="en-US" sz="4800" dirty="0" smtClean="0">
                <a:latin typeface="Berlin Sans FB" panose="020E0602020502020306" pitchFamily="34" charset="0"/>
                <a:ea typeface="Calibri" panose="020F0502020204030204" pitchFamily="34" charset="0"/>
              </a:rPr>
              <a:t> yang </a:t>
            </a:r>
            <a:r>
              <a:rPr lang="en-US" sz="4800" dirty="0" err="1" smtClean="0">
                <a:latin typeface="Berlin Sans FB" panose="020E0602020502020306" pitchFamily="34" charset="0"/>
                <a:ea typeface="Calibri" panose="020F0502020204030204" pitchFamily="34" charset="0"/>
              </a:rPr>
              <a:t>dimuat</a:t>
            </a:r>
            <a:r>
              <a:rPr lang="en-US" sz="4800" dirty="0" smtClean="0">
                <a:latin typeface="Berlin Sans FB" panose="020E0602020502020306" pitchFamily="34" charset="0"/>
                <a:ea typeface="Calibri" panose="020F0502020204030204" pitchFamily="34" charset="0"/>
              </a:rPr>
              <a:t> di </a:t>
            </a:r>
            <a:r>
              <a:rPr lang="en-US" sz="4800" dirty="0" err="1" smtClean="0">
                <a:latin typeface="Berlin Sans FB" panose="020E0602020502020306" pitchFamily="34" charset="0"/>
                <a:ea typeface="Calibri" panose="020F0502020204030204" pitchFamily="34" charset="0"/>
              </a:rPr>
              <a:t>dalam</a:t>
            </a:r>
            <a:r>
              <a:rPr lang="en-US" sz="4800" dirty="0" smtClean="0">
                <a:latin typeface="Berlin Sans FB" panose="020E0602020502020306" pitchFamily="34" charset="0"/>
                <a:ea typeface="Calibri" panose="020F0502020204030204" pitchFamily="34" charset="0"/>
              </a:rPr>
              <a:t> INSTAGRAM</a:t>
            </a:r>
            <a:r>
              <a:rPr lang="id-ID" sz="4800" dirty="0" smtClean="0">
                <a:latin typeface="Berlin Sans FB" panose="020E0602020502020306" pitchFamily="34" charset="0"/>
                <a:ea typeface="Calibri" panose="020F0502020204030204" pitchFamily="34" charset="0"/>
              </a:rPr>
              <a:t> </a:t>
            </a:r>
            <a:endParaRPr lang="en-US" sz="4800" dirty="0">
              <a:latin typeface="Berlin Sans FB" panose="020E0602020502020306" pitchFamily="34" charset="0"/>
            </a:endParaRPr>
          </a:p>
        </p:txBody>
      </p:sp>
    </p:spTree>
    <p:extLst>
      <p:ext uri="{BB962C8B-B14F-4D97-AF65-F5344CB8AC3E}">
        <p14:creationId xmlns:p14="http://schemas.microsoft.com/office/powerpoint/2010/main" val="128536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4" y="869812"/>
            <a:ext cx="11797048" cy="5591531"/>
          </a:xfrm>
          <a:prstGeom prst="rect">
            <a:avLst/>
          </a:prstGeom>
        </p:spPr>
        <p:txBody>
          <a:bodyPr wrap="square">
            <a:spAutoFit/>
          </a:bodyPr>
          <a:lstStyle/>
          <a:p>
            <a:pPr algn="just">
              <a:lnSpc>
                <a:spcPct val="107000"/>
              </a:lnSpc>
            </a:pPr>
            <a:r>
              <a:rPr lang="en-US" b="1" dirty="0" err="1" smtClean="0">
                <a:latin typeface="Times New Roman" panose="02020603050405020304" pitchFamily="18" charset="0"/>
                <a:ea typeface="Times New Roman" panose="02020603050405020304" pitchFamily="18" charset="0"/>
                <a:cs typeface="Arial" panose="020B0604020202020204" pitchFamily="34" charset="0"/>
              </a:rPr>
              <a:t>kESIMPULAN</a:t>
            </a:r>
            <a:endParaRPr lang="en-US" b="1" dirty="0" smtClean="0">
              <a:latin typeface="Times New Roman" panose="02020603050405020304" pitchFamily="18" charset="0"/>
              <a:ea typeface="Times New Roman" panose="02020603050405020304" pitchFamily="18" charset="0"/>
              <a:cs typeface="Arial" panose="020B0604020202020204" pitchFamily="34" charset="0"/>
            </a:endParaRPr>
          </a:p>
          <a:p>
            <a:pPr algn="just">
              <a:lnSpc>
                <a:spcPct val="107000"/>
              </a:lnSpc>
            </a:pPr>
            <a:r>
              <a:rPr lang="id-ID" dirty="0" smtClean="0">
                <a:latin typeface="Times New Roman" panose="02020603050405020304" pitchFamily="18" charset="0"/>
                <a:ea typeface="Times New Roman" panose="02020603050405020304" pitchFamily="18" charset="0"/>
                <a:cs typeface="Arial" panose="020B0604020202020204" pitchFamily="34" charset="0"/>
              </a:rPr>
              <a:t>Kebutuhan </a:t>
            </a:r>
            <a:r>
              <a:rPr lang="id-ID" dirty="0">
                <a:latin typeface="Times New Roman" panose="02020603050405020304" pitchFamily="18" charset="0"/>
                <a:ea typeface="Times New Roman" panose="02020603050405020304" pitchFamily="18" charset="0"/>
                <a:cs typeface="Arial" panose="020B0604020202020204" pitchFamily="34" charset="0"/>
              </a:rPr>
              <a:t>akan informasi yang akurat, tepat,  dan terkini semakin dibutuhkan seiring dengan  perkembangan teknologi informasi yang sangat  pesat terutama di bidang kesehatan. Media sosial  melalui internet memiliki potensi besar untuk  melakukan promosi kesehatan dan intervensi  kesehatan lainnya, dan lebih mudah untuk  menyentuh sasaran pada setiap levelnya. Bukti  empiris menunjukkan pemanfaatan media sosial  efektif dalam melakukan upaya promosi kesehatan dengan tujuan meningkatkan pemahaman dan memberi dukungan kepada  masyarakat untuk berperilaku sehat, namun tidak  dapat dipungkiri, dibalik kesuksesan media  tersebut terdapat beberapa kelemahan. Solusi  terhadap kelemahan tersebut dengan  meningkatkan peran profesional bidang kesehatan  dalam mengelola promosi kesehatan berbasis  media sosial, sehingga informasi lebih berkualitas.  Profesional kesehatan dapat melakukan  langkah-langkah berikut: mengidentifikasi audien,  memilih konten yang tepat, memilih strategi yang  dapat diadopsi dari bidang lain seperti bidang  bisnis, memberikan informasi berbasis data yang  akurat dan terkini, meningkatkan partisipasi  audien dan penyedia layanan, melakukan  monitoring dan evaluasi guna memastikan  program promosi berhasil dan berkelanjutan  secara online</a:t>
            </a:r>
            <a:r>
              <a:rPr lang="id-ID" dirty="0" smtClean="0">
                <a:latin typeface="Times New Roman" panose="02020603050405020304" pitchFamily="18" charset="0"/>
                <a:ea typeface="Times New Roman" panose="02020603050405020304" pitchFamily="18" charset="0"/>
                <a:cs typeface="Arial" panose="020B0604020202020204" pitchFamily="34" charset="0"/>
              </a:rPr>
              <a:t>.</a:t>
            </a:r>
            <a:endParaRPr lang="en-US" dirty="0" smtClean="0">
              <a:latin typeface="Times New Roman" panose="02020603050405020304" pitchFamily="18" charset="0"/>
              <a:ea typeface="Times New Roman" panose="02020603050405020304" pitchFamily="18" charset="0"/>
              <a:cs typeface="Arial" panose="020B0604020202020204" pitchFamily="34" charset="0"/>
            </a:endParaRPr>
          </a:p>
          <a:p>
            <a:pPr algn="just">
              <a:lnSpc>
                <a:spcPct val="107000"/>
              </a:lnSpc>
            </a:pPr>
            <a:endParaRPr lang="en-US" sz="1400" dirty="0">
              <a:effectLst/>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pPr>
            <a:r>
              <a:rPr lang="en-US" sz="1400" b="1" dirty="0" smtClean="0">
                <a:latin typeface="Times New Roman" panose="02020603050405020304" pitchFamily="18" charset="0"/>
                <a:ea typeface="Calibri" panose="020F0502020204030204" pitchFamily="34" charset="0"/>
                <a:cs typeface="Arial" panose="020B0604020202020204" pitchFamily="34" charset="0"/>
              </a:rPr>
              <a:t>SARAN</a:t>
            </a:r>
          </a:p>
          <a:p>
            <a:pPr algn="just">
              <a:lnSpc>
                <a:spcPct val="107000"/>
              </a:lnSpc>
            </a:pPr>
            <a:r>
              <a:rPr lang="id-ID" dirty="0">
                <a:latin typeface="Times New Roman" panose="02020603050405020304" pitchFamily="18" charset="0"/>
                <a:cs typeface="Times New Roman" panose="02020603050405020304" pitchFamily="18" charset="0"/>
              </a:rPr>
              <a:t>Untuk meningkatkan efektivitas dan efisiensi dari penggunaan aplikasi pada ponsel sebagai layanan kesehatan, maka perlu adanya dukungan dari berbagai pihak termasuk tenaga medis dan ahli kesehatan. Tujuanya adlah untuk memberikan informasi yang akurat mengenai kesehatan, atau preferensi lainya yang mampu memberikan manfaat bagi masyarakat. Sehingga dapat terjadi kommunikasi dua arah antara pasien dan tenaga medis dan informan-informan pendukung yang ikut serta mengelola platform ini.</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3619172"/>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128</TotalTime>
  <Words>1097</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Berlin Sans FB</vt:lpstr>
      <vt:lpstr>Calibri</vt:lpstr>
      <vt:lpstr>Century Schoolbook</vt:lpstr>
      <vt:lpstr>Corbel</vt:lpstr>
      <vt:lpstr>Sitka Banner</vt:lpstr>
      <vt:lpstr>Times New Roman</vt:lpstr>
      <vt:lpstr>Feathered</vt:lpstr>
      <vt:lpstr>PowerPoint Presentation</vt:lpstr>
      <vt:lpstr>Anggota Kelompok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6</cp:revision>
  <dcterms:created xsi:type="dcterms:W3CDTF">2020-05-12T12:42:37Z</dcterms:created>
  <dcterms:modified xsi:type="dcterms:W3CDTF">2020-05-12T14:56:33Z</dcterms:modified>
</cp:coreProperties>
</file>