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361368" y="-874338"/>
            <a:ext cx="10282064" cy="10344999"/>
          </a:xfrm>
          <a:prstGeom prst="rect">
            <a:avLst/>
          </a:prstGeom>
        </p:spPr>
        <p:txBody>
          <a:bodyPr/>
          <a:lstStyle/>
          <a:p>
            <a:pPr lvl="0" defTabSz="268731">
              <a:defRPr sz="1800"/>
            </a:pPr>
            <a:endParaRPr sz="3680"/>
          </a:p>
          <a:p>
            <a:pPr lvl="0" defTabSz="268731">
              <a:defRPr sz="1800"/>
            </a:pPr>
            <a:r>
              <a:rPr sz="3680"/>
              <a:t> Problem/Opportunity.</a:t>
            </a:r>
            <a:endParaRPr sz="3680"/>
          </a:p>
          <a:p>
            <a:pPr lvl="0" defTabSz="268731">
              <a:defRPr sz="1800"/>
            </a:pPr>
            <a:endParaRPr sz="3680"/>
          </a:p>
          <a:p>
            <a:pPr lvl="0" defTabSz="268731">
              <a:defRPr sz="1800"/>
            </a:pPr>
            <a:endParaRPr sz="3680"/>
          </a:p>
          <a:p>
            <a:pPr lvl="0" defTabSz="268731">
              <a:defRPr sz="1800"/>
            </a:pPr>
            <a:endParaRPr sz="3680"/>
          </a:p>
          <a:p>
            <a:pPr lvl="0" defTabSz="268731">
              <a:defRPr sz="1800"/>
            </a:pPr>
            <a:r>
              <a:rPr sz="3680"/>
              <a:t>Everyday, consumers seek new services without having a direction on where to go and who to trust. Service providers do not have effective networking and marketing tools to enhance and grow their business. But yet people are utilizing social networks to feel connected with others and to enhance their network. We feel that this is the perfect time to recognize that there is a problem and a disconnect to address. Consumerism, business, and networking are vital parts of our everyday lives but there is no platform that effectively tie in all three.</a:t>
            </a:r>
            <a:endParaRPr sz="3680"/>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xfrm>
            <a:off x="1437509" y="275384"/>
            <a:ext cx="10464801" cy="8730820"/>
          </a:xfrm>
          <a:prstGeom prst="rect">
            <a:avLst/>
          </a:prstGeom>
        </p:spPr>
        <p:txBody>
          <a:bodyPr/>
          <a:lstStyle/>
          <a:p>
            <a:pPr lvl="0" defTabSz="268731">
              <a:defRPr sz="1800"/>
            </a:pPr>
            <a:r>
              <a:rPr sz="3680"/>
              <a:t>Slide 5: Secret Sauce/Intellectual Property.</a:t>
            </a:r>
            <a:endParaRPr sz="3680"/>
          </a:p>
          <a:p>
            <a:pPr lvl="0" defTabSz="268731">
              <a:defRPr sz="1800"/>
            </a:pPr>
            <a:endParaRPr sz="3680"/>
          </a:p>
          <a:p>
            <a:pPr lvl="0" defTabSz="268731">
              <a:defRPr sz="1800"/>
            </a:pPr>
            <a:r>
              <a:rPr sz="3680"/>
              <a:t>Kudotree is in a unique position to be first to market with this unique approach to preferred networking. By focusing on the quality of your network rather than how large it is. Kudotree is instinctively different from our competitors because Kudotree has a different purpose to exist. Our purpose is to focus on personal and professional growth and to instill that professionalism is a state of mind, not what you do for a living. Also, with Kudotree being complimentary instead of disruptive, it can use current social networking platforms to grow it's user base.</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xfrm>
            <a:off x="1391824" y="-1"/>
            <a:ext cx="10464801" cy="9563101"/>
          </a:xfrm>
          <a:prstGeom prst="rect">
            <a:avLst/>
          </a:prstGeom>
        </p:spPr>
        <p:txBody>
          <a:bodyPr/>
          <a:lstStyle/>
          <a:p>
            <a:pPr lvl="0" defTabSz="251206">
              <a:defRPr sz="1800"/>
            </a:pPr>
            <a:r>
              <a:rPr sz="3440"/>
              <a:t>Slide 6: Competitive Advantage.</a:t>
            </a:r>
            <a:endParaRPr sz="3440"/>
          </a:p>
          <a:p>
            <a:pPr lvl="0" defTabSz="251206">
              <a:defRPr sz="1800"/>
            </a:pPr>
            <a:endParaRPr sz="3440"/>
          </a:p>
          <a:p>
            <a:pPr lvl="0" defTabSz="251206">
              <a:defRPr sz="1800"/>
            </a:pPr>
            <a:r>
              <a:rPr sz="3440"/>
              <a:t>One of our biggest competitive advantage is actually the strength's of our competitor's, an established identity. Linkedin, Twitter, and Facebook are wonderful networking sites that serve a great purpose but have a solid perception of what they are and what they're used for to consumers. Facebook's main purpose is to share and connect your personal life with others. With Facebook's involvement being so personal, it's not suitable to many for business. Linkedin's perceived purpose is to enter a mass network where being professional is suited around a "suit and tie". The Identity of Linkedin is tied to the corporate world, where many may not identify with. All the following sites are wonderful and useful, but they serve a different purpose and have forged identities. </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1483193" y="0"/>
            <a:ext cx="10464801" cy="9120207"/>
          </a:xfrm>
          <a:prstGeom prst="rect">
            <a:avLst/>
          </a:prstGeom>
        </p:spPr>
        <p:txBody>
          <a:bodyPr/>
          <a:lstStyle/>
          <a:p>
            <a:pPr lvl="0" defTabSz="233679">
              <a:defRPr sz="1800"/>
            </a:pPr>
            <a:r>
              <a:rPr sz="3200"/>
              <a:t>Slide 7: Go to Market Strategy</a:t>
            </a:r>
            <a:endParaRPr sz="3200"/>
          </a:p>
          <a:p>
            <a:pPr lvl="0" defTabSz="233679">
              <a:defRPr sz="1800"/>
            </a:pPr>
            <a:r>
              <a:rPr sz="3200"/>
              <a:t>With Kudotree filling a unanswered niche catering towards the consumer, which everyone is. The pipeline of possible user-base and the adoption rate has an exciting and unknown potential. With integration with Facebook connect, we plan on making adaptation easy and accessible for everyone. Kudotree will have the sign up process geared towards signing up everyone up as a consumer first, then a pro user second to increase the user-base. However, with Kudotree being a new product in a new niche market, we will have to demonstrate how the product is used no matter how simplistic the site is. We can accomplish this by using a demonstration video or by guided interactive instructions for the user to understand how to use the product. With smart phones and technology being in the hands of the masses, Kudotree will not seem as intimidating compared to five years ago. </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xfrm>
            <a:off x="980666" y="0"/>
            <a:ext cx="10464801" cy="9563100"/>
          </a:xfrm>
          <a:prstGeom prst="rect">
            <a:avLst/>
          </a:prstGeom>
        </p:spPr>
        <p:txBody>
          <a:bodyPr/>
          <a:lstStyle/>
          <a:p>
            <a:pPr lvl="0" defTabSz="233679">
              <a:defRPr sz="1800"/>
            </a:pPr>
            <a:r>
              <a:rPr sz="3200"/>
              <a:t>Slide 8: Business Model.</a:t>
            </a:r>
            <a:endParaRPr sz="3200"/>
          </a:p>
          <a:p>
            <a:pPr lvl="0" defTabSz="233679">
              <a:defRPr sz="1800"/>
            </a:pPr>
            <a:endParaRPr sz="3200"/>
          </a:p>
          <a:p>
            <a:pPr lvl="0" defTabSz="233679">
              <a:defRPr sz="1800"/>
            </a:pPr>
            <a:r>
              <a:rPr sz="3200"/>
              <a:t>Kudotree will monetize off of </a:t>
            </a:r>
            <a:endParaRPr sz="3200"/>
          </a:p>
          <a:p>
            <a:pPr lvl="0" defTabSz="233679">
              <a:defRPr sz="1800"/>
            </a:pPr>
            <a:endParaRPr sz="3200"/>
          </a:p>
          <a:p>
            <a:pPr lvl="0" defTabSz="233679">
              <a:defRPr sz="1800"/>
            </a:pPr>
            <a:r>
              <a:rPr sz="3200"/>
              <a:t>Varied types of subscriptions of memberships- Consumers will have a free membership. Kudotree pro-users will have a monthly fee.</a:t>
            </a:r>
            <a:endParaRPr sz="3200"/>
          </a:p>
          <a:p>
            <a:pPr lvl="0" defTabSz="233679">
              <a:defRPr sz="1800"/>
            </a:pPr>
            <a:r>
              <a:rPr sz="3200"/>
              <a:t> </a:t>
            </a:r>
            <a:endParaRPr sz="3200"/>
          </a:p>
          <a:p>
            <a:pPr lvl="0" defTabSz="233679">
              <a:defRPr sz="1800"/>
            </a:pPr>
            <a:r>
              <a:rPr sz="3200"/>
              <a:t>Certification Verifications- We plan on Kudotree eventually verifying certifications for consumer protection. </a:t>
            </a:r>
            <a:endParaRPr sz="3200"/>
          </a:p>
          <a:p>
            <a:pPr lvl="0" defTabSz="233679">
              <a:defRPr sz="1800"/>
            </a:pPr>
            <a:endParaRPr sz="3200"/>
          </a:p>
          <a:p>
            <a:pPr lvl="0" defTabSz="233679">
              <a:defRPr sz="1800"/>
            </a:pPr>
            <a:r>
              <a:rPr sz="3200"/>
              <a:t>Corporate Involvement (with out of network Kudos) </a:t>
            </a:r>
            <a:endParaRPr sz="3200"/>
          </a:p>
          <a:p>
            <a:pPr lvl="0" defTabSz="233679">
              <a:defRPr sz="1800"/>
            </a:pPr>
            <a:endParaRPr sz="3200"/>
          </a:p>
          <a:p>
            <a:pPr lvl="0" defTabSz="233679">
              <a:defRPr sz="1800"/>
            </a:pPr>
            <a:r>
              <a:rPr sz="3200"/>
              <a:t>Advertising. </a:t>
            </a:r>
            <a:endParaRPr sz="3200"/>
          </a:p>
          <a:p>
            <a:pPr lvl="0" defTabSz="233679">
              <a:defRPr sz="1800"/>
            </a:pPr>
            <a:endParaRPr sz="3200"/>
          </a:p>
          <a:p>
            <a:pPr lvl="0" defTabSz="233679">
              <a:defRPr sz="1800"/>
            </a:pPr>
            <a:r>
              <a:rPr sz="3200"/>
              <a:t>However, to understand what we need to charge is directly related to how much operational costs are, which are still unknown. </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title"/>
          </p:nvPr>
        </p:nvSpPr>
        <p:spPr>
          <a:xfrm rot="21588616">
            <a:off x="1268843" y="282681"/>
            <a:ext cx="10464801" cy="8035673"/>
          </a:xfrm>
          <a:prstGeom prst="rect">
            <a:avLst/>
          </a:prstGeom>
        </p:spPr>
        <p:txBody>
          <a:bodyPr/>
          <a:lstStyle/>
          <a:p>
            <a:pPr lvl="0" defTabSz="297941">
              <a:defRPr sz="1800"/>
            </a:pPr>
            <a:r>
              <a:rPr sz="4080"/>
              <a:t> Problem/Opportunity Size.</a:t>
            </a:r>
            <a:endParaRPr sz="4080"/>
          </a:p>
          <a:p>
            <a:pPr lvl="0" defTabSz="297941">
              <a:defRPr sz="1800"/>
            </a:pPr>
            <a:endParaRPr sz="4080"/>
          </a:p>
          <a:p>
            <a:pPr lvl="0" defTabSz="297941">
              <a:defRPr sz="1800"/>
            </a:pPr>
            <a:r>
              <a:rPr sz="4080"/>
              <a:t>Consumerism plays a part in every single person's life. The market is relevant, alive, and growing. With 89.7 percent of businesses made up with 20 people or fewer, it's only right to say that small businesses are the backbone of the economy. There is a huge potential to impact these small companies and individuals for the better. So, how do we do this? </a:t>
            </a:r>
            <a:endParaRPr sz="4080"/>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xfrm>
            <a:off x="1270000" y="-102454"/>
            <a:ext cx="10464800" cy="8706705"/>
          </a:xfrm>
          <a:prstGeom prst="rect">
            <a:avLst/>
          </a:prstGeom>
        </p:spPr>
        <p:txBody>
          <a:bodyPr/>
          <a:lstStyle/>
          <a:p>
            <a:pPr lvl="0" defTabSz="373887">
              <a:defRPr sz="1800"/>
            </a:pPr>
            <a:r>
              <a:rPr sz="5119"/>
              <a:t> Solution.</a:t>
            </a:r>
            <a:endParaRPr sz="5119"/>
          </a:p>
          <a:p>
            <a:pPr lvl="0" defTabSz="373887">
              <a:defRPr sz="1800"/>
            </a:pPr>
            <a:endParaRPr sz="5119"/>
          </a:p>
          <a:p>
            <a:pPr lvl="0" defTabSz="373887">
              <a:defRPr sz="1800"/>
            </a:pPr>
            <a:r>
              <a:rPr sz="5119"/>
              <a:t>The solution to this problem will be many things to many people. A resource to consumers, an extension of business for service providers, a way to grow professionally, and a way to share without inconvenience. We have created a platform that does all these things and more. </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IMG_0221.jpeg"/>
          <p:cNvPicPr/>
          <p:nvPr/>
        </p:nvPicPr>
        <p:blipFill>
          <a:blip r:embed="rId2">
            <a:extLst/>
          </a:blip>
          <a:srcRect l="3770" t="0" r="3770" b="0"/>
          <a:stretch>
            <a:fillRect/>
          </a:stretch>
        </p:blipFill>
        <p:spPr>
          <a:xfrm>
            <a:off x="302105" y="1371841"/>
            <a:ext cx="12387889" cy="4444518"/>
          </a:xfrm>
          <a:prstGeom prst="rect">
            <a:avLst/>
          </a:prstGeom>
          <a:ln w="12700">
            <a:miter lim="400000"/>
          </a:ln>
        </p:spPr>
      </p:pic>
      <p:sp>
        <p:nvSpPr>
          <p:cNvPr id="39" name="Shape 39"/>
          <p:cNvSpPr/>
          <p:nvPr>
            <p:ph type="title"/>
          </p:nvPr>
        </p:nvSpPr>
        <p:spPr>
          <a:prstGeom prst="rect">
            <a:avLst/>
          </a:prstGeom>
        </p:spPr>
        <p:txBody>
          <a:bodyPr/>
          <a:lstStyle/>
          <a:p>
            <a:pPr lvl="0">
              <a:defRPr sz="1800"/>
            </a:pPr>
            <a:r>
              <a:rPr sz="8000"/>
              <a:t>Growth starts here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1270000" y="203227"/>
            <a:ext cx="10464800" cy="9347146"/>
          </a:xfrm>
          <a:prstGeom prst="rect">
            <a:avLst/>
          </a:prstGeom>
        </p:spPr>
        <p:txBody>
          <a:bodyPr/>
          <a:lstStyle/>
          <a:p>
            <a:pPr lvl="0" defTabSz="315468">
              <a:defRPr sz="1800"/>
            </a:pPr>
            <a:r>
              <a:rPr sz="4320"/>
              <a:t> Solution.</a:t>
            </a:r>
            <a:endParaRPr sz="4320"/>
          </a:p>
          <a:p>
            <a:pPr lvl="0" defTabSz="315468">
              <a:defRPr sz="1800"/>
            </a:pPr>
            <a:endParaRPr sz="4320"/>
          </a:p>
          <a:p>
            <a:pPr lvl="0" defTabSz="315468">
              <a:defRPr sz="1800"/>
            </a:pPr>
            <a:r>
              <a:rPr sz="4320"/>
              <a:t>Kudotree will connect consumers, professionals, business, and even large corporations on a platform that will enhance the experience for everyone involved. consumers will be able to connect with their preferred service providers and share who they use with friends and family. Service providers and businesses will be able to grow their business by connecting and expanding their clientele with key features.    </a:t>
            </a:r>
            <a:endParaRPr sz="4320"/>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xfrm>
            <a:off x="1270000" y="446106"/>
            <a:ext cx="10464800" cy="8743514"/>
          </a:xfrm>
          <a:prstGeom prst="rect">
            <a:avLst/>
          </a:prstGeom>
        </p:spPr>
        <p:txBody>
          <a:bodyPr/>
          <a:lstStyle/>
          <a:p>
            <a:pPr lvl="0" defTabSz="297941">
              <a:defRPr sz="1800"/>
            </a:pPr>
            <a:r>
              <a:rPr sz="4080"/>
              <a:t>Solution.</a:t>
            </a:r>
            <a:endParaRPr sz="4080"/>
          </a:p>
          <a:p>
            <a:pPr lvl="0" defTabSz="297941">
              <a:defRPr sz="1800"/>
            </a:pPr>
            <a:r>
              <a:rPr sz="4080"/>
              <a:t>Kudotree will change how networking, business, and referring is currently done by providing the preferred element and by breaking down the barriers that current social &amp; professional networks leave behind. Since everyone is a consumer, every single person will have a place on Kudotree. And by utilizing Facebook Logins, KudoTree will have immediate access to large and savvy demographic, but this is only the beginning of our delivery. Kudotree will be built on an exceedingly easy to use platform to attract under utilized market segments. </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xfrm>
            <a:off x="800218" y="703377"/>
            <a:ext cx="11099801" cy="2159001"/>
          </a:xfrm>
          <a:prstGeom prst="rect">
            <a:avLst/>
          </a:prstGeom>
        </p:spPr>
        <p:txBody>
          <a:bodyPr/>
          <a:lstStyle>
            <a:lvl1pPr defTabSz="490727">
              <a:defRPr sz="6719"/>
            </a:lvl1pPr>
          </a:lstStyle>
          <a:p>
            <a:pPr lvl="0">
              <a:defRPr sz="1800"/>
            </a:pPr>
            <a:r>
              <a:rPr sz="6719"/>
              <a:t>Kudotree consumer Features</a:t>
            </a:r>
          </a:p>
        </p:txBody>
      </p:sp>
      <p:sp>
        <p:nvSpPr>
          <p:cNvPr id="46" name="Shape 46"/>
          <p:cNvSpPr/>
          <p:nvPr>
            <p:ph type="body" idx="1"/>
          </p:nvPr>
        </p:nvSpPr>
        <p:spPr>
          <a:xfrm>
            <a:off x="800218" y="2609850"/>
            <a:ext cx="11099801" cy="6286500"/>
          </a:xfrm>
          <a:prstGeom prst="rect">
            <a:avLst/>
          </a:prstGeom>
        </p:spPr>
        <p:txBody>
          <a:bodyPr/>
          <a:lstStyle/>
          <a:p>
            <a:pPr lvl="0" marL="271145" indent="-271145" defTabSz="356362">
              <a:spcBef>
                <a:spcPts val="2500"/>
              </a:spcBef>
              <a:defRPr sz="1800"/>
            </a:pPr>
            <a:r>
              <a:rPr sz="2196"/>
              <a:t>Look at kudotree pro-user's calendar to know when their preferred professional will be working next. </a:t>
            </a:r>
            <a:endParaRPr sz="2196"/>
          </a:p>
          <a:p>
            <a:pPr lvl="0" marL="271145" indent="-271145" defTabSz="356362">
              <a:spcBef>
                <a:spcPts val="2500"/>
              </a:spcBef>
              <a:defRPr sz="1800"/>
            </a:pPr>
            <a:r>
              <a:rPr sz="2196"/>
              <a:t>Connect with friends and family to see preferred service professionals in their kudotree.</a:t>
            </a:r>
            <a:endParaRPr sz="2196"/>
          </a:p>
          <a:p>
            <a:pPr lvl="0" marL="271145" indent="-271145" defTabSz="356362">
              <a:spcBef>
                <a:spcPts val="2500"/>
              </a:spcBef>
              <a:defRPr sz="1800"/>
            </a:pPr>
            <a:r>
              <a:rPr sz="2196"/>
              <a:t>Use the search functionality to view Kudotree pro-users by preferred status, kudos given, location base, service based, </a:t>
            </a:r>
            <a:endParaRPr sz="2196"/>
          </a:p>
          <a:p>
            <a:pPr lvl="0" marL="271145" indent="-271145" defTabSz="356362">
              <a:spcBef>
                <a:spcPts val="2500"/>
              </a:spcBef>
              <a:defRPr sz="1800"/>
            </a:pPr>
            <a:r>
              <a:rPr sz="2196"/>
              <a:t>Give out of network Kudos without connecting.</a:t>
            </a:r>
            <a:endParaRPr sz="2196"/>
          </a:p>
          <a:p>
            <a:pPr lvl="0" marL="271145" indent="-271145" defTabSz="356362">
              <a:spcBef>
                <a:spcPts val="2500"/>
              </a:spcBef>
              <a:defRPr sz="1800"/>
            </a:pPr>
            <a:r>
              <a:rPr sz="2196"/>
              <a:t>Prepay for their services.  *2nd phase</a:t>
            </a:r>
            <a:endParaRPr sz="2196"/>
          </a:p>
          <a:p>
            <a:pPr lvl="0" marL="271145" indent="-271145" defTabSz="356362">
              <a:spcBef>
                <a:spcPts val="2500"/>
              </a:spcBef>
              <a:defRPr sz="1800"/>
            </a:pPr>
            <a:r>
              <a:rPr sz="2196"/>
              <a:t>Set up repeating services weekly and or monthly basis. *2nd phase </a:t>
            </a:r>
            <a:endParaRPr sz="2196"/>
          </a:p>
          <a:p>
            <a:pPr lvl="0" marL="271145" indent="-271145" defTabSz="356362">
              <a:spcBef>
                <a:spcPts val="2500"/>
              </a:spcBef>
              <a:defRPr sz="1800"/>
            </a:pPr>
            <a:r>
              <a:rPr sz="2196"/>
              <a:t>Buy gift cards for other consumer users. *2nd phase</a:t>
            </a:r>
            <a:endParaRPr sz="2196"/>
          </a:p>
          <a:p>
            <a:pPr lvl="0" marL="271145" indent="-271145" defTabSz="356362">
              <a:spcBef>
                <a:spcPts val="2500"/>
              </a:spcBef>
              <a:defRPr sz="1800"/>
            </a:pPr>
            <a:r>
              <a:rPr sz="2196"/>
              <a:t>Earn rewards from kudotree pro-users by referrals and recommendations. *2nd phase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pPr>
            <a:r>
              <a:rPr sz="8000"/>
              <a:t>Kudotree pro-users</a:t>
            </a:r>
          </a:p>
        </p:txBody>
      </p:sp>
      <p:sp>
        <p:nvSpPr>
          <p:cNvPr id="49" name="Shape 49"/>
          <p:cNvSpPr/>
          <p:nvPr>
            <p:ph type="body" idx="1"/>
          </p:nvPr>
        </p:nvSpPr>
        <p:spPr>
          <a:prstGeom prst="rect">
            <a:avLst/>
          </a:prstGeom>
        </p:spPr>
        <p:txBody>
          <a:bodyPr/>
          <a:lstStyle/>
          <a:p>
            <a:pPr lvl="0" marL="275590" indent="-275590" defTabSz="362204">
              <a:spcBef>
                <a:spcPts val="2600"/>
              </a:spcBef>
              <a:defRPr sz="1800"/>
            </a:pPr>
            <a:r>
              <a:rPr sz="2232"/>
              <a:t>Free - Advertise their skill-set and profile to their local network.</a:t>
            </a:r>
            <a:endParaRPr sz="2232"/>
          </a:p>
          <a:p>
            <a:pPr lvl="0" marL="275590" indent="-275590" defTabSz="362204">
              <a:spcBef>
                <a:spcPts val="2600"/>
              </a:spcBef>
              <a:defRPr sz="1800"/>
            </a:pPr>
            <a:r>
              <a:rPr sz="2232"/>
              <a:t>Free - Allow clientele to follow their profile no matter where they work.</a:t>
            </a:r>
            <a:endParaRPr sz="2232"/>
          </a:p>
          <a:p>
            <a:pPr lvl="0" marL="275590" indent="-275590" defTabSz="362204">
              <a:spcBef>
                <a:spcPts val="2600"/>
              </a:spcBef>
              <a:defRPr sz="1800"/>
            </a:pPr>
            <a:r>
              <a:rPr sz="2232"/>
              <a:t>One time charge - Obtain clientele's friends and family list to solicit potential business based off their initial endorsement.</a:t>
            </a:r>
            <a:endParaRPr sz="2232"/>
          </a:p>
          <a:p>
            <a:pPr lvl="0" marL="275590" indent="-275590" defTabSz="362204">
              <a:spcBef>
                <a:spcPts val="2600"/>
              </a:spcBef>
              <a:defRPr sz="1800"/>
            </a:pPr>
            <a:r>
              <a:rPr sz="2232"/>
              <a:t>One time charge - Verify certifications - If applicable* </a:t>
            </a:r>
            <a:endParaRPr sz="2232"/>
          </a:p>
          <a:p>
            <a:pPr lvl="0" marL="275590" indent="-275590" defTabSz="362204">
              <a:spcBef>
                <a:spcPts val="2600"/>
              </a:spcBef>
              <a:defRPr sz="1800"/>
            </a:pPr>
            <a:r>
              <a:rPr sz="2232"/>
              <a:t>Premium -To link their account to an online payment service. *2nd phase</a:t>
            </a:r>
            <a:endParaRPr sz="2232"/>
          </a:p>
          <a:p>
            <a:pPr lvl="0" marL="275590" indent="-275590" defTabSz="362204">
              <a:spcBef>
                <a:spcPts val="2600"/>
              </a:spcBef>
              <a:defRPr sz="1800"/>
            </a:pPr>
            <a:r>
              <a:rPr sz="2232"/>
              <a:t>Premium - To automatically push notifications to following clientele such as  promotions, new available slots, or reminders.*2nd phase</a:t>
            </a:r>
            <a:endParaRPr sz="2232"/>
          </a:p>
          <a:p>
            <a:pPr lvl="0" marL="275590" indent="-275590" defTabSz="362204">
              <a:spcBef>
                <a:spcPts val="2600"/>
              </a:spcBef>
              <a:defRPr sz="1800"/>
            </a:pPr>
            <a:r>
              <a:rPr sz="2232"/>
              <a:t>Premium - To communicate their work schedule to increase appointments and sales.</a:t>
            </a:r>
            <a:endParaRPr sz="2232"/>
          </a:p>
          <a:p>
            <a:pPr lvl="0" marL="275590" indent="-275590" defTabSz="362204">
              <a:spcBef>
                <a:spcPts val="2600"/>
              </a:spcBef>
              <a:defRPr sz="1800"/>
            </a:pPr>
            <a:r>
              <a:rPr sz="2232"/>
              <a:t>Premium - Solicit business to 2nd and 3rd placed networks if the service matches the KTU's expressed needs.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xfrm>
            <a:off x="1270000" y="457233"/>
            <a:ext cx="10464800" cy="8839134"/>
          </a:xfrm>
          <a:prstGeom prst="rect">
            <a:avLst/>
          </a:prstGeom>
        </p:spPr>
        <p:txBody>
          <a:bodyPr/>
          <a:lstStyle/>
          <a:p>
            <a:pPr lvl="0" defTabSz="560831">
              <a:defRPr sz="1800"/>
            </a:pPr>
            <a:r>
              <a:rPr sz="3359"/>
              <a:t>slide 4: Benefits/Value.</a:t>
            </a:r>
            <a:endParaRPr sz="3359"/>
          </a:p>
          <a:p>
            <a:pPr lvl="0" defTabSz="560831">
              <a:defRPr sz="1800"/>
            </a:pPr>
            <a:endParaRPr sz="3359"/>
          </a:p>
          <a:p>
            <a:pPr lvl="0" defTabSz="560831">
              <a:defRPr sz="1800"/>
            </a:pPr>
            <a:r>
              <a:rPr sz="3359"/>
              <a:t>Since Kudotree will be a new platform geared towards preferred networking, personal and professional growth. Many people will have immediate benefits by using Kudotree because of new found value.  </a:t>
            </a:r>
            <a:endParaRPr sz="3359"/>
          </a:p>
          <a:p>
            <a:pPr lvl="0" defTabSz="560831">
              <a:defRPr sz="1800"/>
            </a:pPr>
            <a:r>
              <a:rPr b="1" sz="3359"/>
              <a:t>No Social Barriers</a:t>
            </a:r>
            <a:r>
              <a:rPr sz="3359"/>
              <a:t>- With a professional/consumer platform meant for everyone, there is a new value in having more people connected.    </a:t>
            </a:r>
            <a:endParaRPr sz="3359"/>
          </a:p>
          <a:p>
            <a:pPr lvl="0" defTabSz="560831">
              <a:defRPr sz="1800"/>
            </a:pPr>
            <a:r>
              <a:rPr b="1" sz="3359"/>
              <a:t>Preferred Networking</a:t>
            </a:r>
            <a:r>
              <a:rPr sz="3359"/>
              <a:t>- A new way of adding value and meaning to relationships on a personal and professional basis. </a:t>
            </a:r>
            <a:endParaRPr sz="3359"/>
          </a:p>
          <a:p>
            <a:pPr lvl="0" defTabSz="560831">
              <a:defRPr sz="1800"/>
            </a:pPr>
            <a:r>
              <a:rPr b="1" sz="3359"/>
              <a:t>Instant Gratification</a:t>
            </a:r>
            <a:r>
              <a:rPr sz="3359"/>
              <a:t>- Consumers will have immediate access to referrals without having to ask, businesses will have immediate access to all their clientele and not just a small percentage of them. </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