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8" r:id="rId3"/>
    <p:sldId id="269" r:id="rId4"/>
    <p:sldId id="271" r:id="rId5"/>
    <p:sldId id="270" r:id="rId6"/>
    <p:sldId id="273" r:id="rId7"/>
    <p:sldId id="272" r:id="rId8"/>
    <p:sldId id="274" r:id="rId9"/>
    <p:sldId id="257" r:id="rId10"/>
    <p:sldId id="275" r:id="rId11"/>
    <p:sldId id="258" r:id="rId12"/>
    <p:sldId id="276" r:id="rId13"/>
    <p:sldId id="277" r:id="rId14"/>
    <p:sldId id="278" r:id="rId15"/>
    <p:sldId id="279" r:id="rId16"/>
    <p:sldId id="280" r:id="rId17"/>
    <p:sldId id="281" r:id="rId18"/>
    <p:sldId id="282" r:id="rId19"/>
    <p:sldId id="284" r:id="rId20"/>
    <p:sldId id="285" r:id="rId21"/>
    <p:sldId id="283" r:id="rId2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1162" autoAdjust="0"/>
  </p:normalViewPr>
  <p:slideViewPr>
    <p:cSldViewPr snapToGrid="0" snapToObjects="1">
      <p:cViewPr varScale="1">
        <p:scale>
          <a:sx n="84" d="100"/>
          <a:sy n="84"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065860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Here we want to talk about encoder’s purpose: the encoder is basically two GCN layers (type of GNN) which maps the nodes into more organized vectors of information that will fit the learning process</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4044236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3669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994817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382144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649296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97860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ROC AUC Score will measure the model's ability to distinguish between the classes of linked and non-linked node pairs over the graph network.  Average Precision Score reflects the model's ability to correctly identify positive (actual linked) pairs of nodes in the network.</a:t>
            </a:r>
          </a:p>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475680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rtl="0">
              <a:lnSpc>
                <a:spcPct val="115000"/>
              </a:lnSpc>
              <a:buFont typeface="Arial" panose="020B0604020202020204" pitchFamily="34" charset="0"/>
              <a:buChar char="●"/>
            </a:pPr>
            <a:r>
              <a:rPr lang="en-US" sz="1800" u="sng" strike="noStrike" dirty="0">
                <a:solidFill>
                  <a:srgbClr val="0D0D0D"/>
                </a:solidFill>
                <a:effectLst/>
                <a:highlight>
                  <a:srgbClr val="FFFFFF"/>
                </a:highlight>
                <a:latin typeface="Arial" panose="020B0604020202020204" pitchFamily="34" charset="0"/>
                <a:ea typeface="Arial" panose="020B0604020202020204" pitchFamily="34" charset="0"/>
                <a:cs typeface="Arial" panose="020B0604020202020204" pitchFamily="34" charset="0"/>
              </a:rPr>
              <a:t>Accuracy:</a:t>
            </a:r>
            <a:r>
              <a:rPr lang="en-US" sz="1800" u="none" strike="noStrike" dirty="0">
                <a:solidFill>
                  <a:srgbClr val="0D0D0D"/>
                </a:solidFill>
                <a:effectLst/>
                <a:highlight>
                  <a:srgbClr val="FFFFFF"/>
                </a:highlight>
                <a:latin typeface="Arial" panose="020B0604020202020204" pitchFamily="34" charset="0"/>
                <a:ea typeface="Arial" panose="020B0604020202020204" pitchFamily="34" charset="0"/>
                <a:cs typeface="Arial" panose="020B0604020202020204" pitchFamily="34" charset="0"/>
              </a:rPr>
              <a:t> This metric will measure the percentage of correctly predicted labels over the total number of nodes in the test set. It provides a straightforward indicator of the model's overall effectiveness in correctly classifying nodes.</a:t>
            </a:r>
            <a:endParaRPr lang="en-US" sz="1800" u="none" strike="noStrike"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en-US" sz="1800" u="sng" strike="noStrike" dirty="0">
                <a:solidFill>
                  <a:srgbClr val="0D0D0D"/>
                </a:solidFill>
                <a:effectLst/>
                <a:highlight>
                  <a:srgbClr val="FFFFFF"/>
                </a:highlight>
                <a:latin typeface="Arial" panose="020B0604020202020204" pitchFamily="34" charset="0"/>
                <a:ea typeface="Arial" panose="020B0604020202020204" pitchFamily="34" charset="0"/>
                <a:cs typeface="Arial" panose="020B0604020202020204" pitchFamily="34" charset="0"/>
              </a:rPr>
              <a:t>Precision:</a:t>
            </a:r>
            <a:r>
              <a:rPr lang="en-US" sz="1800" u="none" strike="noStrike" dirty="0">
                <a:solidFill>
                  <a:srgbClr val="0D0D0D"/>
                </a:solidFill>
                <a:effectLst/>
                <a:highlight>
                  <a:srgbClr val="FFFFFF"/>
                </a:highlight>
                <a:latin typeface="Arial" panose="020B0604020202020204" pitchFamily="34" charset="0"/>
                <a:ea typeface="Arial" panose="020B0604020202020204" pitchFamily="34" charset="0"/>
                <a:cs typeface="Arial" panose="020B0604020202020204" pitchFamily="34" charset="0"/>
              </a:rPr>
              <a:t> This will assess the proportion of positive identifications that were actually correct, particularly important in situations where the cost of a false positive is high. It helps in understanding the reliability of the predictions in terms of class-specific performance.</a:t>
            </a:r>
            <a:endParaRPr lang="en-US" sz="1800" u="none" strike="noStrike" dirty="0">
              <a:effectLst/>
              <a:latin typeface="Arial" panose="020B0604020202020204" pitchFamily="34" charset="0"/>
              <a:ea typeface="Arial" panose="020B0604020202020204" pitchFamily="34" charset="0"/>
            </a:endParaRPr>
          </a:p>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875931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rtl="0">
              <a:lnSpc>
                <a:spcPct val="115000"/>
              </a:lnSpc>
              <a:buFont typeface="Arial" panose="020B0604020202020204" pitchFamily="34" charset="0"/>
              <a:buChar char="●"/>
            </a:pPr>
            <a:r>
              <a:rPr lang="en-US" sz="1800" u="sng" strike="noStrike" dirty="0">
                <a:solidFill>
                  <a:srgbClr val="0D0D0D"/>
                </a:solidFill>
                <a:effectLst/>
                <a:highlight>
                  <a:srgbClr val="FFFFFF"/>
                </a:highlight>
                <a:latin typeface="Arial" panose="020B0604020202020204" pitchFamily="34" charset="0"/>
                <a:ea typeface="Arial" panose="020B0604020202020204" pitchFamily="34" charset="0"/>
                <a:cs typeface="Arial" panose="020B0604020202020204" pitchFamily="34" charset="0"/>
              </a:rPr>
              <a:t>Accuracy:</a:t>
            </a:r>
            <a:r>
              <a:rPr lang="en-US" sz="1800" u="none" strike="noStrike" dirty="0">
                <a:solidFill>
                  <a:srgbClr val="0D0D0D"/>
                </a:solidFill>
                <a:effectLst/>
                <a:highlight>
                  <a:srgbClr val="FFFFFF"/>
                </a:highlight>
                <a:latin typeface="Arial" panose="020B0604020202020204" pitchFamily="34" charset="0"/>
                <a:ea typeface="Arial" panose="020B0604020202020204" pitchFamily="34" charset="0"/>
                <a:cs typeface="Arial" panose="020B0604020202020204" pitchFamily="34" charset="0"/>
              </a:rPr>
              <a:t> This metric will measure the percentage of correctly predicted labels over the total number of nodes in the test set. It provides a straightforward indicator of the model's overall effectiveness in correctly classifying nodes.</a:t>
            </a:r>
            <a:endParaRPr lang="en-US" sz="1800" u="none" strike="noStrike"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en-US" sz="1800" u="sng" strike="noStrike" dirty="0">
                <a:solidFill>
                  <a:srgbClr val="0D0D0D"/>
                </a:solidFill>
                <a:effectLst/>
                <a:highlight>
                  <a:srgbClr val="FFFFFF"/>
                </a:highlight>
                <a:latin typeface="Arial" panose="020B0604020202020204" pitchFamily="34" charset="0"/>
                <a:ea typeface="Arial" panose="020B0604020202020204" pitchFamily="34" charset="0"/>
                <a:cs typeface="Arial" panose="020B0604020202020204" pitchFamily="34" charset="0"/>
              </a:rPr>
              <a:t>Precision:</a:t>
            </a:r>
            <a:r>
              <a:rPr lang="en-US" sz="1800" u="none" strike="noStrike" dirty="0">
                <a:solidFill>
                  <a:srgbClr val="0D0D0D"/>
                </a:solidFill>
                <a:effectLst/>
                <a:highlight>
                  <a:srgbClr val="FFFFFF"/>
                </a:highlight>
                <a:latin typeface="Arial" panose="020B0604020202020204" pitchFamily="34" charset="0"/>
                <a:ea typeface="Arial" panose="020B0604020202020204" pitchFamily="34" charset="0"/>
                <a:cs typeface="Arial" panose="020B0604020202020204" pitchFamily="34" charset="0"/>
              </a:rPr>
              <a:t> This will assess the proportion of positive identifications that were actually correct, particularly important in situations where the cost of a false positive is high. It helps in understanding the reliability of the predictions in terms of class-specific performance.</a:t>
            </a:r>
            <a:endParaRPr lang="en-US" sz="1800" u="none" strike="noStrike" dirty="0">
              <a:effectLst/>
              <a:latin typeface="Arial" panose="020B0604020202020204" pitchFamily="34" charset="0"/>
              <a:ea typeface="Arial" panose="020B0604020202020204" pitchFamily="34" charset="0"/>
            </a:endParaRPr>
          </a:p>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271963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739963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rtl="0">
              <a:lnSpc>
                <a:spcPct val="115000"/>
              </a:lnSpc>
              <a:buFont typeface="Arial" panose="020B0604020202020204" pitchFamily="34" charset="0"/>
              <a:buChar char="●"/>
            </a:pPr>
            <a:r>
              <a:rPr lang="en-US" sz="1800" u="sng" strike="noStrike" dirty="0">
                <a:solidFill>
                  <a:srgbClr val="0D0D0D"/>
                </a:solidFill>
                <a:effectLst/>
                <a:highlight>
                  <a:srgbClr val="FFFFFF"/>
                </a:highlight>
                <a:latin typeface="Arial" panose="020B0604020202020204" pitchFamily="34" charset="0"/>
                <a:ea typeface="Arial" panose="020B0604020202020204" pitchFamily="34" charset="0"/>
                <a:cs typeface="Arial" panose="020B0604020202020204" pitchFamily="34" charset="0"/>
              </a:rPr>
              <a:t>Accuracy:</a:t>
            </a:r>
            <a:r>
              <a:rPr lang="en-US" sz="1800" u="none" strike="noStrike" dirty="0">
                <a:solidFill>
                  <a:srgbClr val="0D0D0D"/>
                </a:solidFill>
                <a:effectLst/>
                <a:highlight>
                  <a:srgbClr val="FFFFFF"/>
                </a:highlight>
                <a:latin typeface="Arial" panose="020B0604020202020204" pitchFamily="34" charset="0"/>
                <a:ea typeface="Arial" panose="020B0604020202020204" pitchFamily="34" charset="0"/>
                <a:cs typeface="Arial" panose="020B0604020202020204" pitchFamily="34" charset="0"/>
              </a:rPr>
              <a:t> This metric will measure the percentage of correctly predicted labels over the total number of nodes in the test set. It provides a straightforward indicator of the model's overall effectiveness in correctly classifying nodes.</a:t>
            </a:r>
            <a:endParaRPr lang="en-US" sz="1800" u="none" strike="noStrike"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en-US" sz="1800" u="sng" strike="noStrike" dirty="0">
                <a:solidFill>
                  <a:srgbClr val="0D0D0D"/>
                </a:solidFill>
                <a:effectLst/>
                <a:highlight>
                  <a:srgbClr val="FFFFFF"/>
                </a:highlight>
                <a:latin typeface="Arial" panose="020B0604020202020204" pitchFamily="34" charset="0"/>
                <a:ea typeface="Arial" panose="020B0604020202020204" pitchFamily="34" charset="0"/>
                <a:cs typeface="Arial" panose="020B0604020202020204" pitchFamily="34" charset="0"/>
              </a:rPr>
              <a:t>Precision:</a:t>
            </a:r>
            <a:r>
              <a:rPr lang="en-US" sz="1800" u="none" strike="noStrike" dirty="0">
                <a:solidFill>
                  <a:srgbClr val="0D0D0D"/>
                </a:solidFill>
                <a:effectLst/>
                <a:highlight>
                  <a:srgbClr val="FFFFFF"/>
                </a:highlight>
                <a:latin typeface="Arial" panose="020B0604020202020204" pitchFamily="34" charset="0"/>
                <a:ea typeface="Arial" panose="020B0604020202020204" pitchFamily="34" charset="0"/>
                <a:cs typeface="Arial" panose="020B0604020202020204" pitchFamily="34" charset="0"/>
              </a:rPr>
              <a:t> This will assess the proportion of positive identifications that were actually correct, particularly important in situations where the cost of a false positive is high. It helps in understanding the reliability of the predictions in terms of class-specific performance.</a:t>
            </a:r>
            <a:endParaRPr lang="en-US" sz="1800" u="none" strike="noStrike" dirty="0">
              <a:effectLst/>
              <a:latin typeface="Arial" panose="020B0604020202020204" pitchFamily="34" charset="0"/>
              <a:ea typeface="Arial" panose="020B0604020202020204" pitchFamily="34" charset="0"/>
            </a:endParaRPr>
          </a:p>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2216113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430544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14343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4182432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Contrastive Learning:</a:t>
            </a:r>
            <a:br>
              <a:rPr lang="en-US" dirty="0"/>
            </a:br>
            <a:r>
              <a:rPr lang="en-US" sz="12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It involves learning to distinguish between similar (positive) and dissimilar (negative) pairs of data points, enhancing the model’s ability to recognize subtle differences and similarities.</a:t>
            </a:r>
          </a:p>
          <a:p>
            <a:pPr algn="l" rtl="0"/>
            <a:endParaRPr lang="en-US" dirty="0"/>
          </a:p>
          <a:p>
            <a:pPr algn="l" rtl="0"/>
            <a:r>
              <a:rPr lang="en-US" dirty="0"/>
              <a:t>We can give an example of citation networks and examples for properties in this network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835383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To talk about the image: in text, the model reconstructs the sentences (hidden words) by learning semantics of the text.</a:t>
            </a:r>
          </a:p>
          <a:p>
            <a:pPr algn="l" rtl="0"/>
            <a:r>
              <a:rPr lang="en-US" dirty="0"/>
              <a:t>Also to in images to talk about hidden pixels, or patches… </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370820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D0D0D"/>
                </a:solidFill>
                <a:effectLst/>
                <a:latin typeface="Arial" panose="020B0604020202020204" pitchFamily="34" charset="0"/>
                <a:ea typeface="Arial" panose="020B0604020202020204" pitchFamily="34" charset="0"/>
                <a:cs typeface="Arial" panose="020B0604020202020204" pitchFamily="34" charset="0"/>
              </a:rPr>
              <a:t>For instance, consider an edge (a, b) which is identified as a positive connection. By removing this edge, the resulting subgraphs focused on nodes a and b respectively will exhibit reduced overlap, with fewer common nodes and edges. This reduction in overlap helps in diversifying the information captured by the model, enhancing its ability to learn more distinct and useful representations that are important for the tasks at hand. The MaskGAE model leverages this approach to effectively minimize redundancy, offering a more refined and potentially more accurate graph analysis tool compared to standard GAE.</a:t>
            </a:r>
            <a:endParaRPr lang="en-US" sz="1800" dirty="0">
              <a:effectLst/>
              <a:latin typeface="Arial" panose="020B0604020202020204" pitchFamily="34" charset="0"/>
              <a:ea typeface="Arial" panose="020B0604020202020204" pitchFamily="34" charset="0"/>
            </a:endParaRPr>
          </a:p>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468092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Describe the Masking Strategy image: two strategies and how they work. The next slide is more formal way of explaining</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689332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9.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6" name="Text 2"/>
          <p:cNvSpPr/>
          <p:nvPr/>
        </p:nvSpPr>
        <p:spPr>
          <a:xfrm>
            <a:off x="5626282" y="4026611"/>
            <a:ext cx="2680373" cy="3215811"/>
          </a:xfrm>
          <a:prstGeom prst="rect">
            <a:avLst/>
          </a:prstGeom>
          <a:noFill/>
          <a:ln/>
        </p:spPr>
        <p:txBody>
          <a:bodyPr wrap="square" rtlCol="0" anchor="t"/>
          <a:lstStyle/>
          <a:p>
            <a:pPr marL="0" indent="0" algn="ctr">
              <a:lnSpc>
                <a:spcPts val="2731"/>
              </a:lnSpc>
              <a:buNone/>
            </a:pPr>
            <a:r>
              <a:rPr lang="en-US" sz="2000" b="1" u="sng" dirty="0">
                <a:latin typeface="Epilogue" panose="020B0604020202020204" charset="0"/>
                <a:ea typeface="Dotum" panose="020B0600000101010101" pitchFamily="34" charset="-127"/>
                <a:cs typeface="Eudoxus Sans" pitchFamily="34" charset="-120"/>
              </a:rPr>
              <a:t>Students: </a:t>
            </a:r>
          </a:p>
          <a:p>
            <a:pPr marL="0" indent="0" algn="ctr">
              <a:lnSpc>
                <a:spcPts val="2731"/>
              </a:lnSpc>
              <a:buNone/>
            </a:pPr>
            <a:r>
              <a:rPr lang="en-US" sz="2400" b="1" dirty="0">
                <a:latin typeface="Epilogue" panose="020B0604020202020204" charset="0"/>
                <a:ea typeface="Dotum" panose="020B0600000101010101" pitchFamily="34" charset="-127"/>
                <a:cs typeface="Eudoxus Sans" pitchFamily="34" charset="-120"/>
              </a:rPr>
              <a:t>Gilad Segal </a:t>
            </a:r>
          </a:p>
          <a:p>
            <a:pPr marL="0" indent="0" algn="ctr">
              <a:lnSpc>
                <a:spcPts val="2731"/>
              </a:lnSpc>
              <a:buNone/>
            </a:pPr>
            <a:r>
              <a:rPr lang="en-US" sz="2400" b="1" dirty="0">
                <a:latin typeface="Epilogue" panose="020B0604020202020204" charset="0"/>
                <a:ea typeface="Dotum" panose="020B0600000101010101" pitchFamily="34" charset="-127"/>
              </a:rPr>
              <a:t>Chen Hanzin</a:t>
            </a:r>
          </a:p>
          <a:p>
            <a:pPr marL="0" indent="0" algn="ctr">
              <a:lnSpc>
                <a:spcPts val="2731"/>
              </a:lnSpc>
              <a:buNone/>
            </a:pPr>
            <a:endParaRPr lang="en-US" sz="2000" dirty="0">
              <a:latin typeface="Epilogue" panose="020B0604020202020204" charset="0"/>
              <a:ea typeface="Dotum" panose="020B0600000101010101" pitchFamily="34" charset="-127"/>
            </a:endParaRPr>
          </a:p>
          <a:p>
            <a:pPr marL="0" indent="0" algn="ctr">
              <a:lnSpc>
                <a:spcPts val="2731"/>
              </a:lnSpc>
              <a:buNone/>
            </a:pPr>
            <a:r>
              <a:rPr lang="en-US" sz="2000" b="1" u="sng" dirty="0">
                <a:latin typeface="Epilogue" panose="020B0604020202020204" charset="0"/>
                <a:ea typeface="Dotum" panose="020B0600000101010101" pitchFamily="34" charset="-127"/>
              </a:rPr>
              <a:t>Supervisors:</a:t>
            </a:r>
          </a:p>
          <a:p>
            <a:pPr marL="0" indent="0" algn="ctr">
              <a:lnSpc>
                <a:spcPts val="2731"/>
              </a:lnSpc>
              <a:buNone/>
            </a:pPr>
            <a:r>
              <a:rPr lang="en-US" sz="2000" dirty="0">
                <a:latin typeface="Epilogue" panose="020B0604020202020204" charset="0"/>
                <a:ea typeface="Dotum" panose="020B0600000101010101" pitchFamily="34" charset="-127"/>
              </a:rPr>
              <a:t>Dr. Renata Avros</a:t>
            </a:r>
          </a:p>
          <a:p>
            <a:pPr marL="0" indent="0" algn="ctr">
              <a:lnSpc>
                <a:spcPts val="2731"/>
              </a:lnSpc>
              <a:buNone/>
            </a:pPr>
            <a:r>
              <a:rPr lang="en-US" sz="2000" dirty="0">
                <a:latin typeface="Epilogue" panose="020B0604020202020204" charset="0"/>
                <a:ea typeface="Dotum" panose="020B0600000101010101" pitchFamily="34" charset="-127"/>
              </a:rPr>
              <a:t>Prof. Zeev Volkovich</a:t>
            </a:r>
          </a:p>
          <a:p>
            <a:pPr marL="0" indent="0" algn="ctr">
              <a:lnSpc>
                <a:spcPts val="2731"/>
              </a:lnSpc>
              <a:buNone/>
            </a:pPr>
            <a:endParaRPr lang="en-US" sz="2000" dirty="0">
              <a:latin typeface="Epilogue" panose="020B0604020202020204" charset="0"/>
              <a:ea typeface="Dotum" panose="020B0600000101010101" pitchFamily="34" charset="-127"/>
            </a:endParaRPr>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3935002"/>
          </a:xfrm>
          <a:prstGeom prst="rect">
            <a:avLst/>
          </a:prstGeom>
          <a:noFill/>
          <a:ln/>
        </p:spPr>
        <p:txBody>
          <a:bodyPr wrap="square" rtlCol="0" anchor="t"/>
          <a:lstStyle/>
          <a:p>
            <a:pPr marL="0" indent="0" algn="ctr">
              <a:buNone/>
            </a:pPr>
            <a:r>
              <a:rPr lang="en-US" sz="4800" b="1" dirty="0">
                <a:latin typeface="Epilogue" panose="020B0604020202020204" charset="0"/>
                <a:ea typeface="Dotum" panose="020B0600000101010101" pitchFamily="34" charset="-127"/>
              </a:rPr>
              <a:t>Evaluation of edges readiness using masked graph autoencoders - MaskGAE</a:t>
            </a:r>
            <a:endParaRPr lang="en-US" sz="4000" dirty="0">
              <a:latin typeface="Epilogue" panose="020B0604020202020204" charset="0"/>
              <a:ea typeface="Dotum" panose="020B0600000101010101" pitchFamily="34" charset="-127"/>
            </a:endParaRPr>
          </a:p>
          <a:p>
            <a:pPr marL="0" indent="0" algn="ctr">
              <a:lnSpc>
                <a:spcPts val="2731"/>
              </a:lnSpc>
              <a:buNone/>
            </a:pPr>
            <a:endParaRPr lang="en-US" sz="2800" dirty="0">
              <a:solidFill>
                <a:schemeClr val="tx1">
                  <a:lumMod val="65000"/>
                  <a:lumOff val="35000"/>
                </a:schemeClr>
              </a:solidFill>
              <a:latin typeface="Epilogue" panose="020B0604020202020204" charset="0"/>
              <a:ea typeface="Dotum" panose="020B0600000101010101" pitchFamily="34" charset="-127"/>
            </a:endParaRPr>
          </a:p>
          <a:p>
            <a:pPr marL="0" indent="0" algn="ctr">
              <a:lnSpc>
                <a:spcPts val="2731"/>
              </a:lnSpc>
              <a:buNone/>
            </a:pPr>
            <a:r>
              <a:rPr lang="en-US" sz="2800" dirty="0">
                <a:solidFill>
                  <a:schemeClr val="tx1">
                    <a:lumMod val="65000"/>
                    <a:lumOff val="35000"/>
                  </a:schemeClr>
                </a:solidFill>
                <a:latin typeface="Epilogue" panose="020B0604020202020204" charset="0"/>
                <a:ea typeface="Dotum" panose="020B0600000101010101" pitchFamily="34" charset="-127"/>
              </a:rPr>
              <a:t>Project phase A</a:t>
            </a:r>
          </a:p>
          <a:p>
            <a:pPr marL="0" indent="0" algn="ctr">
              <a:lnSpc>
                <a:spcPts val="2731"/>
              </a:lnSpc>
              <a:buNone/>
            </a:pPr>
            <a:endParaRPr lang="en-US" sz="2800" dirty="0">
              <a:solidFill>
                <a:schemeClr val="tx1">
                  <a:lumMod val="65000"/>
                  <a:lumOff val="35000"/>
                </a:schemeClr>
              </a:solidFill>
              <a:latin typeface="Epilogue" panose="020B0604020202020204" charset="0"/>
              <a:ea typeface="Dotum" panose="020B0600000101010101" pitchFamily="34" charset="-127"/>
            </a:endParaRPr>
          </a:p>
          <a:p>
            <a:pPr marL="0" indent="0" algn="ctr">
              <a:lnSpc>
                <a:spcPts val="2731"/>
              </a:lnSpc>
              <a:buNone/>
            </a:pPr>
            <a:r>
              <a:rPr lang="en-US" sz="2800" dirty="0">
                <a:solidFill>
                  <a:schemeClr val="tx1">
                    <a:lumMod val="65000"/>
                    <a:lumOff val="35000"/>
                  </a:schemeClr>
                </a:solidFill>
                <a:latin typeface="Epilogue" panose="020B0604020202020204" charset="0"/>
                <a:ea typeface="Dotum" panose="020B0600000101010101" pitchFamily="34" charset="-127"/>
              </a:rPr>
              <a:t>#24-1-R-10</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MaskGAE Model – Encoder</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pic>
        <p:nvPicPr>
          <p:cNvPr id="5" name="תמונה 4">
            <a:extLst>
              <a:ext uri="{FF2B5EF4-FFF2-40B4-BE49-F238E27FC236}">
                <a16:creationId xmlns:a16="http://schemas.microsoft.com/office/drawing/2014/main" id="{E1C8F6F6-3331-AB96-3EA6-5FEDD50D6B7E}"/>
              </a:ext>
            </a:extLst>
          </p:cNvPr>
          <p:cNvPicPr>
            <a:picLocks noChangeAspect="1"/>
          </p:cNvPicPr>
          <p:nvPr/>
        </p:nvPicPr>
        <p:blipFill>
          <a:blip r:embed="rId5"/>
          <a:stretch>
            <a:fillRect/>
          </a:stretch>
        </p:blipFill>
        <p:spPr>
          <a:xfrm>
            <a:off x="2914036" y="2133323"/>
            <a:ext cx="8802328" cy="3962953"/>
          </a:xfrm>
          <a:prstGeom prst="rect">
            <a:avLst/>
          </a:prstGeom>
        </p:spPr>
      </p:pic>
    </p:spTree>
    <p:extLst>
      <p:ext uri="{BB962C8B-B14F-4D97-AF65-F5344CB8AC3E}">
        <p14:creationId xmlns:p14="http://schemas.microsoft.com/office/powerpoint/2010/main" val="1440510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195"/>
          </a:xfrm>
          <a:prstGeom prst="rect">
            <a:avLst/>
          </a:prstGeom>
          <a:solidFill>
            <a:srgbClr val="FFFFFF">
              <a:alpha val="75000"/>
            </a:srgbClr>
          </a:solidFill>
          <a:ln/>
        </p:spPr>
        <p:txBody>
          <a:bodyPr/>
          <a:lstStyle/>
          <a:p>
            <a:endParaRPr lang="he-IL"/>
          </a:p>
        </p:txBody>
      </p:sp>
      <p:pic>
        <p:nvPicPr>
          <p:cNvPr id="5" name="Image 1" descr="preencoded.png"/>
          <p:cNvPicPr>
            <a:picLocks noChangeAspect="1"/>
          </p:cNvPicPr>
          <p:nvPr/>
        </p:nvPicPr>
        <p:blipFill>
          <a:blip r:embed="rId4"/>
          <a:stretch>
            <a:fillRect/>
          </a:stretch>
        </p:blipFill>
        <p:spPr>
          <a:xfrm>
            <a:off x="1028224" y="1781175"/>
            <a:ext cx="3585924" cy="5637014"/>
          </a:xfrm>
          <a:prstGeom prst="rect">
            <a:avLst/>
          </a:prstGeom>
        </p:spPr>
      </p:pic>
      <p:sp>
        <p:nvSpPr>
          <p:cNvPr id="6" name="Text 2"/>
          <p:cNvSpPr/>
          <p:nvPr/>
        </p:nvSpPr>
        <p:spPr>
          <a:xfrm>
            <a:off x="5223034" y="2705576"/>
            <a:ext cx="8386643" cy="1005840"/>
          </a:xfrm>
          <a:prstGeom prst="rect">
            <a:avLst/>
          </a:prstGeom>
          <a:noFill/>
          <a:ln/>
        </p:spPr>
        <p:txBody>
          <a:bodyPr wrap="square" rtlCol="0" anchor="t"/>
          <a:lstStyle/>
          <a:p>
            <a:pPr marL="0" indent="0">
              <a:lnSpc>
                <a:spcPts val="2640"/>
              </a:lnSpc>
              <a:buNone/>
            </a:pPr>
            <a:r>
              <a:rPr lang="en-US" dirty="0">
                <a:solidFill>
                  <a:srgbClr val="272525"/>
                </a:solidFill>
                <a:latin typeface="Epilogue" panose="020B0604020202020204" charset="0"/>
                <a:ea typeface="Eudoxus Sans" pitchFamily="34" charset="-122"/>
                <a:cs typeface="Eudoxus Sans" pitchFamily="34" charset="-120"/>
              </a:rPr>
              <a:t>The encoder receives as input the visible, unmasked sub-graph and it views the graph in small pieces at a time. </a:t>
            </a:r>
            <a:r>
              <a:rPr lang="en-US" b="1" dirty="0">
                <a:solidFill>
                  <a:srgbClr val="272525"/>
                </a:solidFill>
                <a:latin typeface="Epilogue" panose="020B0604020202020204" charset="0"/>
                <a:ea typeface="Eudoxus Sans" pitchFamily="34" charset="-122"/>
                <a:cs typeface="Eudoxus Sans" pitchFamily="34" charset="-120"/>
              </a:rPr>
              <a:t>It maps the nodes to low dimensional representations (embedings)  for the decoder. </a:t>
            </a:r>
            <a:endParaRPr lang="en-US" dirty="0">
              <a:latin typeface="Epilogue" panose="020B0604020202020204" charset="0"/>
            </a:endParaRPr>
          </a:p>
        </p:txBody>
      </p:sp>
      <p:sp>
        <p:nvSpPr>
          <p:cNvPr id="7" name="Text 3"/>
          <p:cNvSpPr/>
          <p:nvPr/>
        </p:nvSpPr>
        <p:spPr>
          <a:xfrm>
            <a:off x="5223034" y="3900011"/>
            <a:ext cx="8386643" cy="1341120"/>
          </a:xfrm>
          <a:prstGeom prst="rect">
            <a:avLst/>
          </a:prstGeom>
          <a:noFill/>
          <a:ln/>
        </p:spPr>
        <p:txBody>
          <a:bodyPr wrap="square" rtlCol="0" anchor="t"/>
          <a:lstStyle/>
          <a:p>
            <a:pPr marL="0" indent="0">
              <a:lnSpc>
                <a:spcPts val="2640"/>
              </a:lnSpc>
              <a:buNone/>
            </a:pPr>
            <a:r>
              <a:rPr lang="en-US" dirty="0">
                <a:solidFill>
                  <a:srgbClr val="272525"/>
                </a:solidFill>
                <a:latin typeface="Epilogue" panose="020B0604020202020204" charset="0"/>
                <a:ea typeface="Eudoxus Sans" pitchFamily="34" charset="-122"/>
                <a:cs typeface="Eudoxus Sans" pitchFamily="34" charset="-120"/>
              </a:rPr>
              <a:t>The embeddings learned by the encoder are extracted for each node in the test set. </a:t>
            </a:r>
            <a:r>
              <a:rPr lang="en-US" b="1" dirty="0">
                <a:solidFill>
                  <a:srgbClr val="272525"/>
                </a:solidFill>
                <a:latin typeface="Epilogue" panose="020B0604020202020204" charset="0"/>
                <a:ea typeface="Eudoxus Sans" pitchFamily="34" charset="-122"/>
                <a:cs typeface="Eudoxus Sans" pitchFamily="34" charset="-120"/>
              </a:rPr>
              <a:t>These embeddings serve as input features for a linear classifier, such as logistic regression. </a:t>
            </a:r>
            <a:r>
              <a:rPr lang="en-US" dirty="0">
                <a:solidFill>
                  <a:srgbClr val="272525"/>
                </a:solidFill>
                <a:latin typeface="Epilogue" panose="020B0604020202020204" charset="0"/>
                <a:ea typeface="Eudoxus Sans" pitchFamily="34" charset="-122"/>
                <a:cs typeface="Eudoxus Sans" pitchFamily="34" charset="-120"/>
              </a:rPr>
              <a:t>The linear classifier is trained using the embeddings of the labeled nodes in the training set.</a:t>
            </a:r>
            <a:endParaRPr lang="en-US" dirty="0">
              <a:latin typeface="Epilogue" panose="020B0604020202020204" charset="0"/>
            </a:endParaRPr>
          </a:p>
        </p:txBody>
      </p:sp>
      <p:sp>
        <p:nvSpPr>
          <p:cNvPr id="8" name="Text 4"/>
          <p:cNvSpPr/>
          <p:nvPr/>
        </p:nvSpPr>
        <p:spPr>
          <a:xfrm>
            <a:off x="5223034" y="5429726"/>
            <a:ext cx="8386643" cy="1005840"/>
          </a:xfrm>
          <a:prstGeom prst="rect">
            <a:avLst/>
          </a:prstGeom>
          <a:noFill/>
          <a:ln/>
        </p:spPr>
        <p:txBody>
          <a:bodyPr wrap="square" rtlCol="0" anchor="t"/>
          <a:lstStyle/>
          <a:p>
            <a:pPr marL="0" indent="0">
              <a:lnSpc>
                <a:spcPts val="2640"/>
              </a:lnSpc>
              <a:buNone/>
            </a:pPr>
            <a:r>
              <a:rPr lang="en-US" dirty="0">
                <a:solidFill>
                  <a:srgbClr val="272525"/>
                </a:solidFill>
                <a:latin typeface="Epilogue" panose="020B0604020202020204" charset="0"/>
                <a:ea typeface="Eudoxus Sans" pitchFamily="34" charset="-122"/>
                <a:cs typeface="Eudoxus Sans" pitchFamily="34" charset="-120"/>
              </a:rPr>
              <a:t>The encoder is a specific type of neural network architecture called </a:t>
            </a:r>
            <a:r>
              <a:rPr lang="en-US" b="1" dirty="0">
                <a:solidFill>
                  <a:srgbClr val="272525"/>
                </a:solidFill>
                <a:latin typeface="Epilogue" panose="020B0604020202020204" charset="0"/>
                <a:ea typeface="Eudoxus Sans" pitchFamily="34" charset="-122"/>
                <a:cs typeface="Eudoxus Sans" pitchFamily="34" charset="-120"/>
              </a:rPr>
              <a:t>Graph Convolutional Networks (GCN) </a:t>
            </a:r>
            <a:r>
              <a:rPr lang="en-US" dirty="0">
                <a:solidFill>
                  <a:srgbClr val="272525"/>
                </a:solidFill>
                <a:latin typeface="Epilogue" panose="020B0604020202020204" charset="0"/>
                <a:ea typeface="Eudoxus Sans" pitchFamily="34" charset="-122"/>
                <a:cs typeface="Eudoxus Sans" pitchFamily="34" charset="-120"/>
              </a:rPr>
              <a:t>that is a kind of GNN (Graph Neural Network) architecture</a:t>
            </a:r>
            <a:r>
              <a:rPr lang="en-US" b="1" dirty="0">
                <a:solidFill>
                  <a:srgbClr val="272525"/>
                </a:solidFill>
                <a:latin typeface="Epilogue" panose="020B0604020202020204" charset="0"/>
                <a:ea typeface="Eudoxus Sans" pitchFamily="34" charset="-122"/>
                <a:cs typeface="Eudoxus Sans" pitchFamily="34" charset="-120"/>
              </a:rPr>
              <a:t>.</a:t>
            </a:r>
            <a:endParaRPr lang="en-US" dirty="0">
              <a:latin typeface="Epilogue" panose="020B0604020202020204" charset="0"/>
            </a:endParaRPr>
          </a:p>
        </p:txBody>
      </p:sp>
      <p:sp>
        <p:nvSpPr>
          <p:cNvPr id="9" name="Text 5"/>
          <p:cNvSpPr/>
          <p:nvPr/>
        </p:nvSpPr>
        <p:spPr>
          <a:xfrm>
            <a:off x="5223034" y="5652611"/>
            <a:ext cx="8386643" cy="335280"/>
          </a:xfrm>
          <a:prstGeom prst="rect">
            <a:avLst/>
          </a:prstGeom>
          <a:noFill/>
          <a:ln/>
        </p:spPr>
        <p:txBody>
          <a:bodyPr wrap="none" rtlCol="0" anchor="t"/>
          <a:lstStyle/>
          <a:p>
            <a:pPr marL="0" indent="0">
              <a:lnSpc>
                <a:spcPts val="2640"/>
              </a:lnSpc>
              <a:buNone/>
            </a:pPr>
            <a:endParaRPr lang="en-US" sz="1650" dirty="0"/>
          </a:p>
        </p:txBody>
      </p:sp>
      <p:sp>
        <p:nvSpPr>
          <p:cNvPr id="11" name="Text 2">
            <a:extLst>
              <a:ext uri="{FF2B5EF4-FFF2-40B4-BE49-F238E27FC236}">
                <a16:creationId xmlns:a16="http://schemas.microsoft.com/office/drawing/2014/main" id="{DB6FC6BA-9BCF-814E-CB78-9F0F6892EB20}"/>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MaskGAE Model – Encoder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MaskGAE Model – Decoder</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pic>
        <p:nvPicPr>
          <p:cNvPr id="6" name="תמונה 5">
            <a:extLst>
              <a:ext uri="{FF2B5EF4-FFF2-40B4-BE49-F238E27FC236}">
                <a16:creationId xmlns:a16="http://schemas.microsoft.com/office/drawing/2014/main" id="{92ACBD59-44E1-F22F-3D58-1A59E182A7E5}"/>
              </a:ext>
            </a:extLst>
          </p:cNvPr>
          <p:cNvPicPr>
            <a:picLocks noChangeAspect="1"/>
          </p:cNvPicPr>
          <p:nvPr/>
        </p:nvPicPr>
        <p:blipFill>
          <a:blip r:embed="rId5"/>
          <a:stretch>
            <a:fillRect/>
          </a:stretch>
        </p:blipFill>
        <p:spPr>
          <a:xfrm>
            <a:off x="2237666" y="1976139"/>
            <a:ext cx="10155067" cy="4277322"/>
          </a:xfrm>
          <a:prstGeom prst="rect">
            <a:avLst/>
          </a:prstGeom>
        </p:spPr>
      </p:pic>
    </p:spTree>
    <p:extLst>
      <p:ext uri="{BB962C8B-B14F-4D97-AF65-F5344CB8AC3E}">
        <p14:creationId xmlns:p14="http://schemas.microsoft.com/office/powerpoint/2010/main" val="3061251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5" name="מלבן: פינות מעוגלות 4">
            <a:extLst>
              <a:ext uri="{FF2B5EF4-FFF2-40B4-BE49-F238E27FC236}">
                <a16:creationId xmlns:a16="http://schemas.microsoft.com/office/drawing/2014/main" id="{4255A11A-154D-FC2C-26EB-630C7DE83762}"/>
              </a:ext>
            </a:extLst>
          </p:cNvPr>
          <p:cNvSpPr/>
          <p:nvPr/>
        </p:nvSpPr>
        <p:spPr>
          <a:xfrm>
            <a:off x="320951" y="2553787"/>
            <a:ext cx="8585918" cy="453454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marL="342900" indent="-342900" algn="l">
              <a:lnSpc>
                <a:spcPts val="2731"/>
              </a:lnSpc>
              <a:buSzPct val="100000"/>
              <a:buChar char="•"/>
            </a:pPr>
            <a:r>
              <a:rPr lang="en-US" sz="1800" dirty="0">
                <a:solidFill>
                  <a:schemeClr val="tx1"/>
                </a:solidFill>
                <a:latin typeface="Epilogue" panose="020B0604020202020204" charset="0"/>
                <a:ea typeface="Eudoxus Sans" pitchFamily="34" charset="-122"/>
                <a:cs typeface="Eudoxus Sans" pitchFamily="34" charset="-120"/>
              </a:rPr>
              <a:t>'Zu' and '</a:t>
            </a:r>
            <a:r>
              <a:rPr lang="en-US" sz="1800" dirty="0" err="1">
                <a:solidFill>
                  <a:schemeClr val="tx1"/>
                </a:solidFill>
                <a:latin typeface="Epilogue" panose="020B0604020202020204" charset="0"/>
                <a:ea typeface="Eudoxus Sans" pitchFamily="34" charset="-122"/>
                <a:cs typeface="Eudoxus Sans" pitchFamily="34" charset="-120"/>
              </a:rPr>
              <a:t>Zv</a:t>
            </a:r>
            <a:r>
              <a:rPr lang="en-US" sz="1800" dirty="0">
                <a:solidFill>
                  <a:schemeClr val="tx1"/>
                </a:solidFill>
                <a:latin typeface="Epilogue" panose="020B0604020202020204" charset="0"/>
                <a:ea typeface="Eudoxus Sans" pitchFamily="34" charset="-122"/>
                <a:cs typeface="Eudoxus Sans" pitchFamily="34" charset="-120"/>
              </a:rPr>
              <a:t>’: features vectors for nodes 'u' and 'v'.</a:t>
            </a:r>
          </a:p>
          <a:p>
            <a:pPr marL="342900" indent="-342900">
              <a:lnSpc>
                <a:spcPts val="2731"/>
              </a:lnSpc>
              <a:buSzPct val="100000"/>
              <a:buFontTx/>
              <a:buChar char="•"/>
            </a:pPr>
            <a:r>
              <a:rPr lang="en-US" sz="1800" dirty="0">
                <a:solidFill>
                  <a:schemeClr val="tx1"/>
                </a:solidFill>
                <a:latin typeface="Epilogue" panose="020B0604020202020204" charset="0"/>
                <a:ea typeface="Eudoxus Sans" pitchFamily="34" charset="-122"/>
                <a:cs typeface="Eudoxus Sans" pitchFamily="34" charset="-120"/>
              </a:rPr>
              <a:t>The Structure Decoder performs element-</a:t>
            </a:r>
            <a:r>
              <a:rPr lang="en-US" sz="1800" dirty="0" err="1">
                <a:solidFill>
                  <a:schemeClr val="tx1"/>
                </a:solidFill>
                <a:latin typeface="Epilogue" panose="020B0604020202020204" charset="0"/>
                <a:ea typeface="Eudoxus Sans" pitchFamily="34" charset="-122"/>
                <a:cs typeface="Eudoxus Sans" pitchFamily="34" charset="-120"/>
              </a:rPr>
              <a:t>wize</a:t>
            </a:r>
            <a:r>
              <a:rPr lang="en-US" sz="1800" dirty="0">
                <a:solidFill>
                  <a:schemeClr val="tx1"/>
                </a:solidFill>
                <a:latin typeface="Epilogue" panose="020B0604020202020204" charset="0"/>
                <a:ea typeface="Eudoxus Sans" pitchFamily="34" charset="-122"/>
                <a:cs typeface="Eudoxus Sans" pitchFamily="34" charset="-120"/>
              </a:rPr>
              <a:t> product of the vectors, and the result is transferred to MLP.</a:t>
            </a:r>
          </a:p>
          <a:p>
            <a:pPr marL="342900" indent="-342900">
              <a:lnSpc>
                <a:spcPts val="2731"/>
              </a:lnSpc>
              <a:buSzPct val="100000"/>
              <a:buFontTx/>
              <a:buChar char="•"/>
            </a:pPr>
            <a:r>
              <a:rPr lang="en-US" sz="1800" dirty="0">
                <a:solidFill>
                  <a:schemeClr val="tx1"/>
                </a:solidFill>
                <a:latin typeface="Epilogue" panose="020B0604020202020204" charset="0"/>
                <a:ea typeface="Eudoxus Sans" pitchFamily="34" charset="-122"/>
                <a:cs typeface="Eudoxus Sans" pitchFamily="34" charset="-120"/>
              </a:rPr>
              <a:t>The MLP (multilayer perceptron) is a type of neural network that learns complex patterns and relationships.</a:t>
            </a:r>
          </a:p>
          <a:p>
            <a:pPr marL="342900" indent="-342900">
              <a:lnSpc>
                <a:spcPts val="2731"/>
              </a:lnSpc>
              <a:buSzPct val="100000"/>
              <a:buFontTx/>
              <a:buChar char="•"/>
            </a:pPr>
            <a:r>
              <a:rPr lang="en-US" sz="1800" dirty="0">
                <a:solidFill>
                  <a:schemeClr val="tx1"/>
                </a:solidFill>
                <a:latin typeface="Epilogue" panose="020B0604020202020204" charset="0"/>
                <a:ea typeface="Eudoxus Sans" pitchFamily="34" charset="-122"/>
                <a:cs typeface="Eudoxus Sans" pitchFamily="34" charset="-120"/>
              </a:rPr>
              <a:t>The output form the MLP is then transferred to the Sigmoid function as input for binary classification of link connection between every two nodes. </a:t>
            </a:r>
          </a:p>
          <a:p>
            <a:pPr marL="342900" indent="-342900">
              <a:lnSpc>
                <a:spcPts val="2731"/>
              </a:lnSpc>
              <a:buSzPct val="100000"/>
              <a:buFontTx/>
              <a:buChar char="•"/>
            </a:pPr>
            <a:endParaRPr lang="en-US" dirty="0">
              <a:solidFill>
                <a:schemeClr val="tx1"/>
              </a:solidFill>
              <a:latin typeface="Epilogue" panose="020B0604020202020204" charset="0"/>
              <a:ea typeface="Eudoxus Sans" pitchFamily="34" charset="-122"/>
            </a:endParaRPr>
          </a:p>
          <a:p>
            <a:pPr>
              <a:lnSpc>
                <a:spcPts val="2731"/>
              </a:lnSpc>
              <a:buSzPct val="100000"/>
            </a:pPr>
            <a:r>
              <a:rPr lang="en-US" sz="1800" u="sng" dirty="0">
                <a:solidFill>
                  <a:schemeClr val="tx1"/>
                </a:solidFill>
                <a:latin typeface="Epilogue" panose="020B0604020202020204" charset="0"/>
                <a:ea typeface="Eudoxus Sans" pitchFamily="34" charset="-122"/>
                <a:cs typeface="Eudoxus Sans" pitchFamily="34" charset="-120"/>
              </a:rPr>
              <a:t>ℎ𝜔 (𝑧𝑢, 𝑧𝑣 ):</a:t>
            </a:r>
            <a:r>
              <a:rPr lang="en-US" sz="1800" dirty="0">
                <a:solidFill>
                  <a:schemeClr val="tx1"/>
                </a:solidFill>
                <a:latin typeface="Epilogue" panose="020B0604020202020204" charset="0"/>
                <a:ea typeface="Eudoxus Sans" pitchFamily="34" charset="-122"/>
                <a:cs typeface="Eudoxus Sans" pitchFamily="34" charset="-120"/>
              </a:rPr>
              <a:t> This is the final output, representing the predicted link between nodes 𝑢 and 𝑣. The Sigmoid function is applied to the result of the MLP, providing the likelihood or strength of the connection between nodes 𝑢 and 𝑣. </a:t>
            </a:r>
            <a:endParaRPr lang="en-US" sz="1800" dirty="0">
              <a:solidFill>
                <a:schemeClr val="tx1"/>
              </a:solidFill>
              <a:latin typeface="Epilogue" panose="020B0604020202020204" charset="0"/>
            </a:endParaRPr>
          </a:p>
        </p:txBody>
      </p:sp>
      <p:sp>
        <p:nvSpPr>
          <p:cNvPr id="7" name="Text 2">
            <a:extLst>
              <a:ext uri="{FF2B5EF4-FFF2-40B4-BE49-F238E27FC236}">
                <a16:creationId xmlns:a16="http://schemas.microsoft.com/office/drawing/2014/main" id="{75AC08BE-A14F-F0F4-3A8D-A2480BD50883}"/>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MaskGAE Model – Decoder</a:t>
            </a:r>
          </a:p>
        </p:txBody>
      </p:sp>
      <p:sp>
        <p:nvSpPr>
          <p:cNvPr id="11" name="מלבן: פינות מעוגלות 10">
            <a:extLst>
              <a:ext uri="{FF2B5EF4-FFF2-40B4-BE49-F238E27FC236}">
                <a16:creationId xmlns:a16="http://schemas.microsoft.com/office/drawing/2014/main" id="{7436601E-C678-CCFF-B902-74F61053B053}"/>
              </a:ext>
            </a:extLst>
          </p:cNvPr>
          <p:cNvSpPr/>
          <p:nvPr/>
        </p:nvSpPr>
        <p:spPr>
          <a:xfrm>
            <a:off x="9499580" y="2570773"/>
            <a:ext cx="4876800" cy="453454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marL="342900" indent="-342900" algn="l">
              <a:lnSpc>
                <a:spcPts val="2731"/>
              </a:lnSpc>
              <a:buSzPct val="100000"/>
              <a:buChar char="•"/>
            </a:pPr>
            <a:r>
              <a:rPr lang="en-US" sz="1800" dirty="0">
                <a:solidFill>
                  <a:schemeClr val="tx1"/>
                </a:solidFill>
                <a:latin typeface="Epilogue" panose="020B0604020202020204" charset="0"/>
              </a:rPr>
              <a:t>Responsible for understanding the number of connections each node has. This forces the model to approximate the node degree to facilitate the training.</a:t>
            </a:r>
          </a:p>
          <a:p>
            <a:pPr marL="342900" indent="-342900" algn="l">
              <a:lnSpc>
                <a:spcPts val="2731"/>
              </a:lnSpc>
              <a:buSzPct val="100000"/>
              <a:buChar char="•"/>
            </a:pPr>
            <a:endParaRPr lang="en-US" dirty="0">
              <a:solidFill>
                <a:schemeClr val="tx1"/>
              </a:solidFill>
              <a:latin typeface="Epilogue" panose="020B0604020202020204" charset="0"/>
            </a:endParaRPr>
          </a:p>
          <a:p>
            <a:pPr marL="342900" indent="-342900">
              <a:lnSpc>
                <a:spcPts val="2731"/>
              </a:lnSpc>
              <a:buSzPct val="100000"/>
              <a:buFontTx/>
              <a:buChar char="•"/>
            </a:pPr>
            <a:r>
              <a:rPr lang="en-US" sz="1800" dirty="0">
                <a:solidFill>
                  <a:schemeClr val="tx1"/>
                </a:solidFill>
                <a:effectLst/>
                <a:latin typeface="Epilogue" panose="020B0604020202020204"/>
                <a:ea typeface="Arial" panose="020B0604020202020204" pitchFamily="34" charset="0"/>
                <a:cs typeface="Arial" panose="020B0604020202020204" pitchFamily="34" charset="0"/>
              </a:rPr>
              <a:t>For the degree decoder there is only use of MLP to generate the number of neighbors for each node. </a:t>
            </a:r>
            <a:endParaRPr lang="en-US" sz="1800" dirty="0">
              <a:solidFill>
                <a:schemeClr val="tx1"/>
              </a:solidFill>
              <a:latin typeface="Epilogue" panose="020B0604020202020204"/>
            </a:endParaRPr>
          </a:p>
        </p:txBody>
      </p:sp>
      <mc:AlternateContent xmlns:mc="http://schemas.openxmlformats.org/markup-compatibility/2006" xmlns:a14="http://schemas.microsoft.com/office/drawing/2010/main">
        <mc:Choice Requires="a14">
          <p:sp>
            <p:nvSpPr>
              <p:cNvPr id="6" name="תיבת טקסט 5">
                <a:extLst>
                  <a:ext uri="{FF2B5EF4-FFF2-40B4-BE49-F238E27FC236}">
                    <a16:creationId xmlns:a16="http://schemas.microsoft.com/office/drawing/2014/main" id="{AF68BFF2-129B-060A-C90B-5C8148FDF353}"/>
                  </a:ext>
                </a:extLst>
              </p:cNvPr>
              <p:cNvSpPr txBox="1"/>
              <p:nvPr/>
            </p:nvSpPr>
            <p:spPr>
              <a:xfrm>
                <a:off x="1820190" y="2067777"/>
                <a:ext cx="5587441" cy="461665"/>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h</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𝜔</m:t>
                          </m:r>
                        </m:sub>
                      </m:s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sSub>
                        <m:sSub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𝑧</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𝑢</m:t>
                          </m:r>
                        </m:sub>
                      </m:s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 ,</m:t>
                      </m:r>
                      <m:sSub>
                        <m:sSub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𝑧</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𝑣</m:t>
                          </m:r>
                        </m:sub>
                      </m:s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𝑆𝑖𝑔𝑚𝑜𝑖𝑑</m:t>
                      </m:r>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𝑀𝐿𝑃</m:t>
                      </m:r>
                      <m:d>
                        <m:d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𝑧</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𝑢</m:t>
                              </m:r>
                            </m:sub>
                          </m:sSub>
                          <m:r>
                            <a:rPr lang="he-IL" sz="2400">
                              <a:solidFill>
                                <a:srgbClr val="374151"/>
                              </a:solidFill>
                              <a:effectLst/>
                              <a:latin typeface="Cambria Math" panose="02040503050406030204" pitchFamily="18" charset="0"/>
                              <a:ea typeface="Arial" panose="020B0604020202020204" pitchFamily="34" charset="0"/>
                              <a:cs typeface="Cambria Math" panose="02040503050406030204" pitchFamily="18" charset="0"/>
                            </a:rPr>
                            <m:t>◦</m:t>
                          </m:r>
                          <m:sSub>
                            <m:sSub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𝑧</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𝑣</m:t>
                              </m:r>
                            </m:sub>
                          </m:sSub>
                        </m:e>
                      </m:d>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oMath>
                  </m:oMathPara>
                </a14:m>
                <a:endParaRPr lang="en-US" sz="2400" dirty="0">
                  <a:effectLst/>
                  <a:latin typeface="Arial" panose="020B0604020202020204" pitchFamily="34" charset="0"/>
                  <a:ea typeface="Arial" panose="020B0604020202020204" pitchFamily="34" charset="0"/>
                </a:endParaRPr>
              </a:p>
            </p:txBody>
          </p:sp>
        </mc:Choice>
        <mc:Fallback xmlns="">
          <p:sp>
            <p:nvSpPr>
              <p:cNvPr id="6" name="תיבת טקסט 5">
                <a:extLst>
                  <a:ext uri="{FF2B5EF4-FFF2-40B4-BE49-F238E27FC236}">
                    <a16:creationId xmlns:a16="http://schemas.microsoft.com/office/drawing/2014/main" id="{AF68BFF2-129B-060A-C90B-5C8148FDF353}"/>
                  </a:ext>
                </a:extLst>
              </p:cNvPr>
              <p:cNvSpPr txBox="1">
                <a:spLocks noRot="1" noChangeAspect="1" noMove="1" noResize="1" noEditPoints="1" noAdjustHandles="1" noChangeArrowheads="1" noChangeShapeType="1" noTextEdit="1"/>
              </p:cNvSpPr>
              <p:nvPr/>
            </p:nvSpPr>
            <p:spPr>
              <a:xfrm>
                <a:off x="1820190" y="2067777"/>
                <a:ext cx="5587441" cy="461665"/>
              </a:xfrm>
              <a:prstGeom prst="rect">
                <a:avLst/>
              </a:prstGeom>
              <a:blipFill>
                <a:blip r:embed="rId5"/>
                <a:stretch>
                  <a:fillRect b="-19737"/>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 name="תיבת טקסט 7">
                <a:extLst>
                  <a:ext uri="{FF2B5EF4-FFF2-40B4-BE49-F238E27FC236}">
                    <a16:creationId xmlns:a16="http://schemas.microsoft.com/office/drawing/2014/main" id="{7E3F9DC4-5DBF-9FA9-D147-AB340DE5D93C}"/>
                  </a:ext>
                </a:extLst>
              </p:cNvPr>
              <p:cNvSpPr txBox="1"/>
              <p:nvPr/>
            </p:nvSpPr>
            <p:spPr>
              <a:xfrm>
                <a:off x="9949276" y="2040964"/>
                <a:ext cx="3977408" cy="483979"/>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𝑔</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ᶲ</m:t>
                          </m:r>
                        </m:sub>
                      </m:s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sSub>
                        <m:sSub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𝑧</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𝑣</m:t>
                          </m:r>
                        </m:sub>
                      </m:s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𝑀𝐿𝑃</m:t>
                      </m:r>
                      <m:d>
                        <m:d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 </m:t>
                          </m:r>
                          <m:sSub>
                            <m:sSub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𝑧</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𝑣</m:t>
                              </m:r>
                            </m:sub>
                          </m:sSub>
                        </m:e>
                      </m:d>
                    </m:oMath>
                  </m:oMathPara>
                </a14:m>
                <a:endParaRPr lang="en-US" sz="2400" dirty="0">
                  <a:effectLst/>
                  <a:latin typeface="Arial" panose="020B0604020202020204" pitchFamily="34" charset="0"/>
                  <a:ea typeface="Arial" panose="020B0604020202020204" pitchFamily="34" charset="0"/>
                </a:endParaRPr>
              </a:p>
            </p:txBody>
          </p:sp>
        </mc:Choice>
        <mc:Fallback xmlns="">
          <p:sp>
            <p:nvSpPr>
              <p:cNvPr id="8" name="תיבת טקסט 7">
                <a:extLst>
                  <a:ext uri="{FF2B5EF4-FFF2-40B4-BE49-F238E27FC236}">
                    <a16:creationId xmlns:a16="http://schemas.microsoft.com/office/drawing/2014/main" id="{7E3F9DC4-5DBF-9FA9-D147-AB340DE5D93C}"/>
                  </a:ext>
                </a:extLst>
              </p:cNvPr>
              <p:cNvSpPr txBox="1">
                <a:spLocks noRot="1" noChangeAspect="1" noMove="1" noResize="1" noEditPoints="1" noAdjustHandles="1" noChangeArrowheads="1" noChangeShapeType="1" noTextEdit="1"/>
              </p:cNvSpPr>
              <p:nvPr/>
            </p:nvSpPr>
            <p:spPr>
              <a:xfrm>
                <a:off x="9949276" y="2040964"/>
                <a:ext cx="3977408" cy="483979"/>
              </a:xfrm>
              <a:prstGeom prst="rect">
                <a:avLst/>
              </a:prstGeom>
              <a:blipFill>
                <a:blip r:embed="rId6"/>
                <a:stretch>
                  <a:fillRect b="-13924"/>
                </a:stretch>
              </a:blipFill>
            </p:spPr>
            <p:txBody>
              <a:bodyPr/>
              <a:lstStyle/>
              <a:p>
                <a:r>
                  <a:rPr lang="he-IL">
                    <a:noFill/>
                  </a:rPr>
                  <a:t> </a:t>
                </a:r>
              </a:p>
            </p:txBody>
          </p:sp>
        </mc:Fallback>
      </mc:AlternateContent>
      <p:grpSp>
        <p:nvGrpSpPr>
          <p:cNvPr id="22" name="קבוצה 21">
            <a:extLst>
              <a:ext uri="{FF2B5EF4-FFF2-40B4-BE49-F238E27FC236}">
                <a16:creationId xmlns:a16="http://schemas.microsoft.com/office/drawing/2014/main" id="{2088D227-056E-0A46-DEF2-EDBEC59CBD07}"/>
              </a:ext>
            </a:extLst>
          </p:cNvPr>
          <p:cNvGrpSpPr/>
          <p:nvPr/>
        </p:nvGrpSpPr>
        <p:grpSpPr>
          <a:xfrm>
            <a:off x="254020" y="1369747"/>
            <a:ext cx="1527050" cy="1496716"/>
            <a:chOff x="254020" y="1153952"/>
            <a:chExt cx="1527050" cy="1496716"/>
          </a:xfrm>
        </p:grpSpPr>
        <p:sp>
          <p:nvSpPr>
            <p:cNvPr id="13" name="יהלום 12">
              <a:extLst>
                <a:ext uri="{FF2B5EF4-FFF2-40B4-BE49-F238E27FC236}">
                  <a16:creationId xmlns:a16="http://schemas.microsoft.com/office/drawing/2014/main" id="{87A83988-A097-0F94-805A-A191DAB920CD}"/>
                </a:ext>
              </a:extLst>
            </p:cNvPr>
            <p:cNvSpPr/>
            <p:nvPr/>
          </p:nvSpPr>
          <p:spPr>
            <a:xfrm>
              <a:off x="254020" y="1153952"/>
              <a:ext cx="1527050" cy="1496716"/>
            </a:xfrm>
            <a:prstGeom prst="diamond">
              <a:avLst/>
            </a:prstGeom>
            <a:gradFill>
              <a:gsLst>
                <a:gs pos="0">
                  <a:schemeClr val="accent6">
                    <a:lumMod val="75000"/>
                  </a:schemeClr>
                </a:gs>
                <a:gs pos="50000">
                  <a:schemeClr val="accent6">
                    <a:lumMod val="50000"/>
                  </a:schemeClr>
                </a:gs>
                <a:gs pos="100000">
                  <a:schemeClr val="accent6">
                    <a:lumMod val="75000"/>
                  </a:schemeClr>
                </a:gs>
              </a:gsLst>
            </a:gra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he-IL"/>
            </a:p>
          </p:txBody>
        </p:sp>
        <p:sp>
          <p:nvSpPr>
            <p:cNvPr id="14" name="תיבת טקסט 13">
              <a:extLst>
                <a:ext uri="{FF2B5EF4-FFF2-40B4-BE49-F238E27FC236}">
                  <a16:creationId xmlns:a16="http://schemas.microsoft.com/office/drawing/2014/main" id="{094D66E6-7F09-7B09-2EA0-CB55250F1025}"/>
                </a:ext>
              </a:extLst>
            </p:cNvPr>
            <p:cNvSpPr txBox="1"/>
            <p:nvPr/>
          </p:nvSpPr>
          <p:spPr>
            <a:xfrm>
              <a:off x="451250" y="1609923"/>
              <a:ext cx="1132590" cy="584775"/>
            </a:xfrm>
            <a:prstGeom prst="rect">
              <a:avLst/>
            </a:prstGeom>
            <a:noFill/>
          </p:spPr>
          <p:txBody>
            <a:bodyPr wrap="square" rtlCol="1">
              <a:spAutoFit/>
            </a:bodyPr>
            <a:lstStyle/>
            <a:p>
              <a:pPr algn="ctr" rtl="0"/>
              <a:r>
                <a:rPr lang="en-US" sz="1600" b="1" dirty="0">
                  <a:solidFill>
                    <a:schemeClr val="bg1"/>
                  </a:solidFill>
                </a:rPr>
                <a:t>Structure</a:t>
              </a:r>
            </a:p>
            <a:p>
              <a:pPr algn="ctr" rtl="0"/>
              <a:r>
                <a:rPr lang="en-US" sz="1600" b="1" dirty="0">
                  <a:solidFill>
                    <a:schemeClr val="bg1"/>
                  </a:solidFill>
                </a:rPr>
                <a:t>Decoder</a:t>
              </a:r>
            </a:p>
          </p:txBody>
        </p:sp>
      </p:grpSp>
      <p:grpSp>
        <p:nvGrpSpPr>
          <p:cNvPr id="21" name="קבוצה 20">
            <a:extLst>
              <a:ext uri="{FF2B5EF4-FFF2-40B4-BE49-F238E27FC236}">
                <a16:creationId xmlns:a16="http://schemas.microsoft.com/office/drawing/2014/main" id="{A57DEE91-D172-D015-7FEB-E95BDB4732A0}"/>
              </a:ext>
            </a:extLst>
          </p:cNvPr>
          <p:cNvGrpSpPr/>
          <p:nvPr/>
        </p:nvGrpSpPr>
        <p:grpSpPr>
          <a:xfrm>
            <a:off x="9227820" y="1369747"/>
            <a:ext cx="1527050" cy="1496716"/>
            <a:chOff x="8998294" y="1213205"/>
            <a:chExt cx="1527050" cy="1496716"/>
          </a:xfrm>
        </p:grpSpPr>
        <p:sp>
          <p:nvSpPr>
            <p:cNvPr id="19" name="יהלום 18">
              <a:extLst>
                <a:ext uri="{FF2B5EF4-FFF2-40B4-BE49-F238E27FC236}">
                  <a16:creationId xmlns:a16="http://schemas.microsoft.com/office/drawing/2014/main" id="{88B6C48E-B07C-3572-E103-36D0C93C32F6}"/>
                </a:ext>
              </a:extLst>
            </p:cNvPr>
            <p:cNvSpPr/>
            <p:nvPr/>
          </p:nvSpPr>
          <p:spPr>
            <a:xfrm>
              <a:off x="8998294" y="1213205"/>
              <a:ext cx="1527050" cy="1496716"/>
            </a:xfrm>
            <a:prstGeom prst="diamond">
              <a:avLst/>
            </a:prstGeom>
            <a:gradFill>
              <a:gsLst>
                <a:gs pos="0">
                  <a:srgbClr val="7030A0">
                    <a:lumMod val="75000"/>
                  </a:srgbClr>
                </a:gs>
                <a:gs pos="50000">
                  <a:srgbClr val="7030A0">
                    <a:lumMod val="50000"/>
                  </a:srgbClr>
                </a:gs>
                <a:gs pos="100000">
                  <a:srgbClr val="7030A0">
                    <a:lumMod val="75000"/>
                  </a:srgbClr>
                </a:gs>
              </a:gsLst>
            </a:gra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he-IL"/>
            </a:p>
          </p:txBody>
        </p:sp>
        <p:sp>
          <p:nvSpPr>
            <p:cNvPr id="20" name="תיבת טקסט 19">
              <a:extLst>
                <a:ext uri="{FF2B5EF4-FFF2-40B4-BE49-F238E27FC236}">
                  <a16:creationId xmlns:a16="http://schemas.microsoft.com/office/drawing/2014/main" id="{A02344BD-C6E2-5719-B68D-47F9462AA97B}"/>
                </a:ext>
              </a:extLst>
            </p:cNvPr>
            <p:cNvSpPr txBox="1"/>
            <p:nvPr/>
          </p:nvSpPr>
          <p:spPr>
            <a:xfrm>
              <a:off x="9195524" y="1669176"/>
              <a:ext cx="1132590" cy="584775"/>
            </a:xfrm>
            <a:prstGeom prst="rect">
              <a:avLst/>
            </a:prstGeom>
            <a:noFill/>
          </p:spPr>
          <p:txBody>
            <a:bodyPr wrap="square" rtlCol="1">
              <a:spAutoFit/>
            </a:bodyPr>
            <a:lstStyle/>
            <a:p>
              <a:pPr algn="ctr" rtl="0"/>
              <a:r>
                <a:rPr lang="en-US" sz="1600" b="1" dirty="0">
                  <a:solidFill>
                    <a:schemeClr val="bg1"/>
                  </a:solidFill>
                </a:rPr>
                <a:t>Degree</a:t>
              </a:r>
            </a:p>
            <a:p>
              <a:pPr algn="ctr" rtl="0"/>
              <a:r>
                <a:rPr lang="en-US" sz="1600" b="1" dirty="0">
                  <a:solidFill>
                    <a:schemeClr val="bg1"/>
                  </a:solidFill>
                </a:rPr>
                <a:t>Decoder</a:t>
              </a:r>
            </a:p>
          </p:txBody>
        </p:sp>
      </p:grpSp>
    </p:spTree>
    <p:extLst>
      <p:ext uri="{BB962C8B-B14F-4D97-AF65-F5344CB8AC3E}">
        <p14:creationId xmlns:p14="http://schemas.microsoft.com/office/powerpoint/2010/main" val="1242013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8" name="Text 2">
            <a:extLst>
              <a:ext uri="{FF2B5EF4-FFF2-40B4-BE49-F238E27FC236}">
                <a16:creationId xmlns:a16="http://schemas.microsoft.com/office/drawing/2014/main" id="{1D6C4A4D-22C2-5F3B-28DE-A97C03964CE9}"/>
              </a:ext>
            </a:extLst>
          </p:cNvPr>
          <p:cNvSpPr/>
          <p:nvPr/>
        </p:nvSpPr>
        <p:spPr>
          <a:xfrm>
            <a:off x="812721" y="2128361"/>
            <a:ext cx="12960429" cy="1083470"/>
          </a:xfrm>
          <a:prstGeom prst="rect">
            <a:avLst/>
          </a:prstGeom>
          <a:noFill/>
          <a:ln/>
        </p:spPr>
        <p:txBody>
          <a:bodyPr wrap="square" rtlCol="0" anchor="t"/>
          <a:lstStyle/>
          <a:p>
            <a:pPr marL="0" indent="0">
              <a:lnSpc>
                <a:spcPts val="2731"/>
              </a:lnSpc>
              <a:buNone/>
            </a:pPr>
            <a:r>
              <a:rPr lang="en-US" dirty="0">
                <a:solidFill>
                  <a:srgbClr val="272525"/>
                </a:solidFill>
                <a:latin typeface="Epilogue" panose="020B0604020202020204" charset="0"/>
                <a:ea typeface="Eudoxus Sans" pitchFamily="34" charset="-122"/>
                <a:cs typeface="Eudoxus Sans" pitchFamily="34" charset="-120"/>
              </a:rPr>
              <a:t>The </a:t>
            </a:r>
            <a:r>
              <a:rPr lang="en-US" b="1" dirty="0">
                <a:solidFill>
                  <a:srgbClr val="272525"/>
                </a:solidFill>
                <a:latin typeface="Epilogue" panose="020B0604020202020204" charset="0"/>
                <a:ea typeface="Eudoxus Sans" pitchFamily="34" charset="-122"/>
                <a:cs typeface="Eudoxus Sans" pitchFamily="34" charset="-120"/>
              </a:rPr>
              <a:t>combined objective</a:t>
            </a:r>
            <a:r>
              <a:rPr lang="en-US" dirty="0">
                <a:solidFill>
                  <a:srgbClr val="272525"/>
                </a:solidFill>
                <a:latin typeface="Epilogue" panose="020B0604020202020204" charset="0"/>
                <a:ea typeface="Eudoxus Sans" pitchFamily="34" charset="-122"/>
                <a:cs typeface="Eudoxus Sans" pitchFamily="34" charset="-120"/>
              </a:rPr>
              <a:t> </a:t>
            </a:r>
            <a:r>
              <a:rPr lang="en-US" b="1" dirty="0">
                <a:solidFill>
                  <a:srgbClr val="272525"/>
                </a:solidFill>
                <a:latin typeface="Epilogue" panose="020B0604020202020204" charset="0"/>
                <a:ea typeface="Eudoxus Sans" pitchFamily="34" charset="-122"/>
                <a:cs typeface="Eudoxus Sans" pitchFamily="34" charset="-120"/>
              </a:rPr>
              <a:t>of MaskGAE </a:t>
            </a:r>
            <a:r>
              <a:rPr lang="en-US" dirty="0">
                <a:solidFill>
                  <a:srgbClr val="272525"/>
                </a:solidFill>
                <a:latin typeface="Epilogue" panose="020B0604020202020204" charset="0"/>
                <a:ea typeface="Eudoxus Sans" pitchFamily="34" charset="-122"/>
                <a:cs typeface="Eudoxus Sans" pitchFamily="34" charset="-120"/>
              </a:rPr>
              <a:t>is to find a balance between reconstructing the masked graph's edges (Reconstruction Loss) and accurately predicting node degrees (Regression Loss). The parameter 𝛼 controls the trade-off between these two terms and influences the regularization aspect of the learning.</a:t>
            </a:r>
          </a:p>
          <a:p>
            <a:pPr marL="0" indent="0">
              <a:lnSpc>
                <a:spcPts val="2731"/>
              </a:lnSpc>
              <a:buNone/>
            </a:pPr>
            <a:endParaRPr lang="en-US" dirty="0">
              <a:latin typeface="Epilogue" panose="020B0604020202020204" charset="0"/>
            </a:endParaRPr>
          </a:p>
        </p:txBody>
      </p:sp>
      <p:sp>
        <p:nvSpPr>
          <p:cNvPr id="16" name="Text 8">
            <a:extLst>
              <a:ext uri="{FF2B5EF4-FFF2-40B4-BE49-F238E27FC236}">
                <a16:creationId xmlns:a16="http://schemas.microsoft.com/office/drawing/2014/main" id="{BE22D2A4-303E-3135-C904-6FEFFA640BAE}"/>
              </a:ext>
            </a:extLst>
          </p:cNvPr>
          <p:cNvSpPr/>
          <p:nvPr/>
        </p:nvSpPr>
        <p:spPr>
          <a:xfrm>
            <a:off x="5819061" y="4452104"/>
            <a:ext cx="4116705" cy="2426970"/>
          </a:xfrm>
          <a:prstGeom prst="rect">
            <a:avLst/>
          </a:prstGeom>
          <a:noFill/>
          <a:ln/>
        </p:spPr>
        <p:txBody>
          <a:bodyPr wrap="square" rtlCol="0" anchor="t"/>
          <a:lstStyle/>
          <a:p>
            <a:pPr marL="0" indent="0">
              <a:lnSpc>
                <a:spcPts val="2731"/>
              </a:lnSpc>
              <a:buNone/>
            </a:pPr>
            <a:endParaRPr lang="en-US" sz="1707" dirty="0">
              <a:latin typeface="Epilogue" panose="020B0604020202020204" charset="0"/>
            </a:endParaRPr>
          </a:p>
        </p:txBody>
      </p:sp>
      <p:sp>
        <p:nvSpPr>
          <p:cNvPr id="17" name="Text 2">
            <a:extLst>
              <a:ext uri="{FF2B5EF4-FFF2-40B4-BE49-F238E27FC236}">
                <a16:creationId xmlns:a16="http://schemas.microsoft.com/office/drawing/2014/main" id="{C45A384C-6156-B806-FB42-C207C39EDC4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MaskGAE Model – Learning Objective</a:t>
            </a:r>
          </a:p>
        </p:txBody>
      </p:sp>
      <p:sp>
        <p:nvSpPr>
          <p:cNvPr id="19" name="Text 2">
            <a:extLst>
              <a:ext uri="{FF2B5EF4-FFF2-40B4-BE49-F238E27FC236}">
                <a16:creationId xmlns:a16="http://schemas.microsoft.com/office/drawing/2014/main" id="{E8A23262-02D9-BBDA-0294-A2850750343D}"/>
              </a:ext>
            </a:extLst>
          </p:cNvPr>
          <p:cNvSpPr/>
          <p:nvPr/>
        </p:nvSpPr>
        <p:spPr>
          <a:xfrm>
            <a:off x="2286992" y="3539640"/>
            <a:ext cx="4756663" cy="1950205"/>
          </a:xfrm>
          <a:prstGeom prst="roundRect">
            <a:avLst/>
          </a:prstGeom>
          <a:ln/>
        </p:spPr>
        <p:style>
          <a:lnRef idx="1">
            <a:schemeClr val="accent5"/>
          </a:lnRef>
          <a:fillRef idx="2">
            <a:schemeClr val="accent5"/>
          </a:fillRef>
          <a:effectRef idx="1">
            <a:schemeClr val="accent5"/>
          </a:effectRef>
          <a:fontRef idx="minor">
            <a:schemeClr val="dk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Reconstruction Loss (       )</a:t>
            </a: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 </a:t>
            </a: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The reconstruction loss evaluates </a:t>
            </a:r>
            <a:r>
              <a:rPr lang="en-US" sz="1600" b="1"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how well the model reconstructs the masked graph,</a:t>
            </a:r>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 specifically focusing on the edges that were masked.</a:t>
            </a:r>
          </a:p>
        </p:txBody>
      </p:sp>
      <p:sp>
        <p:nvSpPr>
          <p:cNvPr id="20" name="Text 2">
            <a:extLst>
              <a:ext uri="{FF2B5EF4-FFF2-40B4-BE49-F238E27FC236}">
                <a16:creationId xmlns:a16="http://schemas.microsoft.com/office/drawing/2014/main" id="{6ADEDC3D-56CE-A350-E25D-09F8753CE019}"/>
              </a:ext>
            </a:extLst>
          </p:cNvPr>
          <p:cNvSpPr/>
          <p:nvPr/>
        </p:nvSpPr>
        <p:spPr>
          <a:xfrm>
            <a:off x="7586745" y="3549364"/>
            <a:ext cx="4756663" cy="1950205"/>
          </a:xfrm>
          <a:prstGeom prst="roundRect">
            <a:avLst/>
          </a:prstGeom>
          <a:ln/>
        </p:spPr>
        <p:style>
          <a:lnRef idx="1">
            <a:schemeClr val="accent5"/>
          </a:lnRef>
          <a:fillRef idx="2">
            <a:schemeClr val="accent5"/>
          </a:fillRef>
          <a:effectRef idx="1">
            <a:schemeClr val="accent5"/>
          </a:effectRef>
          <a:fontRef idx="minor">
            <a:schemeClr val="dk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Regression Loss (      )</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The regression loss assesses </a:t>
            </a:r>
            <a:r>
              <a:rPr lang="en-US" sz="1600" b="1"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how accurately the model predicts the node degrees in the masked graph.</a:t>
            </a:r>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 </a:t>
            </a:r>
          </a:p>
        </p:txBody>
      </p:sp>
      <p:sp>
        <p:nvSpPr>
          <p:cNvPr id="23" name="Text 2">
            <a:extLst>
              <a:ext uri="{FF2B5EF4-FFF2-40B4-BE49-F238E27FC236}">
                <a16:creationId xmlns:a16="http://schemas.microsoft.com/office/drawing/2014/main" id="{1F296F37-E439-8E27-CAD5-42125D862C34}"/>
              </a:ext>
            </a:extLst>
          </p:cNvPr>
          <p:cNvSpPr/>
          <p:nvPr/>
        </p:nvSpPr>
        <p:spPr>
          <a:xfrm>
            <a:off x="834985" y="5665589"/>
            <a:ext cx="12960429" cy="1083470"/>
          </a:xfrm>
          <a:prstGeom prst="rect">
            <a:avLst/>
          </a:prstGeom>
          <a:noFill/>
          <a:ln/>
        </p:spPr>
        <p:txBody>
          <a:bodyPr wrap="square" rtlCol="0" anchor="t"/>
          <a:lstStyle/>
          <a:p>
            <a:pPr marL="0" indent="0">
              <a:lnSpc>
                <a:spcPts val="2731"/>
              </a:lnSpc>
              <a:buNone/>
            </a:pPr>
            <a:r>
              <a:rPr lang="en-US" sz="1800" dirty="0">
                <a:effectLst/>
                <a:latin typeface="Epilogue" panose="020B0604020202020204" charset="0"/>
                <a:ea typeface="Arial" panose="020B0604020202020204" pitchFamily="34" charset="0"/>
              </a:rPr>
              <a:t>Loss Regression contributes to the regularization, i.e., guides the model to learn more abstract representations that are beneficial for tasks beyond the training data. </a:t>
            </a:r>
            <a:r>
              <a:rPr lang="en-US" sz="1800" b="1" dirty="0">
                <a:effectLst/>
                <a:latin typeface="Epilogue" panose="020B0604020202020204" charset="0"/>
                <a:ea typeface="Arial" panose="020B0604020202020204" pitchFamily="34" charset="0"/>
              </a:rPr>
              <a:t>This helps prevent overfitting of the model and enhances its ability to handle a variety of graph structures effectively.</a:t>
            </a:r>
            <a:r>
              <a:rPr lang="en-US" sz="1800" dirty="0">
                <a:effectLst/>
                <a:latin typeface="Epilogue" panose="020B0604020202020204" charset="0"/>
                <a:ea typeface="Arial" panose="020B0604020202020204" pitchFamily="34" charset="0"/>
              </a:rPr>
              <a:t> </a:t>
            </a:r>
            <a:endParaRPr lang="en-US" sz="1707" dirty="0">
              <a:latin typeface="Epilogue" panose="020B0604020202020204" charset="0"/>
            </a:endParaRPr>
          </a:p>
        </p:txBody>
      </p:sp>
      <p:grpSp>
        <p:nvGrpSpPr>
          <p:cNvPr id="4" name="קבוצה 3">
            <a:extLst>
              <a:ext uri="{FF2B5EF4-FFF2-40B4-BE49-F238E27FC236}">
                <a16:creationId xmlns:a16="http://schemas.microsoft.com/office/drawing/2014/main" id="{BE4481FF-93BD-461D-A59E-A2D61CD806D2}"/>
              </a:ext>
            </a:extLst>
          </p:cNvPr>
          <p:cNvGrpSpPr/>
          <p:nvPr/>
        </p:nvGrpSpPr>
        <p:grpSpPr>
          <a:xfrm>
            <a:off x="5882552" y="3745997"/>
            <a:ext cx="617552" cy="368574"/>
            <a:chOff x="8810130" y="1863964"/>
            <a:chExt cx="617552" cy="368574"/>
          </a:xfrm>
          <a:noFill/>
        </p:grpSpPr>
        <mc:AlternateContent xmlns:mc="http://schemas.openxmlformats.org/markup-compatibility/2006" xmlns:a14="http://schemas.microsoft.com/office/drawing/2010/main">
          <mc:Choice Requires="a14">
            <p:sp>
              <p:nvSpPr>
                <p:cNvPr id="5" name="תיבת טקסט 4">
                  <a:extLst>
                    <a:ext uri="{FF2B5EF4-FFF2-40B4-BE49-F238E27FC236}">
                      <a16:creationId xmlns:a16="http://schemas.microsoft.com/office/drawing/2014/main" id="{2AA984B8-2FAA-A23C-24A6-D130CEDE66B4}"/>
                    </a:ext>
                  </a:extLst>
                </p:cNvPr>
                <p:cNvSpPr txBox="1"/>
                <p:nvPr/>
              </p:nvSpPr>
              <p:spPr>
                <a:xfrm>
                  <a:off x="8810130" y="1863964"/>
                  <a:ext cx="64120" cy="276999"/>
                </a:xfrm>
                <a:prstGeom prst="rect">
                  <a:avLst/>
                </a:prstGeom>
                <a:grp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he-IL" smtClean="0">
                            <a:latin typeface="Cambria Math" panose="02040503050406030204" pitchFamily="18" charset="0"/>
                          </a:rPr>
                          <m:t>ℒ</m:t>
                        </m:r>
                      </m:oMath>
                    </m:oMathPara>
                  </a14:m>
                  <a:endParaRPr lang="he-IL" dirty="0"/>
                </a:p>
              </p:txBody>
            </p:sp>
          </mc:Choice>
          <mc:Fallback xmlns="">
            <p:sp>
              <p:nvSpPr>
                <p:cNvPr id="5" name="תיבת טקסט 4">
                  <a:extLst>
                    <a:ext uri="{FF2B5EF4-FFF2-40B4-BE49-F238E27FC236}">
                      <a16:creationId xmlns:a16="http://schemas.microsoft.com/office/drawing/2014/main" id="{2AA984B8-2FAA-A23C-24A6-D130CEDE66B4}"/>
                    </a:ext>
                  </a:extLst>
                </p:cNvPr>
                <p:cNvSpPr txBox="1">
                  <a:spLocks noRot="1" noChangeAspect="1" noMove="1" noResize="1" noEditPoints="1" noAdjustHandles="1" noChangeArrowheads="1" noChangeShapeType="1" noTextEdit="1"/>
                </p:cNvSpPr>
                <p:nvPr/>
              </p:nvSpPr>
              <p:spPr>
                <a:xfrm>
                  <a:off x="8810130" y="1863964"/>
                  <a:ext cx="64120" cy="276999"/>
                </a:xfrm>
                <a:prstGeom prst="rect">
                  <a:avLst/>
                </a:prstGeom>
                <a:blipFill>
                  <a:blip r:embed="rId5"/>
                  <a:stretch>
                    <a:fillRect l="-127273" r="-218182" b="-8889"/>
                  </a:stretch>
                </a:blipFill>
              </p:spPr>
              <p:txBody>
                <a:bodyPr/>
                <a:lstStyle/>
                <a:p>
                  <a:r>
                    <a:rPr lang="he-IL">
                      <a:noFill/>
                    </a:rPr>
                    <a:t> </a:t>
                  </a:r>
                </a:p>
              </p:txBody>
            </p:sp>
          </mc:Fallback>
        </mc:AlternateContent>
        <p:sp>
          <p:nvSpPr>
            <p:cNvPr id="6" name="תיבת טקסט 5">
              <a:extLst>
                <a:ext uri="{FF2B5EF4-FFF2-40B4-BE49-F238E27FC236}">
                  <a16:creationId xmlns:a16="http://schemas.microsoft.com/office/drawing/2014/main" id="{82D687A7-3A66-3F2E-1982-F2D1B6C909E7}"/>
                </a:ext>
              </a:extLst>
            </p:cNvPr>
            <p:cNvSpPr txBox="1"/>
            <p:nvPr/>
          </p:nvSpPr>
          <p:spPr>
            <a:xfrm>
              <a:off x="8856508" y="1955539"/>
              <a:ext cx="571174" cy="276999"/>
            </a:xfrm>
            <a:prstGeom prst="rect">
              <a:avLst/>
            </a:prstGeom>
            <a:grpFill/>
          </p:spPr>
          <p:txBody>
            <a:bodyPr wrap="square" rtlCol="1">
              <a:spAutoFit/>
            </a:bodyPr>
            <a:lstStyle/>
            <a:p>
              <a:pPr algn="ctr"/>
              <a:r>
                <a:rPr lang="en-US" sz="1200" dirty="0"/>
                <a:t>GAE’s</a:t>
              </a:r>
              <a:endParaRPr lang="he-IL" sz="1200" dirty="0"/>
            </a:p>
          </p:txBody>
        </p:sp>
      </p:grpSp>
      <p:grpSp>
        <p:nvGrpSpPr>
          <p:cNvPr id="10" name="קבוצה 9">
            <a:extLst>
              <a:ext uri="{FF2B5EF4-FFF2-40B4-BE49-F238E27FC236}">
                <a16:creationId xmlns:a16="http://schemas.microsoft.com/office/drawing/2014/main" id="{6FBEFA5E-6259-6696-E460-6EC361F80A70}"/>
              </a:ext>
            </a:extLst>
          </p:cNvPr>
          <p:cNvGrpSpPr/>
          <p:nvPr/>
        </p:nvGrpSpPr>
        <p:grpSpPr>
          <a:xfrm>
            <a:off x="10950633" y="3794100"/>
            <a:ext cx="617552" cy="368574"/>
            <a:chOff x="8810130" y="1863964"/>
            <a:chExt cx="617552" cy="368574"/>
          </a:xfrm>
        </p:grpSpPr>
        <mc:AlternateContent xmlns:mc="http://schemas.openxmlformats.org/markup-compatibility/2006" xmlns:a14="http://schemas.microsoft.com/office/drawing/2010/main">
          <mc:Choice Requires="a14">
            <p:sp>
              <p:nvSpPr>
                <p:cNvPr id="11" name="תיבת טקסט 10">
                  <a:extLst>
                    <a:ext uri="{FF2B5EF4-FFF2-40B4-BE49-F238E27FC236}">
                      <a16:creationId xmlns:a16="http://schemas.microsoft.com/office/drawing/2014/main" id="{6A6E11D4-7664-0478-6567-C2B9484D78EE}"/>
                    </a:ext>
                  </a:extLst>
                </p:cNvPr>
                <p:cNvSpPr txBox="1"/>
                <p:nvPr/>
              </p:nvSpPr>
              <p:spPr>
                <a:xfrm>
                  <a:off x="8810130" y="1863964"/>
                  <a:ext cx="64120" cy="276999"/>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he-IL" smtClean="0">
                            <a:latin typeface="Cambria Math" panose="02040503050406030204" pitchFamily="18" charset="0"/>
                          </a:rPr>
                          <m:t>ℒ</m:t>
                        </m:r>
                      </m:oMath>
                    </m:oMathPara>
                  </a14:m>
                  <a:endParaRPr lang="he-IL" dirty="0"/>
                </a:p>
              </p:txBody>
            </p:sp>
          </mc:Choice>
          <mc:Fallback xmlns="">
            <p:sp>
              <p:nvSpPr>
                <p:cNvPr id="197" name="תיבת טקסט 196">
                  <a:extLst>
                    <a:ext uri="{FF2B5EF4-FFF2-40B4-BE49-F238E27FC236}">
                      <a16:creationId xmlns:a16="http://schemas.microsoft.com/office/drawing/2014/main" id="{717BD13F-E484-1540-367B-58A63E2CFDA8}"/>
                    </a:ext>
                  </a:extLst>
                </p:cNvPr>
                <p:cNvSpPr txBox="1">
                  <a:spLocks noRot="1" noChangeAspect="1" noMove="1" noResize="1" noEditPoints="1" noAdjustHandles="1" noChangeArrowheads="1" noChangeShapeType="1" noTextEdit="1"/>
                </p:cNvSpPr>
                <p:nvPr/>
              </p:nvSpPr>
              <p:spPr>
                <a:xfrm>
                  <a:off x="8810130" y="1863964"/>
                  <a:ext cx="64120" cy="276999"/>
                </a:xfrm>
                <a:prstGeom prst="rect">
                  <a:avLst/>
                </a:prstGeom>
                <a:blipFill>
                  <a:blip r:embed="rId6"/>
                  <a:stretch>
                    <a:fillRect l="-118182" r="-227273" b="-8696"/>
                  </a:stretch>
                </a:blipFill>
              </p:spPr>
              <p:txBody>
                <a:bodyPr/>
                <a:lstStyle/>
                <a:p>
                  <a:r>
                    <a:rPr lang="he-IL">
                      <a:noFill/>
                    </a:rPr>
                    <a:t> </a:t>
                  </a:r>
                </a:p>
              </p:txBody>
            </p:sp>
          </mc:Fallback>
        </mc:AlternateContent>
        <p:sp>
          <p:nvSpPr>
            <p:cNvPr id="12" name="תיבת טקסט 11">
              <a:extLst>
                <a:ext uri="{FF2B5EF4-FFF2-40B4-BE49-F238E27FC236}">
                  <a16:creationId xmlns:a16="http://schemas.microsoft.com/office/drawing/2014/main" id="{8CA3F8D5-A6BD-5477-3C40-0515A2325304}"/>
                </a:ext>
              </a:extLst>
            </p:cNvPr>
            <p:cNvSpPr txBox="1"/>
            <p:nvPr/>
          </p:nvSpPr>
          <p:spPr>
            <a:xfrm>
              <a:off x="8856508" y="1955539"/>
              <a:ext cx="571174" cy="276999"/>
            </a:xfrm>
            <a:prstGeom prst="rect">
              <a:avLst/>
            </a:prstGeom>
            <a:noFill/>
          </p:spPr>
          <p:txBody>
            <a:bodyPr wrap="square" rtlCol="1">
              <a:spAutoFit/>
            </a:bodyPr>
            <a:lstStyle/>
            <a:p>
              <a:pPr algn="l"/>
              <a:r>
                <a:rPr lang="en-US" sz="1200" dirty="0"/>
                <a:t>deg</a:t>
              </a:r>
              <a:endParaRPr lang="he-IL" sz="1200" dirty="0"/>
            </a:p>
          </p:txBody>
        </p:sp>
      </p:grpSp>
      <mc:AlternateContent xmlns:mc="http://schemas.openxmlformats.org/markup-compatibility/2006" xmlns:a14="http://schemas.microsoft.com/office/drawing/2010/main">
        <mc:Choice Requires="a14">
          <p:sp>
            <p:nvSpPr>
              <p:cNvPr id="13" name="תיבת טקסט 12">
                <a:extLst>
                  <a:ext uri="{FF2B5EF4-FFF2-40B4-BE49-F238E27FC236}">
                    <a16:creationId xmlns:a16="http://schemas.microsoft.com/office/drawing/2014/main" id="{D8269511-A167-7EEA-92A4-9D67ACC5AFED}"/>
                  </a:ext>
                </a:extLst>
              </p:cNvPr>
              <p:cNvSpPr txBox="1"/>
              <p:nvPr/>
            </p:nvSpPr>
            <p:spPr>
              <a:xfrm>
                <a:off x="5594984" y="7029450"/>
                <a:ext cx="3440430" cy="491738"/>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ℒ</m:t>
                          </m:r>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ℒ</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𝐺𝐴𝐸𝑠</m:t>
                          </m:r>
                        </m:sub>
                      </m:s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 </m:t>
                      </m:r>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𝛼</m:t>
                      </m:r>
                      <m:sSub>
                        <m:sSub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ℒ</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𝑑𝑒𝑔</m:t>
                          </m:r>
                        </m:sub>
                      </m:sSub>
                    </m:oMath>
                  </m:oMathPara>
                </a14:m>
                <a:endParaRPr lang="en-US" sz="2400" dirty="0">
                  <a:effectLst/>
                  <a:latin typeface="Arial" panose="020B0604020202020204" pitchFamily="34" charset="0"/>
                  <a:ea typeface="Arial" panose="020B0604020202020204" pitchFamily="34" charset="0"/>
                </a:endParaRPr>
              </a:p>
            </p:txBody>
          </p:sp>
        </mc:Choice>
        <mc:Fallback xmlns="">
          <p:sp>
            <p:nvSpPr>
              <p:cNvPr id="13" name="תיבת טקסט 12">
                <a:extLst>
                  <a:ext uri="{FF2B5EF4-FFF2-40B4-BE49-F238E27FC236}">
                    <a16:creationId xmlns:a16="http://schemas.microsoft.com/office/drawing/2014/main" id="{D8269511-A167-7EEA-92A4-9D67ACC5AFED}"/>
                  </a:ext>
                </a:extLst>
              </p:cNvPr>
              <p:cNvSpPr txBox="1">
                <a:spLocks noRot="1" noChangeAspect="1" noMove="1" noResize="1" noEditPoints="1" noAdjustHandles="1" noChangeArrowheads="1" noChangeShapeType="1" noTextEdit="1"/>
              </p:cNvSpPr>
              <p:nvPr/>
            </p:nvSpPr>
            <p:spPr>
              <a:xfrm>
                <a:off x="5594984" y="7029450"/>
                <a:ext cx="3440430" cy="491738"/>
              </a:xfrm>
              <a:prstGeom prst="rect">
                <a:avLst/>
              </a:prstGeom>
              <a:blipFill>
                <a:blip r:embed="rId7"/>
                <a:stretch>
                  <a:fillRect b="-12346"/>
                </a:stretch>
              </a:blipFill>
            </p:spPr>
            <p:txBody>
              <a:bodyPr/>
              <a:lstStyle/>
              <a:p>
                <a:r>
                  <a:rPr lang="he-IL">
                    <a:noFill/>
                  </a:rPr>
                  <a:t> </a:t>
                </a:r>
              </a:p>
            </p:txBody>
          </p:sp>
        </mc:Fallback>
      </mc:AlternateContent>
    </p:spTree>
    <p:extLst>
      <p:ext uri="{BB962C8B-B14F-4D97-AF65-F5344CB8AC3E}">
        <p14:creationId xmlns:p14="http://schemas.microsoft.com/office/powerpoint/2010/main" val="3148949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8" name="Text 2">
            <a:extLst>
              <a:ext uri="{FF2B5EF4-FFF2-40B4-BE49-F238E27FC236}">
                <a16:creationId xmlns:a16="http://schemas.microsoft.com/office/drawing/2014/main" id="{1D6C4A4D-22C2-5F3B-28DE-A97C03964CE9}"/>
              </a:ext>
            </a:extLst>
          </p:cNvPr>
          <p:cNvSpPr/>
          <p:nvPr/>
        </p:nvSpPr>
        <p:spPr>
          <a:xfrm>
            <a:off x="812721" y="2128360"/>
            <a:ext cx="12960429" cy="2877979"/>
          </a:xfrm>
          <a:prstGeom prst="rect">
            <a:avLst/>
          </a:prstGeom>
          <a:noFill/>
          <a:ln/>
        </p:spPr>
        <p:txBody>
          <a:bodyPr wrap="square" rtlCol="0" anchor="t"/>
          <a:lstStyle/>
          <a:p>
            <a:pPr algn="just">
              <a:lnSpc>
                <a:spcPct val="115000"/>
              </a:lnSpc>
            </a:pPr>
            <a:r>
              <a:rPr lang="en-US" sz="1800" dirty="0">
                <a:solidFill>
                  <a:srgbClr val="0D0D0D"/>
                </a:solidFill>
                <a:effectLst/>
                <a:latin typeface="Epilogue" panose="020B0604020202020204" charset="0"/>
                <a:ea typeface="Arial" panose="020B0604020202020204" pitchFamily="34" charset="0"/>
                <a:cs typeface="Arial" panose="020B0604020202020204" pitchFamily="34" charset="0"/>
              </a:rPr>
              <a:t>The anticipated goals of this project involve creating a smart learning model that can improve self-learning for graphs. </a:t>
            </a:r>
          </a:p>
          <a:p>
            <a:pPr algn="just">
              <a:lnSpc>
                <a:spcPct val="115000"/>
              </a:lnSpc>
            </a:pPr>
            <a:endParaRPr lang="en-US" dirty="0">
              <a:solidFill>
                <a:srgbClr val="0D0D0D"/>
              </a:solidFill>
              <a:latin typeface="Epilogue" panose="020B0604020202020204" charset="0"/>
              <a:ea typeface="Arial" panose="020B0604020202020204" pitchFamily="34" charset="0"/>
              <a:cs typeface="Arial" panose="020B0604020202020204" pitchFamily="34" charset="0"/>
            </a:endParaRPr>
          </a:p>
          <a:p>
            <a:pPr algn="just">
              <a:lnSpc>
                <a:spcPct val="115000"/>
              </a:lnSpc>
            </a:pPr>
            <a:r>
              <a:rPr lang="en-US" sz="1800" dirty="0">
                <a:solidFill>
                  <a:srgbClr val="0D0D0D"/>
                </a:solidFill>
                <a:effectLst/>
                <a:latin typeface="Epilogue" panose="020B0604020202020204" charset="0"/>
                <a:ea typeface="Arial" panose="020B0604020202020204" pitchFamily="34" charset="0"/>
                <a:cs typeface="Arial" panose="020B0604020202020204" pitchFamily="34" charset="0"/>
              </a:rPr>
              <a:t>The model's main goal is to develop a new algorithm called MaskGAE, designed to mitigate issues associated with data redundancy. We're going to check how effective the model is at rebuilding hidden connections in the graph. </a:t>
            </a:r>
          </a:p>
          <a:p>
            <a:pPr algn="just">
              <a:lnSpc>
                <a:spcPct val="115000"/>
              </a:lnSpc>
            </a:pPr>
            <a:endParaRPr lang="en-US" dirty="0">
              <a:solidFill>
                <a:srgbClr val="0D0D0D"/>
              </a:solidFill>
              <a:latin typeface="Epilogue" panose="020B0604020202020204" charset="0"/>
              <a:ea typeface="Arial" panose="020B0604020202020204" pitchFamily="34" charset="0"/>
              <a:cs typeface="Arial" panose="020B0604020202020204" pitchFamily="34" charset="0"/>
            </a:endParaRPr>
          </a:p>
          <a:p>
            <a:pPr algn="just">
              <a:lnSpc>
                <a:spcPct val="115000"/>
              </a:lnSpc>
            </a:pPr>
            <a:r>
              <a:rPr lang="en-US" sz="1800" dirty="0">
                <a:solidFill>
                  <a:srgbClr val="0D0D0D"/>
                </a:solidFill>
                <a:effectLst/>
                <a:latin typeface="Epilogue" panose="020B0604020202020204" charset="0"/>
                <a:ea typeface="Arial" panose="020B0604020202020204" pitchFamily="34" charset="0"/>
                <a:cs typeface="Arial" panose="020B0604020202020204" pitchFamily="34" charset="0"/>
              </a:rPr>
              <a:t>We will mask connections and see if the model can find them correctly. This will help us see how well the model understands the graph.</a:t>
            </a:r>
            <a:endParaRPr lang="en-US" sz="1800" dirty="0">
              <a:effectLst/>
              <a:latin typeface="Epilogue" panose="020B0604020202020204" charset="0"/>
              <a:ea typeface="Arial" panose="020B0604020202020204" pitchFamily="34" charset="0"/>
            </a:endParaRPr>
          </a:p>
        </p:txBody>
      </p:sp>
      <p:sp>
        <p:nvSpPr>
          <p:cNvPr id="16" name="Text 8">
            <a:extLst>
              <a:ext uri="{FF2B5EF4-FFF2-40B4-BE49-F238E27FC236}">
                <a16:creationId xmlns:a16="http://schemas.microsoft.com/office/drawing/2014/main" id="{BE22D2A4-303E-3135-C904-6FEFFA640BAE}"/>
              </a:ext>
            </a:extLst>
          </p:cNvPr>
          <p:cNvSpPr/>
          <p:nvPr/>
        </p:nvSpPr>
        <p:spPr>
          <a:xfrm>
            <a:off x="5819061" y="4452104"/>
            <a:ext cx="4116705" cy="2426970"/>
          </a:xfrm>
          <a:prstGeom prst="rect">
            <a:avLst/>
          </a:prstGeom>
          <a:noFill/>
          <a:ln/>
        </p:spPr>
        <p:txBody>
          <a:bodyPr wrap="square" rtlCol="0" anchor="t"/>
          <a:lstStyle/>
          <a:p>
            <a:pPr marL="0" indent="0">
              <a:lnSpc>
                <a:spcPts val="2731"/>
              </a:lnSpc>
              <a:buNone/>
            </a:pPr>
            <a:endParaRPr lang="en-US" sz="1707" dirty="0">
              <a:latin typeface="Epilogue" panose="020B0604020202020204" charset="0"/>
            </a:endParaRPr>
          </a:p>
        </p:txBody>
      </p:sp>
      <p:sp>
        <p:nvSpPr>
          <p:cNvPr id="17" name="Text 2">
            <a:extLst>
              <a:ext uri="{FF2B5EF4-FFF2-40B4-BE49-F238E27FC236}">
                <a16:creationId xmlns:a16="http://schemas.microsoft.com/office/drawing/2014/main" id="{C45A384C-6156-B806-FB42-C207C39EDC4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Expected Achievements</a:t>
            </a:r>
          </a:p>
        </p:txBody>
      </p:sp>
      <p:pic>
        <p:nvPicPr>
          <p:cNvPr id="5" name="גרפיקה 4" descr="רשת עם עיגולים קטנים">
            <a:extLst>
              <a:ext uri="{FF2B5EF4-FFF2-40B4-BE49-F238E27FC236}">
                <a16:creationId xmlns:a16="http://schemas.microsoft.com/office/drawing/2014/main" id="{A0A529A4-162F-A083-49A1-3F0890F60D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860" y="4114800"/>
            <a:ext cx="4114800" cy="4114800"/>
          </a:xfrm>
          <a:prstGeom prst="rect">
            <a:avLst/>
          </a:prstGeom>
        </p:spPr>
      </p:pic>
    </p:spTree>
    <p:extLst>
      <p:ext uri="{BB962C8B-B14F-4D97-AF65-F5344CB8AC3E}">
        <p14:creationId xmlns:p14="http://schemas.microsoft.com/office/powerpoint/2010/main" val="1273564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8" name="Text 2">
            <a:extLst>
              <a:ext uri="{FF2B5EF4-FFF2-40B4-BE49-F238E27FC236}">
                <a16:creationId xmlns:a16="http://schemas.microsoft.com/office/drawing/2014/main" id="{1D6C4A4D-22C2-5F3B-28DE-A97C03964CE9}"/>
              </a:ext>
            </a:extLst>
          </p:cNvPr>
          <p:cNvSpPr/>
          <p:nvPr/>
        </p:nvSpPr>
        <p:spPr>
          <a:xfrm>
            <a:off x="812721" y="2128361"/>
            <a:ext cx="12960429" cy="2226470"/>
          </a:xfrm>
          <a:prstGeom prst="rect">
            <a:avLst/>
          </a:prstGeom>
          <a:noFill/>
          <a:ln/>
        </p:spPr>
        <p:txBody>
          <a:bodyPr wrap="square" rtlCol="0" anchor="t"/>
          <a:lstStyle/>
          <a:p>
            <a:pPr algn="just">
              <a:lnSpc>
                <a:spcPct val="115000"/>
              </a:lnSpc>
            </a:pPr>
            <a:r>
              <a:rPr lang="en-US" sz="2800" dirty="0">
                <a:solidFill>
                  <a:srgbClr val="0D0D0D"/>
                </a:solidFill>
                <a:effectLst/>
                <a:latin typeface="Epilogue" panose="020B0604020202020204" charset="0"/>
                <a:ea typeface="Arial" panose="020B0604020202020204" pitchFamily="34" charset="0"/>
                <a:cs typeface="Arial" panose="020B0604020202020204" pitchFamily="34" charset="0"/>
              </a:rPr>
              <a:t>To effectively evaluate the performance of the MaskGAE model, we will perform two primary tasks: </a:t>
            </a:r>
            <a:r>
              <a:rPr lang="en-US" sz="2800" b="1" dirty="0">
                <a:solidFill>
                  <a:srgbClr val="0D0D0D"/>
                </a:solidFill>
                <a:latin typeface="Epilogue" panose="020B0604020202020204" charset="0"/>
                <a:ea typeface="Arial" panose="020B0604020202020204" pitchFamily="34" charset="0"/>
                <a:cs typeface="Arial" panose="020B0604020202020204" pitchFamily="34" charset="0"/>
              </a:rPr>
              <a:t>L</a:t>
            </a:r>
            <a:r>
              <a:rPr lang="en-US" sz="2800" b="1" dirty="0">
                <a:solidFill>
                  <a:srgbClr val="0D0D0D"/>
                </a:solidFill>
                <a:effectLst/>
                <a:latin typeface="Epilogue" panose="020B0604020202020204" charset="0"/>
                <a:ea typeface="Arial" panose="020B0604020202020204" pitchFamily="34" charset="0"/>
                <a:cs typeface="Arial" panose="020B0604020202020204" pitchFamily="34" charset="0"/>
              </a:rPr>
              <a:t>ink Prediction </a:t>
            </a:r>
            <a:r>
              <a:rPr lang="en-US" sz="2800" dirty="0">
                <a:solidFill>
                  <a:srgbClr val="0D0D0D"/>
                </a:solidFill>
                <a:effectLst/>
                <a:latin typeface="Epilogue" panose="020B0604020202020204" charset="0"/>
                <a:ea typeface="Arial" panose="020B0604020202020204" pitchFamily="34" charset="0"/>
                <a:cs typeface="Arial" panose="020B0604020202020204" pitchFamily="34" charset="0"/>
              </a:rPr>
              <a:t>and </a:t>
            </a:r>
            <a:r>
              <a:rPr lang="en-US" sz="2800" b="1" dirty="0">
                <a:solidFill>
                  <a:srgbClr val="0D0D0D"/>
                </a:solidFill>
                <a:effectLst/>
                <a:latin typeface="Epilogue" panose="020B0604020202020204" charset="0"/>
                <a:ea typeface="Arial" panose="020B0604020202020204" pitchFamily="34" charset="0"/>
                <a:cs typeface="Arial" panose="020B0604020202020204" pitchFamily="34" charset="0"/>
              </a:rPr>
              <a:t>Node Classification</a:t>
            </a:r>
            <a:r>
              <a:rPr lang="en-US" sz="2800" dirty="0">
                <a:solidFill>
                  <a:srgbClr val="0D0D0D"/>
                </a:solidFill>
                <a:effectLst/>
                <a:latin typeface="Epilogue" panose="020B0604020202020204" charset="0"/>
                <a:ea typeface="Arial" panose="020B0604020202020204" pitchFamily="34" charset="0"/>
                <a:cs typeface="Arial" panose="020B0604020202020204" pitchFamily="34" charset="0"/>
              </a:rPr>
              <a:t>. </a:t>
            </a:r>
          </a:p>
          <a:p>
            <a:pPr algn="just">
              <a:lnSpc>
                <a:spcPct val="115000"/>
              </a:lnSpc>
            </a:pPr>
            <a:endParaRPr lang="en-US" sz="2800" dirty="0">
              <a:solidFill>
                <a:srgbClr val="0D0D0D"/>
              </a:solidFill>
              <a:latin typeface="Epilogue" panose="020B0604020202020204" charset="0"/>
              <a:ea typeface="Arial" panose="020B0604020202020204" pitchFamily="34" charset="0"/>
              <a:cs typeface="Arial" panose="020B0604020202020204" pitchFamily="34" charset="0"/>
            </a:endParaRPr>
          </a:p>
          <a:p>
            <a:pPr algn="just">
              <a:lnSpc>
                <a:spcPct val="115000"/>
              </a:lnSpc>
            </a:pPr>
            <a:r>
              <a:rPr lang="en-US" sz="2800" dirty="0">
                <a:solidFill>
                  <a:srgbClr val="0D0D0D"/>
                </a:solidFill>
                <a:effectLst/>
                <a:latin typeface="Epilogue" panose="020B0604020202020204" charset="0"/>
                <a:ea typeface="Arial" panose="020B0604020202020204" pitchFamily="34" charset="0"/>
                <a:cs typeface="Arial" panose="020B0604020202020204" pitchFamily="34" charset="0"/>
              </a:rPr>
              <a:t>Each task will have specific setups for sampling, training, and evaluation metrics.</a:t>
            </a:r>
            <a:endParaRPr lang="en-US" sz="2800" dirty="0">
              <a:effectLst/>
              <a:latin typeface="Epilogue" panose="020B0604020202020204" charset="0"/>
              <a:ea typeface="Arial" panose="020B0604020202020204" pitchFamily="34" charset="0"/>
            </a:endParaRPr>
          </a:p>
        </p:txBody>
      </p:sp>
      <p:sp>
        <p:nvSpPr>
          <p:cNvPr id="16" name="Text 8">
            <a:extLst>
              <a:ext uri="{FF2B5EF4-FFF2-40B4-BE49-F238E27FC236}">
                <a16:creationId xmlns:a16="http://schemas.microsoft.com/office/drawing/2014/main" id="{BE22D2A4-303E-3135-C904-6FEFFA640BAE}"/>
              </a:ext>
            </a:extLst>
          </p:cNvPr>
          <p:cNvSpPr/>
          <p:nvPr/>
        </p:nvSpPr>
        <p:spPr>
          <a:xfrm>
            <a:off x="5819061" y="4452104"/>
            <a:ext cx="4116705" cy="2426970"/>
          </a:xfrm>
          <a:prstGeom prst="rect">
            <a:avLst/>
          </a:prstGeom>
          <a:noFill/>
          <a:ln/>
        </p:spPr>
        <p:txBody>
          <a:bodyPr wrap="square" rtlCol="0" anchor="t"/>
          <a:lstStyle/>
          <a:p>
            <a:pPr marL="0" indent="0">
              <a:lnSpc>
                <a:spcPts val="2731"/>
              </a:lnSpc>
              <a:buNone/>
            </a:pPr>
            <a:endParaRPr lang="en-US" sz="1707" dirty="0">
              <a:latin typeface="Epilogue" panose="020B0604020202020204" charset="0"/>
            </a:endParaRPr>
          </a:p>
        </p:txBody>
      </p:sp>
      <p:sp>
        <p:nvSpPr>
          <p:cNvPr id="17" name="Text 2">
            <a:extLst>
              <a:ext uri="{FF2B5EF4-FFF2-40B4-BE49-F238E27FC236}">
                <a16:creationId xmlns:a16="http://schemas.microsoft.com/office/drawing/2014/main" id="{C45A384C-6156-B806-FB42-C207C39EDC4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Evaluation Plan</a:t>
            </a:r>
          </a:p>
        </p:txBody>
      </p:sp>
      <p:pic>
        <p:nvPicPr>
          <p:cNvPr id="5" name="גרפיקה 4" descr="רשת עם עיגולים קטנים">
            <a:extLst>
              <a:ext uri="{FF2B5EF4-FFF2-40B4-BE49-F238E27FC236}">
                <a16:creationId xmlns:a16="http://schemas.microsoft.com/office/drawing/2014/main" id="{A0A529A4-162F-A083-49A1-3F0890F60D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860" y="4114800"/>
            <a:ext cx="4114800" cy="4114800"/>
          </a:xfrm>
          <a:prstGeom prst="rect">
            <a:avLst/>
          </a:prstGeom>
        </p:spPr>
      </p:pic>
    </p:spTree>
    <p:extLst>
      <p:ext uri="{BB962C8B-B14F-4D97-AF65-F5344CB8AC3E}">
        <p14:creationId xmlns:p14="http://schemas.microsoft.com/office/powerpoint/2010/main" val="1738902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16" name="Text 8">
            <a:extLst>
              <a:ext uri="{FF2B5EF4-FFF2-40B4-BE49-F238E27FC236}">
                <a16:creationId xmlns:a16="http://schemas.microsoft.com/office/drawing/2014/main" id="{BE22D2A4-303E-3135-C904-6FEFFA640BAE}"/>
              </a:ext>
            </a:extLst>
          </p:cNvPr>
          <p:cNvSpPr/>
          <p:nvPr/>
        </p:nvSpPr>
        <p:spPr>
          <a:xfrm>
            <a:off x="5819061" y="4452104"/>
            <a:ext cx="4116705" cy="2426970"/>
          </a:xfrm>
          <a:prstGeom prst="rect">
            <a:avLst/>
          </a:prstGeom>
          <a:noFill/>
          <a:ln/>
        </p:spPr>
        <p:txBody>
          <a:bodyPr wrap="square" rtlCol="0" anchor="t"/>
          <a:lstStyle/>
          <a:p>
            <a:pPr marL="0" indent="0">
              <a:lnSpc>
                <a:spcPts val="2731"/>
              </a:lnSpc>
              <a:buNone/>
            </a:pPr>
            <a:endParaRPr lang="en-US" sz="1707" dirty="0">
              <a:latin typeface="Epilogue" panose="020B0604020202020204" charset="0"/>
            </a:endParaRPr>
          </a:p>
        </p:txBody>
      </p:sp>
      <p:sp>
        <p:nvSpPr>
          <p:cNvPr id="17" name="Text 2">
            <a:extLst>
              <a:ext uri="{FF2B5EF4-FFF2-40B4-BE49-F238E27FC236}">
                <a16:creationId xmlns:a16="http://schemas.microsoft.com/office/drawing/2014/main" id="{C45A384C-6156-B806-FB42-C207C39EDC4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Evaluation Plan – Link Prediction</a:t>
            </a:r>
          </a:p>
        </p:txBody>
      </p:sp>
      <p:sp>
        <p:nvSpPr>
          <p:cNvPr id="4" name="מלבן: פינות מעוגלות 3">
            <a:extLst>
              <a:ext uri="{FF2B5EF4-FFF2-40B4-BE49-F238E27FC236}">
                <a16:creationId xmlns:a16="http://schemas.microsoft.com/office/drawing/2014/main" id="{BEFF979B-C416-C0A1-20DA-B611325784F8}"/>
              </a:ext>
            </a:extLst>
          </p:cNvPr>
          <p:cNvSpPr/>
          <p:nvPr/>
        </p:nvSpPr>
        <p:spPr>
          <a:xfrm>
            <a:off x="628651" y="1409335"/>
            <a:ext cx="13098780" cy="3574145"/>
          </a:xfrm>
          <a:prstGeom prst="roundRect">
            <a:avLst/>
          </a:prstGeom>
          <a:ln/>
        </p:spPr>
        <p:style>
          <a:lnRef idx="0">
            <a:schemeClr val="accent5"/>
          </a:lnRef>
          <a:fillRef idx="3">
            <a:schemeClr val="accent5"/>
          </a:fillRef>
          <a:effectRef idx="3">
            <a:schemeClr val="accent5"/>
          </a:effectRef>
          <a:fontRef idx="minor">
            <a:schemeClr val="lt1"/>
          </a:fontRef>
        </p:style>
        <p:txBody>
          <a:bodyPr rtlCol="1" anchor="ctr"/>
          <a:lstStyle/>
          <a:p>
            <a:r>
              <a:rPr lang="en-US" sz="2000" b="1" u="sng" dirty="0"/>
              <a:t>Setup and Sampling:</a:t>
            </a:r>
            <a:r>
              <a:rPr lang="en-US" sz="2000" dirty="0"/>
              <a:t> We will prepare the data for the link prediction task, by sampling 10% of existing edges from each dataset to serve as positive examples. An equal number of non-existent edges (unconnected node pairs) will also be sampled to serve as negative examples, ensuring a balanced dataset for testing.</a:t>
            </a:r>
          </a:p>
          <a:p>
            <a:endParaRPr lang="en-US" sz="2000" dirty="0"/>
          </a:p>
          <a:p>
            <a:r>
              <a:rPr lang="en-US" sz="2000" b="1" u="sng" dirty="0"/>
              <a:t>Model Training:</a:t>
            </a:r>
            <a:r>
              <a:rPr lang="en-US" sz="2000" dirty="0"/>
              <a:t> The model will be trained through iterations over mini-batches of these masked edges, where the primary objective is to predict whether a link (edge) should exist between pairs of nodes. The training will use cross-entropy loss to evaluate the accuracy of the edge predictions.</a:t>
            </a:r>
          </a:p>
          <a:p>
            <a:endParaRPr lang="en-US" sz="2000" dirty="0"/>
          </a:p>
          <a:p>
            <a:r>
              <a:rPr lang="en-US" sz="2000" b="1" u="sng" dirty="0"/>
              <a:t>Optimization:</a:t>
            </a:r>
            <a:r>
              <a:rPr lang="en-US" sz="2000" dirty="0"/>
              <a:t> Gradient-based optimization algorithms, such as Stochastic Gradient Descent (SGD) or Adam, will be used to adjust the model parameters. This process continues iteratively until convergence. </a:t>
            </a:r>
          </a:p>
        </p:txBody>
      </p:sp>
      <p:sp>
        <p:nvSpPr>
          <p:cNvPr id="6" name="מלבן: פינות מעוגלות 5">
            <a:extLst>
              <a:ext uri="{FF2B5EF4-FFF2-40B4-BE49-F238E27FC236}">
                <a16:creationId xmlns:a16="http://schemas.microsoft.com/office/drawing/2014/main" id="{B8B784D4-2071-52F4-8B5B-3C99159E0DAF}"/>
              </a:ext>
            </a:extLst>
          </p:cNvPr>
          <p:cNvSpPr/>
          <p:nvPr/>
        </p:nvSpPr>
        <p:spPr>
          <a:xfrm>
            <a:off x="628651" y="5154931"/>
            <a:ext cx="13098780" cy="88011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1" anchor="ctr"/>
          <a:lstStyle/>
          <a:p>
            <a:r>
              <a:rPr lang="en-US" sz="2000" b="1" u="sng" dirty="0"/>
              <a:t>Evaluation Metrics:</a:t>
            </a:r>
            <a:r>
              <a:rPr lang="en-US" sz="2000" dirty="0"/>
              <a:t> Our metrics for evaluation regarding this task are </a:t>
            </a:r>
            <a:r>
              <a:rPr lang="en-US" sz="2000" b="1" dirty="0"/>
              <a:t>ROC AUC Score</a:t>
            </a:r>
            <a:r>
              <a:rPr lang="en-US" sz="2000" dirty="0"/>
              <a:t> and </a:t>
            </a:r>
            <a:r>
              <a:rPr lang="en-US" sz="2000" b="1" dirty="0"/>
              <a:t>Average Precision Score</a:t>
            </a:r>
            <a:r>
              <a:rPr lang="en-US" sz="2000" dirty="0"/>
              <a:t>.</a:t>
            </a:r>
            <a:endParaRPr lang="en-US" sz="2000" b="1" dirty="0"/>
          </a:p>
        </p:txBody>
      </p:sp>
    </p:spTree>
    <p:extLst>
      <p:ext uri="{BB962C8B-B14F-4D97-AF65-F5344CB8AC3E}">
        <p14:creationId xmlns:p14="http://schemas.microsoft.com/office/powerpoint/2010/main" val="2240836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16" name="Text 8">
            <a:extLst>
              <a:ext uri="{FF2B5EF4-FFF2-40B4-BE49-F238E27FC236}">
                <a16:creationId xmlns:a16="http://schemas.microsoft.com/office/drawing/2014/main" id="{BE22D2A4-303E-3135-C904-6FEFFA640BAE}"/>
              </a:ext>
            </a:extLst>
          </p:cNvPr>
          <p:cNvSpPr/>
          <p:nvPr/>
        </p:nvSpPr>
        <p:spPr>
          <a:xfrm>
            <a:off x="5819061" y="4452104"/>
            <a:ext cx="4116705" cy="2426970"/>
          </a:xfrm>
          <a:prstGeom prst="rect">
            <a:avLst/>
          </a:prstGeom>
          <a:noFill/>
          <a:ln/>
        </p:spPr>
        <p:txBody>
          <a:bodyPr wrap="square" rtlCol="0" anchor="t"/>
          <a:lstStyle/>
          <a:p>
            <a:pPr marL="0" indent="0">
              <a:lnSpc>
                <a:spcPts val="2731"/>
              </a:lnSpc>
              <a:buNone/>
            </a:pPr>
            <a:endParaRPr lang="en-US" sz="1707" dirty="0">
              <a:latin typeface="Epilogue" panose="020B0604020202020204" charset="0"/>
            </a:endParaRPr>
          </a:p>
        </p:txBody>
      </p:sp>
      <p:sp>
        <p:nvSpPr>
          <p:cNvPr id="17" name="Text 2">
            <a:extLst>
              <a:ext uri="{FF2B5EF4-FFF2-40B4-BE49-F238E27FC236}">
                <a16:creationId xmlns:a16="http://schemas.microsoft.com/office/drawing/2014/main" id="{C45A384C-6156-B806-FB42-C207C39EDC4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Evaluation Plan – Node Classification</a:t>
            </a:r>
          </a:p>
        </p:txBody>
      </p:sp>
      <p:sp>
        <p:nvSpPr>
          <p:cNvPr id="4" name="מלבן: פינות מעוגלות 3">
            <a:extLst>
              <a:ext uri="{FF2B5EF4-FFF2-40B4-BE49-F238E27FC236}">
                <a16:creationId xmlns:a16="http://schemas.microsoft.com/office/drawing/2014/main" id="{BEFF979B-C416-C0A1-20DA-B611325784F8}"/>
              </a:ext>
            </a:extLst>
          </p:cNvPr>
          <p:cNvSpPr/>
          <p:nvPr/>
        </p:nvSpPr>
        <p:spPr>
          <a:xfrm>
            <a:off x="628651" y="1409335"/>
            <a:ext cx="13098780" cy="4294235"/>
          </a:xfrm>
          <a:prstGeom prst="roundRect">
            <a:avLst/>
          </a:prstGeom>
          <a:ln/>
        </p:spPr>
        <p:style>
          <a:lnRef idx="0">
            <a:schemeClr val="accent5"/>
          </a:lnRef>
          <a:fillRef idx="3">
            <a:schemeClr val="accent5"/>
          </a:fillRef>
          <a:effectRef idx="3">
            <a:schemeClr val="accent5"/>
          </a:effectRef>
          <a:fontRef idx="minor">
            <a:schemeClr val="lt1"/>
          </a:fontRef>
        </p:style>
        <p:txBody>
          <a:bodyPr rtlCol="1" anchor="ctr"/>
          <a:lstStyle/>
          <a:p>
            <a:r>
              <a:rPr lang="en-US" sz="2000" b="1" u="sng" dirty="0"/>
              <a:t>Setup and Training:</a:t>
            </a:r>
            <a:r>
              <a:rPr lang="en-US" sz="2000" dirty="0"/>
              <a:t> We start by training the model with a graph. We set specific tasks for the model (pretext tasks) that guide it to focus on learning which features of nodes are important. These tasks are not the main goal but help the model get better at the main task of classifying nodes.</a:t>
            </a:r>
          </a:p>
          <a:p>
            <a:endParaRPr lang="en-US" sz="2000" dirty="0"/>
          </a:p>
          <a:p>
            <a:r>
              <a:rPr lang="en-US" sz="2000" b="1" u="sng" dirty="0"/>
              <a:t>Feature Combination:</a:t>
            </a:r>
            <a:r>
              <a:rPr lang="en-US" sz="2000" dirty="0"/>
              <a:t> After the initial training, the model produces outputs at different stages of the process. We take these outputs and combine them all together to create a full representation of each node. This combined information is more detailed because it includes conclusions from various levels of the model’s processing.</a:t>
            </a:r>
          </a:p>
          <a:p>
            <a:endParaRPr lang="en-US" sz="2000" dirty="0"/>
          </a:p>
          <a:p>
            <a:r>
              <a:rPr lang="en-US" sz="2000" b="1" u="sng" dirty="0"/>
              <a:t>Model Evaluation:</a:t>
            </a:r>
            <a:r>
              <a:rPr lang="en-US" sz="2000" dirty="0"/>
              <a:t> We use logistic regression model to check how well our node features (that were learned from the model) can predict node classes. We ensure that these features (embeddings) we are testing are not changed anymore by the logistic regression model. This means no changes happens at this point in the main model. This step helps us understand how useful and accurate the learned features are for classifying nodes, without making any more adjustments to how they are learned.</a:t>
            </a:r>
          </a:p>
        </p:txBody>
      </p:sp>
      <p:sp>
        <p:nvSpPr>
          <p:cNvPr id="8" name="מלבן: פינות מעוגלות 7">
            <a:extLst>
              <a:ext uri="{FF2B5EF4-FFF2-40B4-BE49-F238E27FC236}">
                <a16:creationId xmlns:a16="http://schemas.microsoft.com/office/drawing/2014/main" id="{3A2027E4-243A-3EFC-C244-E8E876916213}"/>
              </a:ext>
            </a:extLst>
          </p:cNvPr>
          <p:cNvSpPr/>
          <p:nvPr/>
        </p:nvSpPr>
        <p:spPr>
          <a:xfrm>
            <a:off x="628651" y="5922526"/>
            <a:ext cx="13098780" cy="88011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1" anchor="ctr"/>
          <a:lstStyle/>
          <a:p>
            <a:r>
              <a:rPr lang="en-US" sz="2000" b="1" u="sng" dirty="0"/>
              <a:t>Evaluation Metrics:</a:t>
            </a:r>
            <a:r>
              <a:rPr lang="en-US" sz="2000" dirty="0"/>
              <a:t> Our metrics for evaluation regarding this task are </a:t>
            </a:r>
            <a:r>
              <a:rPr lang="en-US" sz="2000" b="1" dirty="0"/>
              <a:t>Accuracy </a:t>
            </a:r>
            <a:r>
              <a:rPr lang="en-US" sz="2000" dirty="0"/>
              <a:t>and </a:t>
            </a:r>
            <a:r>
              <a:rPr lang="en-US" sz="2000" b="1" dirty="0"/>
              <a:t>Precision</a:t>
            </a:r>
            <a:r>
              <a:rPr lang="en-US" sz="2000" dirty="0"/>
              <a:t>.</a:t>
            </a:r>
            <a:endParaRPr lang="en-US" sz="2000" b="1" dirty="0"/>
          </a:p>
        </p:txBody>
      </p:sp>
    </p:spTree>
    <p:extLst>
      <p:ext uri="{BB962C8B-B14F-4D97-AF65-F5344CB8AC3E}">
        <p14:creationId xmlns:p14="http://schemas.microsoft.com/office/powerpoint/2010/main" val="468995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16" name="Text 8">
            <a:extLst>
              <a:ext uri="{FF2B5EF4-FFF2-40B4-BE49-F238E27FC236}">
                <a16:creationId xmlns:a16="http://schemas.microsoft.com/office/drawing/2014/main" id="{BE22D2A4-303E-3135-C904-6FEFFA640BAE}"/>
              </a:ext>
            </a:extLst>
          </p:cNvPr>
          <p:cNvSpPr/>
          <p:nvPr/>
        </p:nvSpPr>
        <p:spPr>
          <a:xfrm>
            <a:off x="5819061" y="4452104"/>
            <a:ext cx="4116705" cy="2426970"/>
          </a:xfrm>
          <a:prstGeom prst="rect">
            <a:avLst/>
          </a:prstGeom>
          <a:noFill/>
          <a:ln/>
        </p:spPr>
        <p:txBody>
          <a:bodyPr wrap="square" rtlCol="0" anchor="t"/>
          <a:lstStyle/>
          <a:p>
            <a:pPr marL="0" indent="0">
              <a:lnSpc>
                <a:spcPts val="2731"/>
              </a:lnSpc>
              <a:buNone/>
            </a:pPr>
            <a:endParaRPr lang="en-US" sz="1707" dirty="0">
              <a:latin typeface="Epilogue" panose="020B0604020202020204" charset="0"/>
            </a:endParaRPr>
          </a:p>
        </p:txBody>
      </p:sp>
      <p:sp>
        <p:nvSpPr>
          <p:cNvPr id="17" name="Text 2">
            <a:extLst>
              <a:ext uri="{FF2B5EF4-FFF2-40B4-BE49-F238E27FC236}">
                <a16:creationId xmlns:a16="http://schemas.microsoft.com/office/drawing/2014/main" id="{C45A384C-6156-B806-FB42-C207C39EDC4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Test Plan</a:t>
            </a:r>
          </a:p>
        </p:txBody>
      </p:sp>
      <p:grpSp>
        <p:nvGrpSpPr>
          <p:cNvPr id="11" name="קבוצה 10">
            <a:extLst>
              <a:ext uri="{FF2B5EF4-FFF2-40B4-BE49-F238E27FC236}">
                <a16:creationId xmlns:a16="http://schemas.microsoft.com/office/drawing/2014/main" id="{A6CE2A9A-3AC6-A4F2-07E9-6354DE3C5911}"/>
              </a:ext>
            </a:extLst>
          </p:cNvPr>
          <p:cNvGrpSpPr/>
          <p:nvPr/>
        </p:nvGrpSpPr>
        <p:grpSpPr>
          <a:xfrm>
            <a:off x="411542" y="1425843"/>
            <a:ext cx="12504358" cy="1785987"/>
            <a:chOff x="411542" y="2888883"/>
            <a:chExt cx="12504358" cy="1785987"/>
          </a:xfrm>
        </p:grpSpPr>
        <p:sp>
          <p:nvSpPr>
            <p:cNvPr id="7" name="מלבן: פינות מעוגלות 6">
              <a:extLst>
                <a:ext uri="{FF2B5EF4-FFF2-40B4-BE49-F238E27FC236}">
                  <a16:creationId xmlns:a16="http://schemas.microsoft.com/office/drawing/2014/main" id="{850D7C4A-FDBA-5572-0B49-47CDA833E796}"/>
                </a:ext>
              </a:extLst>
            </p:cNvPr>
            <p:cNvSpPr/>
            <p:nvPr/>
          </p:nvSpPr>
          <p:spPr>
            <a:xfrm>
              <a:off x="1245870" y="3291840"/>
              <a:ext cx="11670030" cy="1383030"/>
            </a:xfrm>
            <a:prstGeom prst="roundRect">
              <a:avLst/>
            </a:prstGeom>
          </p:spPr>
          <p:style>
            <a:lnRef idx="1">
              <a:schemeClr val="accent5"/>
            </a:lnRef>
            <a:fillRef idx="2">
              <a:schemeClr val="accent5"/>
            </a:fillRef>
            <a:effectRef idx="1">
              <a:schemeClr val="accent5"/>
            </a:effectRef>
            <a:fontRef idx="minor">
              <a:schemeClr val="dk1"/>
            </a:fontRef>
          </p:style>
          <p:txBody>
            <a:bodyPr rtlCol="1" anchor="ctr"/>
            <a:lstStyle/>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Split dataset into training and testing sets.</a:t>
              </a:r>
            </a:p>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Ensure testing set represents both relevant and irrelevant citations.</a:t>
              </a:r>
            </a:p>
          </p:txBody>
        </p:sp>
        <p:sp>
          <p:nvSpPr>
            <p:cNvPr id="10" name="תיבת טקסט 9">
              <a:extLst>
                <a:ext uri="{FF2B5EF4-FFF2-40B4-BE49-F238E27FC236}">
                  <a16:creationId xmlns:a16="http://schemas.microsoft.com/office/drawing/2014/main" id="{F06A1B0B-B5C5-C29B-5AED-FDEAA82B0BCC}"/>
                </a:ext>
              </a:extLst>
            </p:cNvPr>
            <p:cNvSpPr txBox="1"/>
            <p:nvPr/>
          </p:nvSpPr>
          <p:spPr>
            <a:xfrm>
              <a:off x="411542" y="2888883"/>
              <a:ext cx="2675804" cy="461665"/>
            </a:xfrm>
            <a:prstGeom prst="rect">
              <a:avLst/>
            </a:prstGeom>
            <a:noFill/>
          </p:spPr>
          <p:txBody>
            <a:bodyPr wrap="square" rtlCol="1">
              <a:spAutoFit/>
            </a:bodyPr>
            <a:lstStyle/>
            <a:p>
              <a:r>
                <a:rPr lang="en-US" sz="2400" b="1" dirty="0">
                  <a:solidFill>
                    <a:srgbClr val="002060"/>
                  </a:solidFill>
                  <a:latin typeface="Arial" panose="020B0604020202020204" pitchFamily="34" charset="0"/>
                  <a:ea typeface="Arial" panose="020B0604020202020204" pitchFamily="34" charset="0"/>
                </a:rPr>
                <a:t>Data Preparation</a:t>
              </a:r>
            </a:p>
          </p:txBody>
        </p:sp>
      </p:grpSp>
      <p:grpSp>
        <p:nvGrpSpPr>
          <p:cNvPr id="12" name="קבוצה 11">
            <a:extLst>
              <a:ext uri="{FF2B5EF4-FFF2-40B4-BE49-F238E27FC236}">
                <a16:creationId xmlns:a16="http://schemas.microsoft.com/office/drawing/2014/main" id="{DCE01D34-07BF-6DC5-7C46-EB68B75486C3}"/>
              </a:ext>
            </a:extLst>
          </p:cNvPr>
          <p:cNvGrpSpPr/>
          <p:nvPr/>
        </p:nvGrpSpPr>
        <p:grpSpPr>
          <a:xfrm>
            <a:off x="411542" y="3248747"/>
            <a:ext cx="12504358" cy="1785987"/>
            <a:chOff x="411542" y="2888883"/>
            <a:chExt cx="12504358" cy="1785987"/>
          </a:xfrm>
        </p:grpSpPr>
        <p:sp>
          <p:nvSpPr>
            <p:cNvPr id="13" name="מלבן: פינות מעוגלות 12">
              <a:extLst>
                <a:ext uri="{FF2B5EF4-FFF2-40B4-BE49-F238E27FC236}">
                  <a16:creationId xmlns:a16="http://schemas.microsoft.com/office/drawing/2014/main" id="{D059C22C-5F8F-C0C0-1AC3-88BF015F22A5}"/>
                </a:ext>
              </a:extLst>
            </p:cNvPr>
            <p:cNvSpPr/>
            <p:nvPr/>
          </p:nvSpPr>
          <p:spPr>
            <a:xfrm>
              <a:off x="1245870" y="3291840"/>
              <a:ext cx="11670030" cy="1383030"/>
            </a:xfrm>
            <a:prstGeom prst="roundRect">
              <a:avLst/>
            </a:prstGeom>
          </p:spPr>
          <p:style>
            <a:lnRef idx="1">
              <a:schemeClr val="accent5"/>
            </a:lnRef>
            <a:fillRef idx="2">
              <a:schemeClr val="accent5"/>
            </a:fillRef>
            <a:effectRef idx="1">
              <a:schemeClr val="accent5"/>
            </a:effectRef>
            <a:fontRef idx="minor">
              <a:schemeClr val="dk1"/>
            </a:fontRef>
          </p:style>
          <p:txBody>
            <a:bodyPr rtlCol="1" anchor="ctr"/>
            <a:lstStyle/>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Train the model on training set data.</a:t>
              </a:r>
            </a:p>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Input features and labels indicate citation relevance.</a:t>
              </a:r>
            </a:p>
          </p:txBody>
        </p:sp>
        <p:sp>
          <p:nvSpPr>
            <p:cNvPr id="14" name="תיבת טקסט 13">
              <a:extLst>
                <a:ext uri="{FF2B5EF4-FFF2-40B4-BE49-F238E27FC236}">
                  <a16:creationId xmlns:a16="http://schemas.microsoft.com/office/drawing/2014/main" id="{718AE0EC-4281-1611-4527-A44720BA25CC}"/>
                </a:ext>
              </a:extLst>
            </p:cNvPr>
            <p:cNvSpPr txBox="1"/>
            <p:nvPr/>
          </p:nvSpPr>
          <p:spPr>
            <a:xfrm>
              <a:off x="411542" y="2888883"/>
              <a:ext cx="2675804" cy="461665"/>
            </a:xfrm>
            <a:prstGeom prst="rect">
              <a:avLst/>
            </a:prstGeom>
            <a:noFill/>
          </p:spPr>
          <p:txBody>
            <a:bodyPr wrap="square" rtlCol="1">
              <a:spAutoFit/>
            </a:bodyPr>
            <a:lstStyle/>
            <a:p>
              <a:r>
                <a:rPr lang="en-US" sz="2400" b="1" dirty="0">
                  <a:solidFill>
                    <a:srgbClr val="002060"/>
                  </a:solidFill>
                  <a:latin typeface="Arial" panose="020B0604020202020204" pitchFamily="34" charset="0"/>
                  <a:ea typeface="Arial" panose="020B0604020202020204" pitchFamily="34" charset="0"/>
                </a:rPr>
                <a:t>Model Training</a:t>
              </a:r>
            </a:p>
          </p:txBody>
        </p:sp>
      </p:grpSp>
      <p:grpSp>
        <p:nvGrpSpPr>
          <p:cNvPr id="15" name="קבוצה 14">
            <a:extLst>
              <a:ext uri="{FF2B5EF4-FFF2-40B4-BE49-F238E27FC236}">
                <a16:creationId xmlns:a16="http://schemas.microsoft.com/office/drawing/2014/main" id="{C3DB8BAC-2D52-1F0F-4A1D-59FB85381600}"/>
              </a:ext>
            </a:extLst>
          </p:cNvPr>
          <p:cNvGrpSpPr/>
          <p:nvPr/>
        </p:nvGrpSpPr>
        <p:grpSpPr>
          <a:xfrm>
            <a:off x="411542" y="5071652"/>
            <a:ext cx="12504358" cy="1785987"/>
            <a:chOff x="411542" y="2888883"/>
            <a:chExt cx="12504358" cy="1785987"/>
          </a:xfrm>
        </p:grpSpPr>
        <p:sp>
          <p:nvSpPr>
            <p:cNvPr id="18" name="מלבן: פינות מעוגלות 17">
              <a:extLst>
                <a:ext uri="{FF2B5EF4-FFF2-40B4-BE49-F238E27FC236}">
                  <a16:creationId xmlns:a16="http://schemas.microsoft.com/office/drawing/2014/main" id="{01D0F558-CCB9-4830-6CBB-F04A7433C055}"/>
                </a:ext>
              </a:extLst>
            </p:cNvPr>
            <p:cNvSpPr/>
            <p:nvPr/>
          </p:nvSpPr>
          <p:spPr>
            <a:xfrm>
              <a:off x="1245870" y="3291840"/>
              <a:ext cx="11670030" cy="1383030"/>
            </a:xfrm>
            <a:prstGeom prst="roundRect">
              <a:avLst/>
            </a:prstGeom>
          </p:spPr>
          <p:style>
            <a:lnRef idx="1">
              <a:schemeClr val="accent5"/>
            </a:lnRef>
            <a:fillRef idx="2">
              <a:schemeClr val="accent5"/>
            </a:fillRef>
            <a:effectRef idx="1">
              <a:schemeClr val="accent5"/>
            </a:effectRef>
            <a:fontRef idx="minor">
              <a:schemeClr val="dk1"/>
            </a:fontRef>
          </p:style>
          <p:txBody>
            <a:bodyPr rtlCol="1" anchor="ctr"/>
            <a:lstStyle/>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Apply trained model to testing set.</a:t>
              </a:r>
            </a:p>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The model predicts relevance of each citation in the network.</a:t>
              </a:r>
            </a:p>
          </p:txBody>
        </p:sp>
        <p:sp>
          <p:nvSpPr>
            <p:cNvPr id="19" name="תיבת טקסט 18">
              <a:extLst>
                <a:ext uri="{FF2B5EF4-FFF2-40B4-BE49-F238E27FC236}">
                  <a16:creationId xmlns:a16="http://schemas.microsoft.com/office/drawing/2014/main" id="{DA014B13-E0EC-D669-F6C1-C7277BA6C08A}"/>
                </a:ext>
              </a:extLst>
            </p:cNvPr>
            <p:cNvSpPr txBox="1"/>
            <p:nvPr/>
          </p:nvSpPr>
          <p:spPr>
            <a:xfrm>
              <a:off x="411542" y="2888883"/>
              <a:ext cx="3954718" cy="461665"/>
            </a:xfrm>
            <a:prstGeom prst="rect">
              <a:avLst/>
            </a:prstGeom>
            <a:noFill/>
          </p:spPr>
          <p:txBody>
            <a:bodyPr wrap="square" rtlCol="1">
              <a:spAutoFit/>
            </a:bodyPr>
            <a:lstStyle/>
            <a:p>
              <a:r>
                <a:rPr lang="en-US" sz="2400" b="1" dirty="0">
                  <a:solidFill>
                    <a:srgbClr val="002060"/>
                  </a:solidFill>
                  <a:latin typeface="Arial" panose="020B0604020202020204" pitchFamily="34" charset="0"/>
                  <a:ea typeface="Arial" panose="020B0604020202020204" pitchFamily="34" charset="0"/>
                </a:rPr>
                <a:t>Prediction Generation</a:t>
              </a:r>
            </a:p>
          </p:txBody>
        </p:sp>
      </p:grpSp>
    </p:spTree>
    <p:extLst>
      <p:ext uri="{BB962C8B-B14F-4D97-AF65-F5344CB8AC3E}">
        <p14:creationId xmlns:p14="http://schemas.microsoft.com/office/powerpoint/2010/main" val="313147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Introduction – The Problem</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7" name="Text 2">
            <a:extLst>
              <a:ext uri="{FF2B5EF4-FFF2-40B4-BE49-F238E27FC236}">
                <a16:creationId xmlns:a16="http://schemas.microsoft.com/office/drawing/2014/main" id="{0C8943E0-7E2A-19BE-FA61-EF8BDDA5F74A}"/>
              </a:ext>
            </a:extLst>
          </p:cNvPr>
          <p:cNvSpPr/>
          <p:nvPr/>
        </p:nvSpPr>
        <p:spPr>
          <a:xfrm>
            <a:off x="2286992" y="3755921"/>
            <a:ext cx="4756663" cy="2595723"/>
          </a:xfrm>
          <a:prstGeom prst="roundRect">
            <a:avLst/>
          </a:prstGeom>
          <a:ln/>
          <a:effectLst>
            <a:softEdge rad="0"/>
          </a:effectLst>
        </p:spPr>
        <p:style>
          <a:lnRef idx="1">
            <a:schemeClr val="accent5"/>
          </a:lnRef>
          <a:fillRef idx="2">
            <a:schemeClr val="accent5"/>
          </a:fillRef>
          <a:effectRef idx="1">
            <a:schemeClr val="accent5"/>
          </a:effectRef>
          <a:fontRef idx="minor">
            <a:schemeClr val="dk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Complicated Process</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current approaches of self-supervised learning largely depend on creating complicated extra steps or setup tasks, and on making many variations of the data to help the learning process.</a:t>
            </a:r>
          </a:p>
        </p:txBody>
      </p:sp>
      <p:sp>
        <p:nvSpPr>
          <p:cNvPr id="11" name="Text 2">
            <a:extLst>
              <a:ext uri="{FF2B5EF4-FFF2-40B4-BE49-F238E27FC236}">
                <a16:creationId xmlns:a16="http://schemas.microsoft.com/office/drawing/2014/main" id="{6D43BA08-AAAA-A6B4-5ED3-439E42953F52}"/>
              </a:ext>
            </a:extLst>
          </p:cNvPr>
          <p:cNvSpPr/>
          <p:nvPr/>
        </p:nvSpPr>
        <p:spPr>
          <a:xfrm>
            <a:off x="7586745" y="3765645"/>
            <a:ext cx="4756663" cy="2595723"/>
          </a:xfrm>
          <a:prstGeom prst="roundRect">
            <a:avLst/>
          </a:prstGeom>
          <a:ln/>
          <a:effectLst>
            <a:softEdge rad="0"/>
          </a:effectLst>
        </p:spPr>
        <p:style>
          <a:lnRef idx="1">
            <a:schemeClr val="accent5"/>
          </a:lnRef>
          <a:fillRef idx="2">
            <a:schemeClr val="accent5"/>
          </a:fillRef>
          <a:effectRef idx="1">
            <a:schemeClr val="accent5"/>
          </a:effectRef>
          <a:fontRef idx="minor">
            <a:schemeClr val="dk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Poor Performance</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The current methods often struggle to capture the structural meaning of graph data, which can lead to non optimal performance and make the data learned from these methods not very useful in different real-world situations.</a:t>
            </a:r>
          </a:p>
        </p:txBody>
      </p:sp>
      <p:pic>
        <p:nvPicPr>
          <p:cNvPr id="18" name="גרפיקה 17" descr="אגודלים למטה עם מילוי מלא">
            <a:extLst>
              <a:ext uri="{FF2B5EF4-FFF2-40B4-BE49-F238E27FC236}">
                <a16:creationId xmlns:a16="http://schemas.microsoft.com/office/drawing/2014/main" id="{45E16018-4A82-D0C2-1BF8-ED7FDF12777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56546" y="2514982"/>
            <a:ext cx="1260000" cy="1260000"/>
          </a:xfrm>
          <a:prstGeom prst="rect">
            <a:avLst/>
          </a:prstGeom>
        </p:spPr>
      </p:pic>
      <p:pic>
        <p:nvPicPr>
          <p:cNvPr id="20" name="גרפיקה 19" descr="אבוד עם מילוי מלא">
            <a:extLst>
              <a:ext uri="{FF2B5EF4-FFF2-40B4-BE49-F238E27FC236}">
                <a16:creationId xmlns:a16="http://schemas.microsoft.com/office/drawing/2014/main" id="{A11EB3C2-3B9C-D38B-A2D5-DF193943A6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35323" y="2514982"/>
            <a:ext cx="1260000" cy="1260000"/>
          </a:xfrm>
          <a:prstGeom prst="rect">
            <a:avLst/>
          </a:prstGeom>
        </p:spPr>
      </p:pic>
    </p:spTree>
    <p:extLst>
      <p:ext uri="{BB962C8B-B14F-4D97-AF65-F5344CB8AC3E}">
        <p14:creationId xmlns:p14="http://schemas.microsoft.com/office/powerpoint/2010/main" val="3528694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16" name="Text 8">
            <a:extLst>
              <a:ext uri="{FF2B5EF4-FFF2-40B4-BE49-F238E27FC236}">
                <a16:creationId xmlns:a16="http://schemas.microsoft.com/office/drawing/2014/main" id="{BE22D2A4-303E-3135-C904-6FEFFA640BAE}"/>
              </a:ext>
            </a:extLst>
          </p:cNvPr>
          <p:cNvSpPr/>
          <p:nvPr/>
        </p:nvSpPr>
        <p:spPr>
          <a:xfrm>
            <a:off x="5819061" y="4452104"/>
            <a:ext cx="4116705" cy="2426970"/>
          </a:xfrm>
          <a:prstGeom prst="rect">
            <a:avLst/>
          </a:prstGeom>
          <a:noFill/>
          <a:ln/>
        </p:spPr>
        <p:txBody>
          <a:bodyPr wrap="square" rtlCol="0" anchor="t"/>
          <a:lstStyle/>
          <a:p>
            <a:pPr marL="0" indent="0">
              <a:lnSpc>
                <a:spcPts val="2731"/>
              </a:lnSpc>
              <a:buNone/>
            </a:pPr>
            <a:endParaRPr lang="en-US" sz="1707" dirty="0">
              <a:latin typeface="Epilogue" panose="020B0604020202020204" charset="0"/>
            </a:endParaRPr>
          </a:p>
        </p:txBody>
      </p:sp>
      <p:sp>
        <p:nvSpPr>
          <p:cNvPr id="17" name="Text 2">
            <a:extLst>
              <a:ext uri="{FF2B5EF4-FFF2-40B4-BE49-F238E27FC236}">
                <a16:creationId xmlns:a16="http://schemas.microsoft.com/office/drawing/2014/main" id="{C45A384C-6156-B806-FB42-C207C39EDC4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Test Plan</a:t>
            </a:r>
          </a:p>
        </p:txBody>
      </p:sp>
      <p:grpSp>
        <p:nvGrpSpPr>
          <p:cNvPr id="11" name="קבוצה 10">
            <a:extLst>
              <a:ext uri="{FF2B5EF4-FFF2-40B4-BE49-F238E27FC236}">
                <a16:creationId xmlns:a16="http://schemas.microsoft.com/office/drawing/2014/main" id="{A6CE2A9A-3AC6-A4F2-07E9-6354DE3C5911}"/>
              </a:ext>
            </a:extLst>
          </p:cNvPr>
          <p:cNvGrpSpPr/>
          <p:nvPr/>
        </p:nvGrpSpPr>
        <p:grpSpPr>
          <a:xfrm>
            <a:off x="411542" y="1425843"/>
            <a:ext cx="12504358" cy="1785987"/>
            <a:chOff x="411542" y="2888883"/>
            <a:chExt cx="12504358" cy="1785987"/>
          </a:xfrm>
        </p:grpSpPr>
        <p:sp>
          <p:nvSpPr>
            <p:cNvPr id="7" name="מלבן: פינות מעוגלות 6">
              <a:extLst>
                <a:ext uri="{FF2B5EF4-FFF2-40B4-BE49-F238E27FC236}">
                  <a16:creationId xmlns:a16="http://schemas.microsoft.com/office/drawing/2014/main" id="{850D7C4A-FDBA-5572-0B49-47CDA833E796}"/>
                </a:ext>
              </a:extLst>
            </p:cNvPr>
            <p:cNvSpPr/>
            <p:nvPr/>
          </p:nvSpPr>
          <p:spPr>
            <a:xfrm>
              <a:off x="1245870" y="3291840"/>
              <a:ext cx="11670030" cy="1383030"/>
            </a:xfrm>
            <a:prstGeom prst="roundRect">
              <a:avLst/>
            </a:prstGeom>
          </p:spPr>
          <p:style>
            <a:lnRef idx="1">
              <a:schemeClr val="accent5"/>
            </a:lnRef>
            <a:fillRef idx="2">
              <a:schemeClr val="accent5"/>
            </a:fillRef>
            <a:effectRef idx="1">
              <a:schemeClr val="accent5"/>
            </a:effectRef>
            <a:fontRef idx="minor">
              <a:schemeClr val="dk1"/>
            </a:fontRef>
          </p:style>
          <p:txBody>
            <a:bodyPr rtlCol="1" anchor="ctr"/>
            <a:lstStyle/>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Calculate accuracy, precision, and other metrics.</a:t>
              </a:r>
            </a:p>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Compare model predictions with actual data.</a:t>
              </a:r>
            </a:p>
          </p:txBody>
        </p:sp>
        <p:sp>
          <p:nvSpPr>
            <p:cNvPr id="10" name="תיבת טקסט 9">
              <a:extLst>
                <a:ext uri="{FF2B5EF4-FFF2-40B4-BE49-F238E27FC236}">
                  <a16:creationId xmlns:a16="http://schemas.microsoft.com/office/drawing/2014/main" id="{F06A1B0B-B5C5-C29B-5AED-FDEAA82B0BCC}"/>
                </a:ext>
              </a:extLst>
            </p:cNvPr>
            <p:cNvSpPr txBox="1"/>
            <p:nvPr/>
          </p:nvSpPr>
          <p:spPr>
            <a:xfrm>
              <a:off x="411542" y="2888883"/>
              <a:ext cx="2971738" cy="461665"/>
            </a:xfrm>
            <a:prstGeom prst="rect">
              <a:avLst/>
            </a:prstGeom>
            <a:noFill/>
          </p:spPr>
          <p:txBody>
            <a:bodyPr wrap="square" rtlCol="1">
              <a:spAutoFit/>
            </a:bodyPr>
            <a:lstStyle/>
            <a:p>
              <a:r>
                <a:rPr lang="en-US" sz="2400" b="1" dirty="0">
                  <a:solidFill>
                    <a:srgbClr val="002060"/>
                  </a:solidFill>
                  <a:latin typeface="Arial" panose="020B0604020202020204" pitchFamily="34" charset="0"/>
                  <a:ea typeface="Arial" panose="020B0604020202020204" pitchFamily="34" charset="0"/>
                </a:rPr>
                <a:t>Evaluation Metrics</a:t>
              </a:r>
            </a:p>
          </p:txBody>
        </p:sp>
      </p:grpSp>
      <p:grpSp>
        <p:nvGrpSpPr>
          <p:cNvPr id="12" name="קבוצה 11">
            <a:extLst>
              <a:ext uri="{FF2B5EF4-FFF2-40B4-BE49-F238E27FC236}">
                <a16:creationId xmlns:a16="http://schemas.microsoft.com/office/drawing/2014/main" id="{DCE01D34-07BF-6DC5-7C46-EB68B75486C3}"/>
              </a:ext>
            </a:extLst>
          </p:cNvPr>
          <p:cNvGrpSpPr/>
          <p:nvPr/>
        </p:nvGrpSpPr>
        <p:grpSpPr>
          <a:xfrm>
            <a:off x="411542" y="3248747"/>
            <a:ext cx="12504358" cy="1785987"/>
            <a:chOff x="411542" y="2888883"/>
            <a:chExt cx="12504358" cy="1785987"/>
          </a:xfrm>
        </p:grpSpPr>
        <p:sp>
          <p:nvSpPr>
            <p:cNvPr id="13" name="מלבן: פינות מעוגלות 12">
              <a:extLst>
                <a:ext uri="{FF2B5EF4-FFF2-40B4-BE49-F238E27FC236}">
                  <a16:creationId xmlns:a16="http://schemas.microsoft.com/office/drawing/2014/main" id="{D059C22C-5F8F-C0C0-1AC3-88BF015F22A5}"/>
                </a:ext>
              </a:extLst>
            </p:cNvPr>
            <p:cNvSpPr/>
            <p:nvPr/>
          </p:nvSpPr>
          <p:spPr>
            <a:xfrm>
              <a:off x="1245870" y="3291840"/>
              <a:ext cx="11670030" cy="1383030"/>
            </a:xfrm>
            <a:prstGeom prst="roundRect">
              <a:avLst/>
            </a:prstGeom>
          </p:spPr>
          <p:style>
            <a:lnRef idx="1">
              <a:schemeClr val="accent5"/>
            </a:lnRef>
            <a:fillRef idx="2">
              <a:schemeClr val="accent5"/>
            </a:fillRef>
            <a:effectRef idx="1">
              <a:schemeClr val="accent5"/>
            </a:effectRef>
            <a:fontRef idx="minor">
              <a:schemeClr val="dk1"/>
            </a:fontRef>
          </p:style>
          <p:txBody>
            <a:bodyPr rtlCol="1" anchor="ctr"/>
            <a:lstStyle/>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Assess model performance based on metrics.</a:t>
              </a:r>
            </a:p>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Evaluate model's accuracy and effectiveness.</a:t>
              </a:r>
            </a:p>
          </p:txBody>
        </p:sp>
        <p:sp>
          <p:nvSpPr>
            <p:cNvPr id="14" name="תיבת טקסט 13">
              <a:extLst>
                <a:ext uri="{FF2B5EF4-FFF2-40B4-BE49-F238E27FC236}">
                  <a16:creationId xmlns:a16="http://schemas.microsoft.com/office/drawing/2014/main" id="{718AE0EC-4281-1611-4527-A44720BA25CC}"/>
                </a:ext>
              </a:extLst>
            </p:cNvPr>
            <p:cNvSpPr txBox="1"/>
            <p:nvPr/>
          </p:nvSpPr>
          <p:spPr>
            <a:xfrm>
              <a:off x="411542" y="2888883"/>
              <a:ext cx="4206178" cy="461665"/>
            </a:xfrm>
            <a:prstGeom prst="rect">
              <a:avLst/>
            </a:prstGeom>
            <a:noFill/>
          </p:spPr>
          <p:txBody>
            <a:bodyPr wrap="square" rtlCol="1">
              <a:spAutoFit/>
            </a:bodyPr>
            <a:lstStyle/>
            <a:p>
              <a:r>
                <a:rPr lang="en-US" sz="2400" b="1" dirty="0">
                  <a:solidFill>
                    <a:srgbClr val="002060"/>
                  </a:solidFill>
                  <a:latin typeface="Arial" panose="020B0604020202020204" pitchFamily="34" charset="0"/>
                  <a:ea typeface="Arial" panose="020B0604020202020204" pitchFamily="34" charset="0"/>
                </a:rPr>
                <a:t>Interpretation and Analysis</a:t>
              </a:r>
            </a:p>
          </p:txBody>
        </p:sp>
      </p:grpSp>
      <p:grpSp>
        <p:nvGrpSpPr>
          <p:cNvPr id="15" name="קבוצה 14">
            <a:extLst>
              <a:ext uri="{FF2B5EF4-FFF2-40B4-BE49-F238E27FC236}">
                <a16:creationId xmlns:a16="http://schemas.microsoft.com/office/drawing/2014/main" id="{C3DB8BAC-2D52-1F0F-4A1D-59FB85381600}"/>
              </a:ext>
            </a:extLst>
          </p:cNvPr>
          <p:cNvGrpSpPr/>
          <p:nvPr/>
        </p:nvGrpSpPr>
        <p:grpSpPr>
          <a:xfrm>
            <a:off x="411542" y="5071652"/>
            <a:ext cx="12504358" cy="1785987"/>
            <a:chOff x="411542" y="2888883"/>
            <a:chExt cx="12504358" cy="1785987"/>
          </a:xfrm>
        </p:grpSpPr>
        <p:sp>
          <p:nvSpPr>
            <p:cNvPr id="18" name="מלבן: פינות מעוגלות 17">
              <a:extLst>
                <a:ext uri="{FF2B5EF4-FFF2-40B4-BE49-F238E27FC236}">
                  <a16:creationId xmlns:a16="http://schemas.microsoft.com/office/drawing/2014/main" id="{01D0F558-CCB9-4830-6CBB-F04A7433C055}"/>
                </a:ext>
              </a:extLst>
            </p:cNvPr>
            <p:cNvSpPr/>
            <p:nvPr/>
          </p:nvSpPr>
          <p:spPr>
            <a:xfrm>
              <a:off x="1245870" y="3291840"/>
              <a:ext cx="11670030" cy="1383030"/>
            </a:xfrm>
            <a:prstGeom prst="roundRect">
              <a:avLst/>
            </a:prstGeom>
          </p:spPr>
          <p:style>
            <a:lnRef idx="1">
              <a:schemeClr val="accent5"/>
            </a:lnRef>
            <a:fillRef idx="2">
              <a:schemeClr val="accent5"/>
            </a:fillRef>
            <a:effectRef idx="1">
              <a:schemeClr val="accent5"/>
            </a:effectRef>
            <a:fontRef idx="minor">
              <a:schemeClr val="dk1"/>
            </a:fontRef>
          </p:style>
          <p:txBody>
            <a:bodyPr rtlCol="1" anchor="ctr"/>
            <a:lstStyle/>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Adjust parameters and features based on performance.</a:t>
              </a:r>
            </a:p>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Repeat iteration of training/testing to improve outcomes.</a:t>
              </a:r>
            </a:p>
          </p:txBody>
        </p:sp>
        <p:sp>
          <p:nvSpPr>
            <p:cNvPr id="19" name="תיבת טקסט 18">
              <a:extLst>
                <a:ext uri="{FF2B5EF4-FFF2-40B4-BE49-F238E27FC236}">
                  <a16:creationId xmlns:a16="http://schemas.microsoft.com/office/drawing/2014/main" id="{DA014B13-E0EC-D669-F6C1-C7277BA6C08A}"/>
                </a:ext>
              </a:extLst>
            </p:cNvPr>
            <p:cNvSpPr txBox="1"/>
            <p:nvPr/>
          </p:nvSpPr>
          <p:spPr>
            <a:xfrm>
              <a:off x="411542" y="2888883"/>
              <a:ext cx="3954718" cy="461665"/>
            </a:xfrm>
            <a:prstGeom prst="rect">
              <a:avLst/>
            </a:prstGeom>
            <a:noFill/>
          </p:spPr>
          <p:txBody>
            <a:bodyPr wrap="square" rtlCol="1">
              <a:spAutoFit/>
            </a:bodyPr>
            <a:lstStyle/>
            <a:p>
              <a:r>
                <a:rPr lang="en-US" sz="2400" b="1" dirty="0">
                  <a:solidFill>
                    <a:srgbClr val="002060"/>
                  </a:solidFill>
                  <a:latin typeface="Arial" panose="020B0604020202020204" pitchFamily="34" charset="0"/>
                  <a:ea typeface="Arial" panose="020B0604020202020204" pitchFamily="34" charset="0"/>
                </a:rPr>
                <a:t>Fine-tuning and Iteration</a:t>
              </a:r>
            </a:p>
          </p:txBody>
        </p:sp>
      </p:grpSp>
    </p:spTree>
    <p:extLst>
      <p:ext uri="{BB962C8B-B14F-4D97-AF65-F5344CB8AC3E}">
        <p14:creationId xmlns:p14="http://schemas.microsoft.com/office/powerpoint/2010/main" val="2553121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8" name="Text 2">
            <a:extLst>
              <a:ext uri="{FF2B5EF4-FFF2-40B4-BE49-F238E27FC236}">
                <a16:creationId xmlns:a16="http://schemas.microsoft.com/office/drawing/2014/main" id="{1D6C4A4D-22C2-5F3B-28DE-A97C03964CE9}"/>
              </a:ext>
            </a:extLst>
          </p:cNvPr>
          <p:cNvSpPr/>
          <p:nvPr/>
        </p:nvSpPr>
        <p:spPr>
          <a:xfrm>
            <a:off x="812721" y="2128361"/>
            <a:ext cx="12960429" cy="2226470"/>
          </a:xfrm>
          <a:prstGeom prst="rect">
            <a:avLst/>
          </a:prstGeom>
          <a:noFill/>
          <a:ln/>
        </p:spPr>
        <p:txBody>
          <a:bodyPr wrap="square" rtlCol="0" anchor="t"/>
          <a:lstStyle/>
          <a:p>
            <a:pPr algn="ctr">
              <a:lnSpc>
                <a:spcPct val="115000"/>
              </a:lnSpc>
            </a:pPr>
            <a:r>
              <a:rPr lang="en-US" sz="6600" dirty="0">
                <a:solidFill>
                  <a:srgbClr val="0D0D0D"/>
                </a:solidFill>
                <a:latin typeface="Epilogue" panose="020B0604020202020204" charset="0"/>
                <a:ea typeface="Arial" panose="020B0604020202020204" pitchFamily="34" charset="0"/>
                <a:cs typeface="Arial" panose="020B0604020202020204" pitchFamily="34" charset="0"/>
              </a:rPr>
              <a:t>Thanks for listening</a:t>
            </a:r>
            <a:endParaRPr lang="en-US" sz="6600" dirty="0">
              <a:effectLst/>
              <a:latin typeface="Epilogue" panose="020B0604020202020204" charset="0"/>
              <a:ea typeface="Arial" panose="020B0604020202020204" pitchFamily="34" charset="0"/>
            </a:endParaRPr>
          </a:p>
        </p:txBody>
      </p:sp>
      <p:sp>
        <p:nvSpPr>
          <p:cNvPr id="16" name="Text 8">
            <a:extLst>
              <a:ext uri="{FF2B5EF4-FFF2-40B4-BE49-F238E27FC236}">
                <a16:creationId xmlns:a16="http://schemas.microsoft.com/office/drawing/2014/main" id="{BE22D2A4-303E-3135-C904-6FEFFA640BAE}"/>
              </a:ext>
            </a:extLst>
          </p:cNvPr>
          <p:cNvSpPr/>
          <p:nvPr/>
        </p:nvSpPr>
        <p:spPr>
          <a:xfrm>
            <a:off x="5819061" y="4452104"/>
            <a:ext cx="4116705" cy="2426970"/>
          </a:xfrm>
          <a:prstGeom prst="rect">
            <a:avLst/>
          </a:prstGeom>
          <a:noFill/>
          <a:ln/>
        </p:spPr>
        <p:txBody>
          <a:bodyPr wrap="square" rtlCol="0" anchor="t"/>
          <a:lstStyle/>
          <a:p>
            <a:pPr marL="0" indent="0">
              <a:lnSpc>
                <a:spcPts val="2731"/>
              </a:lnSpc>
              <a:buNone/>
            </a:pPr>
            <a:endParaRPr lang="en-US" sz="1707" dirty="0">
              <a:latin typeface="Epilogue" panose="020B0604020202020204" charset="0"/>
            </a:endParaRPr>
          </a:p>
        </p:txBody>
      </p:sp>
      <p:pic>
        <p:nvPicPr>
          <p:cNvPr id="5" name="גרפיקה 4" descr="רשת עם עיגולים קטנים">
            <a:extLst>
              <a:ext uri="{FF2B5EF4-FFF2-40B4-BE49-F238E27FC236}">
                <a16:creationId xmlns:a16="http://schemas.microsoft.com/office/drawing/2014/main" id="{A0A529A4-162F-A083-49A1-3F0890F60D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10509884" y="-951"/>
            <a:ext cx="4114800" cy="4114800"/>
          </a:xfrm>
          <a:prstGeom prst="rect">
            <a:avLst/>
          </a:prstGeom>
        </p:spPr>
      </p:pic>
      <p:pic>
        <p:nvPicPr>
          <p:cNvPr id="4" name="גרפיקה 3" descr="רשת עם עיגולים קטנים">
            <a:extLst>
              <a:ext uri="{FF2B5EF4-FFF2-40B4-BE49-F238E27FC236}">
                <a16:creationId xmlns:a16="http://schemas.microsoft.com/office/drawing/2014/main" id="{16CFCA98-8966-897B-B128-B89B294E54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11430" y="-15239"/>
            <a:ext cx="4114800" cy="4114800"/>
          </a:xfrm>
          <a:prstGeom prst="rect">
            <a:avLst/>
          </a:prstGeom>
        </p:spPr>
      </p:pic>
      <p:pic>
        <p:nvPicPr>
          <p:cNvPr id="7" name="גרפיקה 6" descr="אוסף מעגלים בגדלים ובתבניות שונים">
            <a:extLst>
              <a:ext uri="{FF2B5EF4-FFF2-40B4-BE49-F238E27FC236}">
                <a16:creationId xmlns:a16="http://schemas.microsoft.com/office/drawing/2014/main" id="{2E328393-784C-CC2D-CD63-7CD075E64F0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72025" y="2912746"/>
            <a:ext cx="4572000" cy="4572000"/>
          </a:xfrm>
          <a:prstGeom prst="rect">
            <a:avLst/>
          </a:prstGeom>
        </p:spPr>
      </p:pic>
    </p:spTree>
    <p:extLst>
      <p:ext uri="{BB962C8B-B14F-4D97-AF65-F5344CB8AC3E}">
        <p14:creationId xmlns:p14="http://schemas.microsoft.com/office/powerpoint/2010/main" val="3565231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Introduction – The Solution</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7" name="Text 2">
            <a:extLst>
              <a:ext uri="{FF2B5EF4-FFF2-40B4-BE49-F238E27FC236}">
                <a16:creationId xmlns:a16="http://schemas.microsoft.com/office/drawing/2014/main" id="{0C8943E0-7E2A-19BE-FA61-EF8BDDA5F74A}"/>
              </a:ext>
            </a:extLst>
          </p:cNvPr>
          <p:cNvSpPr/>
          <p:nvPr/>
        </p:nvSpPr>
        <p:spPr>
          <a:xfrm>
            <a:off x="2286992" y="3755921"/>
            <a:ext cx="4756663" cy="2595723"/>
          </a:xfrm>
          <a:prstGeom prst="roundRect">
            <a:avLst/>
          </a:prstGeom>
          <a:ln/>
        </p:spPr>
        <p:style>
          <a:lnRef idx="1">
            <a:schemeClr val="accent5"/>
          </a:lnRef>
          <a:fillRef idx="2">
            <a:schemeClr val="accent5"/>
          </a:fillRef>
          <a:effectRef idx="1">
            <a:schemeClr val="accent5"/>
          </a:effectRef>
          <a:fontRef idx="minor">
            <a:schemeClr val="dk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MaskGAE</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Masked Graph Autoencoder is self-supervised learning framework (based on GAE) designed specifically for graph-structured data. It includes the principles of masking and prediction through node and edge-level reconstruction.</a:t>
            </a:r>
          </a:p>
        </p:txBody>
      </p:sp>
      <p:sp>
        <p:nvSpPr>
          <p:cNvPr id="11" name="Text 2">
            <a:extLst>
              <a:ext uri="{FF2B5EF4-FFF2-40B4-BE49-F238E27FC236}">
                <a16:creationId xmlns:a16="http://schemas.microsoft.com/office/drawing/2014/main" id="{6D43BA08-AAAA-A6B4-5ED3-439E42953F52}"/>
              </a:ext>
            </a:extLst>
          </p:cNvPr>
          <p:cNvSpPr/>
          <p:nvPr/>
        </p:nvSpPr>
        <p:spPr>
          <a:xfrm>
            <a:off x="7586745" y="3765645"/>
            <a:ext cx="4756663" cy="2595723"/>
          </a:xfrm>
          <a:prstGeom prst="roundRect">
            <a:avLst/>
          </a:prstGeom>
          <a:ln/>
        </p:spPr>
        <p:style>
          <a:lnRef idx="1">
            <a:schemeClr val="accent5"/>
          </a:lnRef>
          <a:fillRef idx="2">
            <a:schemeClr val="accent5"/>
          </a:fillRef>
          <a:effectRef idx="1">
            <a:schemeClr val="accent5"/>
          </a:effectRef>
          <a:fontRef idx="minor">
            <a:schemeClr val="dk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MGM</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MaskGAE defines masked graph modeling (MGM) as a core component. This involves selectively masking parts of the graph (such as edges) and then training the model to reconstruct these missing parts from the remaining visible structure.</a:t>
            </a:r>
          </a:p>
        </p:txBody>
      </p:sp>
      <p:pic>
        <p:nvPicPr>
          <p:cNvPr id="5" name="גרפיקה 4" descr="נורת חשמל וגלגל שיניים עם מילוי מלא">
            <a:extLst>
              <a:ext uri="{FF2B5EF4-FFF2-40B4-BE49-F238E27FC236}">
                <a16:creationId xmlns:a16="http://schemas.microsoft.com/office/drawing/2014/main" id="{07D1D247-1BFE-47AE-B550-268DE84CCE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56789" y="2515532"/>
            <a:ext cx="1260000" cy="1260000"/>
          </a:xfrm>
          <a:prstGeom prst="rect">
            <a:avLst/>
          </a:prstGeom>
        </p:spPr>
      </p:pic>
      <p:pic>
        <p:nvPicPr>
          <p:cNvPr id="6" name="גרפיקה 5" descr="פאזל עם מילוי מלא">
            <a:extLst>
              <a:ext uri="{FF2B5EF4-FFF2-40B4-BE49-F238E27FC236}">
                <a16:creationId xmlns:a16="http://schemas.microsoft.com/office/drawing/2014/main" id="{AFA93138-E483-6862-620D-0CEE3144FA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56547" y="2515532"/>
            <a:ext cx="1260000" cy="1260000"/>
          </a:xfrm>
          <a:prstGeom prst="rect">
            <a:avLst/>
          </a:prstGeom>
        </p:spPr>
      </p:pic>
    </p:spTree>
    <p:extLst>
      <p:ext uri="{BB962C8B-B14F-4D97-AF65-F5344CB8AC3E}">
        <p14:creationId xmlns:p14="http://schemas.microsoft.com/office/powerpoint/2010/main" val="2357581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Background – Graph Autoencoders</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7" name="Text 2">
            <a:extLst>
              <a:ext uri="{FF2B5EF4-FFF2-40B4-BE49-F238E27FC236}">
                <a16:creationId xmlns:a16="http://schemas.microsoft.com/office/drawing/2014/main" id="{0C8943E0-7E2A-19BE-FA61-EF8BDDA5F74A}"/>
              </a:ext>
            </a:extLst>
          </p:cNvPr>
          <p:cNvSpPr/>
          <p:nvPr/>
        </p:nvSpPr>
        <p:spPr>
          <a:xfrm>
            <a:off x="1355096" y="3856655"/>
            <a:ext cx="5232329" cy="3140825"/>
          </a:xfrm>
          <a:prstGeom prst="roundRect">
            <a:avLst/>
          </a:prstGeom>
          <a:ln/>
        </p:spPr>
        <p:style>
          <a:lnRef idx="0">
            <a:schemeClr val="accent6"/>
          </a:lnRef>
          <a:fillRef idx="3">
            <a:schemeClr val="accent6"/>
          </a:fillRef>
          <a:effectRef idx="3">
            <a:schemeClr val="accent6"/>
          </a:effectRef>
          <a:fontRef idx="minor">
            <a:schemeClr val="lt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GAE Intro</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MaskGAE </a:t>
            </a:r>
            <a:r>
              <a:rPr lang="en-US" sz="16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is based on </a:t>
            </a:r>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Graph Autoencoders (GAE) which are a type of neural network model specifically designed to work with graphs. They use an encoder-decoder framework to learn how to reconstruct a graph from the input data. They mean to learn meaningful representations of nodes or entire graphs that capture the essence of the original graph structure.</a:t>
            </a:r>
          </a:p>
        </p:txBody>
      </p:sp>
      <p:sp>
        <p:nvSpPr>
          <p:cNvPr id="11" name="Text 2">
            <a:extLst>
              <a:ext uri="{FF2B5EF4-FFF2-40B4-BE49-F238E27FC236}">
                <a16:creationId xmlns:a16="http://schemas.microsoft.com/office/drawing/2014/main" id="{6D43BA08-AAAA-A6B4-5ED3-439E42953F52}"/>
              </a:ext>
            </a:extLst>
          </p:cNvPr>
          <p:cNvSpPr/>
          <p:nvPr/>
        </p:nvSpPr>
        <p:spPr>
          <a:xfrm>
            <a:off x="8042975" y="3856655"/>
            <a:ext cx="5232329" cy="3140825"/>
          </a:xfrm>
          <a:prstGeom prst="roundRect">
            <a:avLst/>
          </a:prstGeom>
          <a:ln/>
        </p:spPr>
        <p:style>
          <a:lnRef idx="0">
            <a:schemeClr val="accent6"/>
          </a:lnRef>
          <a:fillRef idx="3">
            <a:schemeClr val="accent6"/>
          </a:fillRef>
          <a:effectRef idx="3">
            <a:schemeClr val="accent6"/>
          </a:effectRef>
          <a:fontRef idx="minor">
            <a:schemeClr val="lt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GAE Flaw</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While effective in many scenarios, traditional GAEs have limitations, particularly their </a:t>
            </a:r>
            <a:r>
              <a:rPr lang="en-US" sz="1600" b="1"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tendency to over-emphasize immediate node connections </a:t>
            </a:r>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(local information). This focus can lead to a loss of broader structural information, which is important for understanding complex patterns of the graph.</a:t>
            </a:r>
          </a:p>
        </p:txBody>
      </p:sp>
      <p:pic>
        <p:nvPicPr>
          <p:cNvPr id="10" name="גרפיקה 9" descr="מחוות החלקה מהירה עם מילוי מלא">
            <a:extLst>
              <a:ext uri="{FF2B5EF4-FFF2-40B4-BE49-F238E27FC236}">
                <a16:creationId xmlns:a16="http://schemas.microsoft.com/office/drawing/2014/main" id="{0FE33C2F-37CC-18E0-E2B0-E61EEBE8A10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95344" y="2596655"/>
            <a:ext cx="1260000" cy="1260000"/>
          </a:xfrm>
          <a:prstGeom prst="rect">
            <a:avLst/>
          </a:prstGeom>
        </p:spPr>
      </p:pic>
      <p:pic>
        <p:nvPicPr>
          <p:cNvPr id="13" name="גרפיקה 12" descr="תרשים מכ''ם קו מיתאר">
            <a:extLst>
              <a:ext uri="{FF2B5EF4-FFF2-40B4-BE49-F238E27FC236}">
                <a16:creationId xmlns:a16="http://schemas.microsoft.com/office/drawing/2014/main" id="{9763C7CE-3336-E9AC-4B0A-E1B847064EC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41260" y="2596655"/>
            <a:ext cx="1260000" cy="1260000"/>
          </a:xfrm>
          <a:prstGeom prst="rect">
            <a:avLst/>
          </a:prstGeom>
        </p:spPr>
      </p:pic>
    </p:spTree>
    <p:extLst>
      <p:ext uri="{BB962C8B-B14F-4D97-AF65-F5344CB8AC3E}">
        <p14:creationId xmlns:p14="http://schemas.microsoft.com/office/powerpoint/2010/main" val="1152050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Background – Contrastive Learning</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7" name="Text 2">
            <a:extLst>
              <a:ext uri="{FF2B5EF4-FFF2-40B4-BE49-F238E27FC236}">
                <a16:creationId xmlns:a16="http://schemas.microsoft.com/office/drawing/2014/main" id="{0C8943E0-7E2A-19BE-FA61-EF8BDDA5F74A}"/>
              </a:ext>
            </a:extLst>
          </p:cNvPr>
          <p:cNvSpPr/>
          <p:nvPr/>
        </p:nvSpPr>
        <p:spPr>
          <a:xfrm>
            <a:off x="1355096" y="3856655"/>
            <a:ext cx="5232329" cy="3140825"/>
          </a:xfrm>
          <a:prstGeom prst="roundRect">
            <a:avLst/>
          </a:prstGeom>
          <a:ln/>
        </p:spPr>
        <p:style>
          <a:lnRef idx="0">
            <a:schemeClr val="accent6"/>
          </a:lnRef>
          <a:fillRef idx="3">
            <a:schemeClr val="accent6"/>
          </a:fillRef>
          <a:effectRef idx="3">
            <a:schemeClr val="accent6"/>
          </a:effectRef>
          <a:fontRef idx="minor">
            <a:schemeClr val="lt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Learning Technique</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Contrastive Learning is a powerful unsupervised learning technique used to enhance the ability of models to understand and </a:t>
            </a:r>
            <a:r>
              <a:rPr lang="en-US" sz="16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distinguish </a:t>
            </a:r>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data by comparing contrasting examples.</a:t>
            </a:r>
          </a:p>
          <a:p>
            <a:endParaRPr lang="en-US" sz="16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This method helps in maximizing the mutual information between various representations of the data.</a:t>
            </a:r>
          </a:p>
        </p:txBody>
      </p:sp>
      <p:sp>
        <p:nvSpPr>
          <p:cNvPr id="11" name="Text 2">
            <a:extLst>
              <a:ext uri="{FF2B5EF4-FFF2-40B4-BE49-F238E27FC236}">
                <a16:creationId xmlns:a16="http://schemas.microsoft.com/office/drawing/2014/main" id="{6D43BA08-AAAA-A6B4-5ED3-439E42953F52}"/>
              </a:ext>
            </a:extLst>
          </p:cNvPr>
          <p:cNvSpPr/>
          <p:nvPr/>
        </p:nvSpPr>
        <p:spPr>
          <a:xfrm>
            <a:off x="8042975" y="3856655"/>
            <a:ext cx="5232329" cy="3140825"/>
          </a:xfrm>
          <a:prstGeom prst="roundRect">
            <a:avLst/>
          </a:prstGeom>
          <a:ln/>
        </p:spPr>
        <p:style>
          <a:lnRef idx="0">
            <a:schemeClr val="accent6"/>
          </a:lnRef>
          <a:fillRef idx="3">
            <a:schemeClr val="accent6"/>
          </a:fillRef>
          <a:effectRef idx="3">
            <a:schemeClr val="accent6"/>
          </a:effectRef>
          <a:fontRef idx="minor">
            <a:schemeClr val="lt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In Graphs</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In graphs, contrastive learning is adapted to handle networks of nodes and edges. This is done by creating multiple versions of the same graph, each slightly altered or viewed from different perspective. </a:t>
            </a:r>
          </a:p>
          <a:p>
            <a:endParaRPr lang="en-US" sz="16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The goal is for the model to learn these different versions and thus learn similar or different structural patterns of the graph.</a:t>
            </a:r>
          </a:p>
        </p:txBody>
      </p:sp>
      <p:pic>
        <p:nvPicPr>
          <p:cNvPr id="13" name="גרפיקה 12" descr="רשת קו מיתאר">
            <a:extLst>
              <a:ext uri="{FF2B5EF4-FFF2-40B4-BE49-F238E27FC236}">
                <a16:creationId xmlns:a16="http://schemas.microsoft.com/office/drawing/2014/main" id="{00DE751C-8074-BE3F-1FA0-80ADD9F2B12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29139" y="2596655"/>
            <a:ext cx="1260000" cy="1260000"/>
          </a:xfrm>
          <a:prstGeom prst="rect">
            <a:avLst/>
          </a:prstGeom>
        </p:spPr>
      </p:pic>
      <p:pic>
        <p:nvPicPr>
          <p:cNvPr id="15" name="גרפיקה 14" descr="כיתה עם מילוי מלא">
            <a:extLst>
              <a:ext uri="{FF2B5EF4-FFF2-40B4-BE49-F238E27FC236}">
                <a16:creationId xmlns:a16="http://schemas.microsoft.com/office/drawing/2014/main" id="{2E051CED-A126-8D61-50E5-FC5E1BE08F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41260" y="2596655"/>
            <a:ext cx="1260000" cy="1260000"/>
          </a:xfrm>
          <a:prstGeom prst="rect">
            <a:avLst/>
          </a:prstGeom>
        </p:spPr>
      </p:pic>
    </p:spTree>
    <p:extLst>
      <p:ext uri="{BB962C8B-B14F-4D97-AF65-F5344CB8AC3E}">
        <p14:creationId xmlns:p14="http://schemas.microsoft.com/office/powerpoint/2010/main" val="2200368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Background – Masking</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7" name="Text 2">
            <a:extLst>
              <a:ext uri="{FF2B5EF4-FFF2-40B4-BE49-F238E27FC236}">
                <a16:creationId xmlns:a16="http://schemas.microsoft.com/office/drawing/2014/main" id="{0C8943E0-7E2A-19BE-FA61-EF8BDDA5F74A}"/>
              </a:ext>
            </a:extLst>
          </p:cNvPr>
          <p:cNvSpPr/>
          <p:nvPr/>
        </p:nvSpPr>
        <p:spPr>
          <a:xfrm>
            <a:off x="407451" y="2544388"/>
            <a:ext cx="5232329" cy="3140825"/>
          </a:xfrm>
          <a:prstGeom prst="roundRect">
            <a:avLst/>
          </a:prstGeom>
          <a:ln/>
        </p:spPr>
        <p:style>
          <a:lnRef idx="0">
            <a:schemeClr val="accent6"/>
          </a:lnRef>
          <a:fillRef idx="3">
            <a:schemeClr val="accent6"/>
          </a:fillRef>
          <a:effectRef idx="3">
            <a:schemeClr val="accent6"/>
          </a:effectRef>
          <a:fontRef idx="minor">
            <a:schemeClr val="lt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Current Masking Approaches</a:t>
            </a:r>
          </a:p>
          <a:p>
            <a:endParaRPr lang="en-US" sz="16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Masking techniques are known mostly in tasks related to natural language processing and image processing, where models learn to fill in the gaps in text or images. </a:t>
            </a:r>
          </a:p>
          <a:p>
            <a:endParaRPr lang="en-US" sz="16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These approaches were the inspiration to create a similar technique suitable for graphs (MGM).</a:t>
            </a:r>
          </a:p>
        </p:txBody>
      </p:sp>
      <p:pic>
        <p:nvPicPr>
          <p:cNvPr id="5" name="תמונה 4">
            <a:extLst>
              <a:ext uri="{FF2B5EF4-FFF2-40B4-BE49-F238E27FC236}">
                <a16:creationId xmlns:a16="http://schemas.microsoft.com/office/drawing/2014/main" id="{1D5B7FCC-032E-CCA3-5E67-DD8BFF50EB40}"/>
              </a:ext>
            </a:extLst>
          </p:cNvPr>
          <p:cNvPicPr>
            <a:picLocks noChangeAspect="1"/>
          </p:cNvPicPr>
          <p:nvPr/>
        </p:nvPicPr>
        <p:blipFill>
          <a:blip r:embed="rId5"/>
          <a:stretch>
            <a:fillRect/>
          </a:stretch>
        </p:blipFill>
        <p:spPr>
          <a:xfrm>
            <a:off x="6994875" y="2241283"/>
            <a:ext cx="7228074" cy="3747034"/>
          </a:xfrm>
          <a:prstGeom prst="rect">
            <a:avLst/>
          </a:prstGeom>
        </p:spPr>
      </p:pic>
    </p:spTree>
    <p:extLst>
      <p:ext uri="{BB962C8B-B14F-4D97-AF65-F5344CB8AC3E}">
        <p14:creationId xmlns:p14="http://schemas.microsoft.com/office/powerpoint/2010/main" val="1020676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Background – Masking</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11" name="Text 2">
            <a:extLst>
              <a:ext uri="{FF2B5EF4-FFF2-40B4-BE49-F238E27FC236}">
                <a16:creationId xmlns:a16="http://schemas.microsoft.com/office/drawing/2014/main" id="{6D43BA08-AAAA-A6B4-5ED3-439E42953F52}"/>
              </a:ext>
            </a:extLst>
          </p:cNvPr>
          <p:cNvSpPr/>
          <p:nvPr/>
        </p:nvSpPr>
        <p:spPr>
          <a:xfrm>
            <a:off x="460299" y="2544385"/>
            <a:ext cx="5232329" cy="3140825"/>
          </a:xfrm>
          <a:prstGeom prst="roundRect">
            <a:avLst/>
          </a:prstGeom>
          <a:ln/>
        </p:spPr>
        <p:style>
          <a:lnRef idx="0">
            <a:schemeClr val="accent6"/>
          </a:lnRef>
          <a:fillRef idx="3">
            <a:schemeClr val="accent6"/>
          </a:fillRef>
          <a:effectRef idx="3">
            <a:schemeClr val="accent6"/>
          </a:effectRef>
          <a:fontRef idx="minor">
            <a:schemeClr val="lt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Masking Advantages</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Masking in graphs encourages the model to develop a deeper understanding of the graph’s overall architecture, beyond just the visible connections.</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In addition, m</a:t>
            </a:r>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asking requiring the model to consider broader graph contexts by lowering the redundant information that traditional GAEs can sometimes focus on.</a:t>
            </a:r>
          </a:p>
        </p:txBody>
      </p:sp>
      <p:pic>
        <p:nvPicPr>
          <p:cNvPr id="6" name="image5.png">
            <a:extLst>
              <a:ext uri="{FF2B5EF4-FFF2-40B4-BE49-F238E27FC236}">
                <a16:creationId xmlns:a16="http://schemas.microsoft.com/office/drawing/2014/main" id="{5897635A-0C00-D9B7-6460-388A277DBA04}"/>
              </a:ext>
            </a:extLst>
          </p:cNvPr>
          <p:cNvPicPr/>
          <p:nvPr/>
        </p:nvPicPr>
        <p:blipFill>
          <a:blip r:embed="rId5"/>
          <a:srcRect/>
          <a:stretch>
            <a:fillRect/>
          </a:stretch>
        </p:blipFill>
        <p:spPr>
          <a:xfrm>
            <a:off x="6437755" y="2291184"/>
            <a:ext cx="7732346" cy="3647228"/>
          </a:xfrm>
          <a:prstGeom prst="rect">
            <a:avLst/>
          </a:prstGeom>
          <a:ln/>
        </p:spPr>
      </p:pic>
    </p:spTree>
    <p:extLst>
      <p:ext uri="{BB962C8B-B14F-4D97-AF65-F5344CB8AC3E}">
        <p14:creationId xmlns:p14="http://schemas.microsoft.com/office/powerpoint/2010/main" val="428314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MaskGAE Model – Masking Strategy</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pic>
        <p:nvPicPr>
          <p:cNvPr id="122" name="תמונה 121">
            <a:extLst>
              <a:ext uri="{FF2B5EF4-FFF2-40B4-BE49-F238E27FC236}">
                <a16:creationId xmlns:a16="http://schemas.microsoft.com/office/drawing/2014/main" id="{F2B186C7-A3F2-B361-BFDA-40F451CB2AD4}"/>
              </a:ext>
            </a:extLst>
          </p:cNvPr>
          <p:cNvPicPr>
            <a:picLocks noChangeAspect="1"/>
          </p:cNvPicPr>
          <p:nvPr/>
        </p:nvPicPr>
        <p:blipFill>
          <a:blip r:embed="rId5"/>
          <a:stretch>
            <a:fillRect/>
          </a:stretch>
        </p:blipFill>
        <p:spPr>
          <a:xfrm>
            <a:off x="2409140" y="1847533"/>
            <a:ext cx="9812119" cy="4534533"/>
          </a:xfrm>
          <a:prstGeom prst="rect">
            <a:avLst/>
          </a:prstGeom>
        </p:spPr>
      </p:pic>
    </p:spTree>
    <p:extLst>
      <p:ext uri="{BB962C8B-B14F-4D97-AF65-F5344CB8AC3E}">
        <p14:creationId xmlns:p14="http://schemas.microsoft.com/office/powerpoint/2010/main" val="252059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a:p>
        </p:txBody>
      </p:sp>
      <p:sp>
        <p:nvSpPr>
          <p:cNvPr id="6" name="Shape 2"/>
          <p:cNvSpPr/>
          <p:nvPr/>
        </p:nvSpPr>
        <p:spPr>
          <a:xfrm>
            <a:off x="400159" y="1691759"/>
            <a:ext cx="464820" cy="464820"/>
          </a:xfrm>
          <a:prstGeom prst="roundRect">
            <a:avLst>
              <a:gd name="adj" fmla="val 20002"/>
            </a:avLst>
          </a:prstGeom>
          <a:solidFill>
            <a:srgbClr val="CCEEFF"/>
          </a:solidFill>
          <a:ln w="7620">
            <a:solidFill>
              <a:srgbClr val="B2D4E5"/>
            </a:solidFill>
            <a:prstDash val="solid"/>
          </a:ln>
        </p:spPr>
        <p:txBody>
          <a:bodyPr/>
          <a:lstStyle/>
          <a:p>
            <a:endParaRPr lang="he-IL"/>
          </a:p>
        </p:txBody>
      </p:sp>
      <p:sp>
        <p:nvSpPr>
          <p:cNvPr id="7" name="Text 3"/>
          <p:cNvSpPr/>
          <p:nvPr/>
        </p:nvSpPr>
        <p:spPr>
          <a:xfrm>
            <a:off x="569585" y="1730454"/>
            <a:ext cx="125849" cy="387310"/>
          </a:xfrm>
          <a:prstGeom prst="rect">
            <a:avLst/>
          </a:prstGeom>
          <a:noFill/>
          <a:ln/>
        </p:spPr>
        <p:txBody>
          <a:bodyPr wrap="none" rtlCol="0" anchor="t"/>
          <a:lstStyle/>
          <a:p>
            <a:pPr marL="0" indent="0" algn="ctr">
              <a:lnSpc>
                <a:spcPts val="3050"/>
              </a:lnSpc>
              <a:buNone/>
            </a:pPr>
            <a:r>
              <a:rPr lang="en-US" sz="2440" b="1" dirty="0">
                <a:solidFill>
                  <a:srgbClr val="272525"/>
                </a:solidFill>
                <a:latin typeface="p22-mackinac-pro" pitchFamily="34" charset="0"/>
                <a:ea typeface="p22-mackinac-pro" pitchFamily="34" charset="-122"/>
                <a:cs typeface="p22-mackinac-pro" pitchFamily="34" charset="-120"/>
              </a:rPr>
              <a:t>1</a:t>
            </a:r>
            <a:endParaRPr lang="en-US" sz="2440" dirty="0"/>
          </a:p>
        </p:txBody>
      </p:sp>
      <p:sp>
        <p:nvSpPr>
          <p:cNvPr id="8" name="Text 4"/>
          <p:cNvSpPr/>
          <p:nvPr/>
        </p:nvSpPr>
        <p:spPr>
          <a:xfrm>
            <a:off x="1071552" y="1762720"/>
            <a:ext cx="3610689" cy="322778"/>
          </a:xfrm>
          <a:prstGeom prst="rect">
            <a:avLst/>
          </a:prstGeom>
          <a:noFill/>
          <a:ln/>
        </p:spPr>
        <p:txBody>
          <a:bodyPr wrap="none" rtlCol="0" anchor="t"/>
          <a:lstStyle/>
          <a:p>
            <a:pPr marL="0" indent="0">
              <a:lnSpc>
                <a:spcPts val="2542"/>
              </a:lnSpc>
              <a:buNone/>
            </a:pPr>
            <a:r>
              <a:rPr lang="en-US" sz="2400" b="1" dirty="0">
                <a:solidFill>
                  <a:srgbClr val="272525"/>
                </a:solidFill>
                <a:latin typeface="Epilogue" panose="020B0604020202020204" charset="0"/>
                <a:ea typeface="p22-mackinac-pro" pitchFamily="34" charset="-122"/>
                <a:cs typeface="p22-mackinac-pro" pitchFamily="34" charset="-120"/>
              </a:rPr>
              <a:t>Edge-wise Random Masking </a:t>
            </a:r>
            <a:endParaRPr lang="en-US" sz="2400" dirty="0">
              <a:latin typeface="Epilogue" panose="020B0604020202020204" charset="0"/>
            </a:endParaRPr>
          </a:p>
        </p:txBody>
      </p:sp>
      <p:sp>
        <p:nvSpPr>
          <p:cNvPr id="9" name="Text 5"/>
          <p:cNvSpPr/>
          <p:nvPr/>
        </p:nvSpPr>
        <p:spPr>
          <a:xfrm>
            <a:off x="1071552" y="2209443"/>
            <a:ext cx="8751927" cy="661035"/>
          </a:xfrm>
          <a:prstGeom prst="rect">
            <a:avLst/>
          </a:prstGeom>
          <a:noFill/>
          <a:ln/>
        </p:spPr>
        <p:txBody>
          <a:bodyPr wrap="square" rtlCol="0" anchor="t"/>
          <a:lstStyle/>
          <a:p>
            <a:pPr marL="0" indent="0">
              <a:lnSpc>
                <a:spcPts val="2603"/>
              </a:lnSpc>
              <a:buNone/>
            </a:pPr>
            <a:r>
              <a:rPr lang="en-US" dirty="0">
                <a:solidFill>
                  <a:srgbClr val="272525"/>
                </a:solidFill>
                <a:latin typeface="Epilogue" panose="020B0604020202020204" charset="0"/>
                <a:ea typeface="Eudoxus Sans" pitchFamily="34" charset="-122"/>
                <a:cs typeface="Eudoxus Sans" pitchFamily="34" charset="-120"/>
              </a:rPr>
              <a:t>This strategy involves randomly selecting a subset of edges based on a Bernoulli distribution, providing a simple way to mask the graph.</a:t>
            </a:r>
            <a:endParaRPr lang="en-US" dirty="0">
              <a:latin typeface="Epilogue" panose="020B0604020202020204" charset="0"/>
            </a:endParaRPr>
          </a:p>
        </p:txBody>
      </p:sp>
      <p:pic>
        <p:nvPicPr>
          <p:cNvPr id="10" name="Image 2" descr="preencoded.png"/>
          <p:cNvPicPr>
            <a:picLocks noChangeAspect="1"/>
          </p:cNvPicPr>
          <p:nvPr/>
        </p:nvPicPr>
        <p:blipFill>
          <a:blip r:embed="rId4"/>
          <a:stretch>
            <a:fillRect/>
          </a:stretch>
        </p:blipFill>
        <p:spPr>
          <a:xfrm>
            <a:off x="1071552" y="3102888"/>
            <a:ext cx="2284095" cy="504468"/>
          </a:xfrm>
          <a:prstGeom prst="rect">
            <a:avLst/>
          </a:prstGeom>
        </p:spPr>
      </p:pic>
      <p:sp>
        <p:nvSpPr>
          <p:cNvPr id="11" name="Text 6"/>
          <p:cNvSpPr/>
          <p:nvPr/>
        </p:nvSpPr>
        <p:spPr>
          <a:xfrm>
            <a:off x="1071552" y="3839766"/>
            <a:ext cx="8751927" cy="330517"/>
          </a:xfrm>
          <a:prstGeom prst="rect">
            <a:avLst/>
          </a:prstGeom>
          <a:noFill/>
          <a:ln/>
        </p:spPr>
        <p:txBody>
          <a:bodyPr wrap="none" rtlCol="0" anchor="t"/>
          <a:lstStyle/>
          <a:p>
            <a:pPr marL="0" indent="0">
              <a:lnSpc>
                <a:spcPts val="2603"/>
              </a:lnSpc>
              <a:buNone/>
            </a:pPr>
            <a:r>
              <a:rPr lang="en-US" dirty="0">
                <a:solidFill>
                  <a:srgbClr val="272525"/>
                </a:solidFill>
                <a:highlight>
                  <a:srgbClr val="E5F6FF"/>
                </a:highlight>
                <a:latin typeface="Epilogue" panose="020B0604020202020204" charset="0"/>
                <a:ea typeface="Consolas" pitchFamily="34" charset="-122"/>
                <a:cs typeface="Consolas" pitchFamily="34" charset="-120"/>
              </a:rPr>
              <a:t>p&lt;1</a:t>
            </a:r>
            <a:r>
              <a:rPr lang="en-US" dirty="0">
                <a:solidFill>
                  <a:srgbClr val="272525"/>
                </a:solidFill>
                <a:latin typeface="Epilogue" panose="020B0604020202020204" charset="0"/>
                <a:ea typeface="Eudoxus Sans" pitchFamily="34" charset="-122"/>
                <a:cs typeface="Eudoxus Sans" pitchFamily="34" charset="-120"/>
              </a:rPr>
              <a:t> is the masking ratio for the graph.</a:t>
            </a:r>
            <a:endParaRPr lang="en-US" dirty="0">
              <a:latin typeface="Epilogue" panose="020B0604020202020204" charset="0"/>
            </a:endParaRPr>
          </a:p>
        </p:txBody>
      </p:sp>
      <p:sp>
        <p:nvSpPr>
          <p:cNvPr id="12" name="Shape 7"/>
          <p:cNvSpPr/>
          <p:nvPr/>
        </p:nvSpPr>
        <p:spPr>
          <a:xfrm>
            <a:off x="400159" y="4538305"/>
            <a:ext cx="464820" cy="464820"/>
          </a:xfrm>
          <a:prstGeom prst="roundRect">
            <a:avLst>
              <a:gd name="adj" fmla="val 20002"/>
            </a:avLst>
          </a:prstGeom>
          <a:solidFill>
            <a:srgbClr val="CCEEFF"/>
          </a:solidFill>
          <a:ln w="7620">
            <a:solidFill>
              <a:srgbClr val="B2D4E5"/>
            </a:solidFill>
            <a:prstDash val="solid"/>
          </a:ln>
        </p:spPr>
        <p:txBody>
          <a:bodyPr/>
          <a:lstStyle/>
          <a:p>
            <a:endParaRPr lang="he-IL"/>
          </a:p>
        </p:txBody>
      </p:sp>
      <p:sp>
        <p:nvSpPr>
          <p:cNvPr id="13" name="Text 8"/>
          <p:cNvSpPr/>
          <p:nvPr/>
        </p:nvSpPr>
        <p:spPr>
          <a:xfrm>
            <a:off x="542319" y="4577001"/>
            <a:ext cx="180380" cy="387310"/>
          </a:xfrm>
          <a:prstGeom prst="rect">
            <a:avLst/>
          </a:prstGeom>
          <a:noFill/>
          <a:ln/>
        </p:spPr>
        <p:txBody>
          <a:bodyPr wrap="none" rtlCol="0" anchor="t"/>
          <a:lstStyle/>
          <a:p>
            <a:pPr marL="0" indent="0" algn="ctr">
              <a:lnSpc>
                <a:spcPts val="3050"/>
              </a:lnSpc>
              <a:buNone/>
            </a:pPr>
            <a:r>
              <a:rPr lang="en-US" sz="2440" b="1" dirty="0">
                <a:solidFill>
                  <a:srgbClr val="272525"/>
                </a:solidFill>
                <a:latin typeface="p22-mackinac-pro" pitchFamily="34" charset="0"/>
                <a:ea typeface="p22-mackinac-pro" pitchFamily="34" charset="-122"/>
                <a:cs typeface="p22-mackinac-pro" pitchFamily="34" charset="-120"/>
              </a:rPr>
              <a:t>2</a:t>
            </a:r>
            <a:endParaRPr lang="en-US" sz="2440" dirty="0"/>
          </a:p>
        </p:txBody>
      </p:sp>
      <p:sp>
        <p:nvSpPr>
          <p:cNvPr id="14" name="Text 9"/>
          <p:cNvSpPr/>
          <p:nvPr/>
        </p:nvSpPr>
        <p:spPr>
          <a:xfrm>
            <a:off x="1071552" y="4609267"/>
            <a:ext cx="3574375" cy="322778"/>
          </a:xfrm>
          <a:prstGeom prst="rect">
            <a:avLst/>
          </a:prstGeom>
          <a:noFill/>
          <a:ln/>
        </p:spPr>
        <p:txBody>
          <a:bodyPr wrap="none" rtlCol="0" anchor="t"/>
          <a:lstStyle/>
          <a:p>
            <a:pPr marL="0" indent="0">
              <a:lnSpc>
                <a:spcPts val="2542"/>
              </a:lnSpc>
              <a:buNone/>
            </a:pPr>
            <a:r>
              <a:rPr lang="en-US" sz="2400" b="1" dirty="0">
                <a:solidFill>
                  <a:srgbClr val="272525"/>
                </a:solidFill>
                <a:latin typeface="Epilogue" panose="020B0604020202020204" charset="0"/>
                <a:ea typeface="p22-mackinac-pro" pitchFamily="34" charset="-122"/>
                <a:cs typeface="p22-mackinac-pro" pitchFamily="34" charset="-120"/>
              </a:rPr>
              <a:t>Path-wise Random Masking </a:t>
            </a:r>
            <a:endParaRPr lang="en-US" sz="2400" dirty="0">
              <a:latin typeface="Epilogue" panose="020B0604020202020204" charset="0"/>
            </a:endParaRPr>
          </a:p>
        </p:txBody>
      </p:sp>
      <p:sp>
        <p:nvSpPr>
          <p:cNvPr id="15" name="Text 10"/>
          <p:cNvSpPr/>
          <p:nvPr/>
        </p:nvSpPr>
        <p:spPr>
          <a:xfrm>
            <a:off x="1071552" y="5055989"/>
            <a:ext cx="8751927" cy="1322070"/>
          </a:xfrm>
          <a:prstGeom prst="rect">
            <a:avLst/>
          </a:prstGeom>
          <a:noFill/>
          <a:ln/>
        </p:spPr>
        <p:txBody>
          <a:bodyPr wrap="square" rtlCol="0" anchor="t"/>
          <a:lstStyle/>
          <a:p>
            <a:pPr marL="0" indent="0">
              <a:lnSpc>
                <a:spcPts val="2603"/>
              </a:lnSpc>
              <a:buNone/>
            </a:pPr>
            <a:r>
              <a:rPr lang="en-US" dirty="0">
                <a:solidFill>
                  <a:srgbClr val="272525"/>
                </a:solidFill>
                <a:latin typeface="Epilogue" panose="020B0604020202020204" charset="0"/>
                <a:ea typeface="Eudoxus Sans" pitchFamily="34" charset="-122"/>
                <a:cs typeface="Eudoxus Sans" pitchFamily="34" charset="-120"/>
              </a:rPr>
              <a:t>Path-wise masking uses paths in the graph as building blocks. They sample a set of starting nodes and then use a coin flip (Bernoulli distribution) to choose which of them will be the starting node for a series of masked nodes, using “simple random walk” to decide which edges on the path to mask.</a:t>
            </a:r>
            <a:endParaRPr lang="en-US" dirty="0">
              <a:latin typeface="Epilogue" panose="020B0604020202020204" charset="0"/>
            </a:endParaRPr>
          </a:p>
        </p:txBody>
      </p:sp>
      <p:pic>
        <p:nvPicPr>
          <p:cNvPr id="16" name="Image 3" descr="preencoded.png"/>
          <p:cNvPicPr>
            <a:picLocks noChangeAspect="1"/>
          </p:cNvPicPr>
          <p:nvPr/>
        </p:nvPicPr>
        <p:blipFill>
          <a:blip r:embed="rId5"/>
          <a:stretch>
            <a:fillRect/>
          </a:stretch>
        </p:blipFill>
        <p:spPr>
          <a:xfrm>
            <a:off x="1071552" y="6610469"/>
            <a:ext cx="3271242" cy="481251"/>
          </a:xfrm>
          <a:prstGeom prst="rect">
            <a:avLst/>
          </a:prstGeom>
        </p:spPr>
      </p:pic>
      <p:sp>
        <p:nvSpPr>
          <p:cNvPr id="17" name="Text 11"/>
          <p:cNvSpPr/>
          <p:nvPr/>
        </p:nvSpPr>
        <p:spPr>
          <a:xfrm>
            <a:off x="1071552" y="7324130"/>
            <a:ext cx="8751927" cy="330517"/>
          </a:xfrm>
          <a:prstGeom prst="rect">
            <a:avLst/>
          </a:prstGeom>
          <a:noFill/>
          <a:ln/>
        </p:spPr>
        <p:txBody>
          <a:bodyPr wrap="none" rtlCol="0" anchor="t"/>
          <a:lstStyle/>
          <a:p>
            <a:pPr marL="0" indent="0">
              <a:lnSpc>
                <a:spcPts val="2603"/>
              </a:lnSpc>
              <a:buNone/>
            </a:pPr>
            <a:r>
              <a:rPr lang="en-US" dirty="0">
                <a:solidFill>
                  <a:srgbClr val="272525"/>
                </a:solidFill>
                <a:highlight>
                  <a:srgbClr val="E5F6FF"/>
                </a:highlight>
                <a:latin typeface="Epilogue" panose="020B0604020202020204" charset="0"/>
                <a:ea typeface="Consolas" pitchFamily="34" charset="-122"/>
                <a:cs typeface="Consolas" pitchFamily="34" charset="-120"/>
              </a:rPr>
              <a:t>R</a:t>
            </a:r>
            <a:r>
              <a:rPr lang="en-US" dirty="0">
                <a:solidFill>
                  <a:srgbClr val="272525"/>
                </a:solidFill>
                <a:latin typeface="Epilogue" panose="020B0604020202020204" charset="0"/>
                <a:ea typeface="Eudoxus Sans" pitchFamily="34" charset="-122"/>
                <a:cs typeface="Eudoxus Sans" pitchFamily="34" charset="-120"/>
              </a:rPr>
              <a:t> is the set of statring nodes and </a:t>
            </a:r>
            <a:r>
              <a:rPr lang="en-US" dirty="0">
                <a:solidFill>
                  <a:srgbClr val="272525"/>
                </a:solidFill>
                <a:highlight>
                  <a:srgbClr val="E5F6FF"/>
                </a:highlight>
                <a:latin typeface="Epilogue" panose="020B0604020202020204" charset="0"/>
                <a:ea typeface="Consolas" pitchFamily="34" charset="-122"/>
                <a:cs typeface="Consolas" pitchFamily="34" charset="-120"/>
              </a:rPr>
              <a:t>I</a:t>
            </a:r>
            <a:r>
              <a:rPr lang="en-US" dirty="0">
                <a:solidFill>
                  <a:srgbClr val="272525"/>
                </a:solidFill>
                <a:latin typeface="Epilogue" panose="020B0604020202020204" charset="0"/>
                <a:ea typeface="Eudoxus Sans" pitchFamily="34" charset="-122"/>
                <a:cs typeface="Eudoxus Sans" pitchFamily="34" charset="-120"/>
              </a:rPr>
              <a:t> is the path lengh.</a:t>
            </a:r>
            <a:endParaRPr lang="en-US" dirty="0">
              <a:latin typeface="Epilogue" panose="020B0604020202020204" charset="0"/>
            </a:endParaRPr>
          </a:p>
        </p:txBody>
      </p:sp>
      <p:pic>
        <p:nvPicPr>
          <p:cNvPr id="19" name="Picture 1">
            <a:extLst>
              <a:ext uri="{FF2B5EF4-FFF2-40B4-BE49-F238E27FC236}">
                <a16:creationId xmlns:a16="http://schemas.microsoft.com/office/drawing/2014/main" id="{D43BC78D-1C91-6C50-64F2-3DD0D1425158}"/>
              </a:ext>
            </a:extLst>
          </p:cNvPr>
          <p:cNvPicPr>
            <a:picLocks noChangeAspect="1"/>
          </p:cNvPicPr>
          <p:nvPr/>
        </p:nvPicPr>
        <p:blipFill>
          <a:blip r:embed="rId6"/>
          <a:stretch>
            <a:fillRect/>
          </a:stretch>
        </p:blipFill>
        <p:spPr>
          <a:xfrm>
            <a:off x="10525344" y="7235213"/>
            <a:ext cx="4105056" cy="994387"/>
          </a:xfrm>
          <a:prstGeom prst="rect">
            <a:avLst/>
          </a:prstGeom>
        </p:spPr>
      </p:pic>
      <p:sp>
        <p:nvSpPr>
          <p:cNvPr id="20" name="Text 2">
            <a:extLst>
              <a:ext uri="{FF2B5EF4-FFF2-40B4-BE49-F238E27FC236}">
                <a16:creationId xmlns:a16="http://schemas.microsoft.com/office/drawing/2014/main" id="{B22E4F46-CEE9-EF82-BB45-3D6EE51647E8}"/>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MaskGAE Model – Masking Strategy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667</TotalTime>
  <Words>2328</Words>
  <Application>Microsoft Office PowerPoint</Application>
  <PresentationFormat>מותאם אישית</PresentationFormat>
  <Paragraphs>183</Paragraphs>
  <Slides>21</Slides>
  <Notes>21</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21</vt:i4>
      </vt:variant>
    </vt:vector>
  </HeadingPairs>
  <TitlesOfParts>
    <vt:vector size="26" baseType="lpstr">
      <vt:lpstr>Arial</vt:lpstr>
      <vt:lpstr>Cambria Math</vt:lpstr>
      <vt:lpstr>Epilogue</vt:lpstr>
      <vt:lpstr>p22-mackinac-pro</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Gilad Segal</cp:lastModifiedBy>
  <cp:revision>14</cp:revision>
  <dcterms:created xsi:type="dcterms:W3CDTF">2024-05-07T10:35:15Z</dcterms:created>
  <dcterms:modified xsi:type="dcterms:W3CDTF">2024-05-22T09:23:07Z</dcterms:modified>
</cp:coreProperties>
</file>