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1" r:id="rId3"/>
    <p:sldId id="260" r:id="rId4"/>
    <p:sldId id="257" r:id="rId5"/>
    <p:sldId id="258" r:id="rId6"/>
    <p:sldId id="263" r:id="rId7"/>
    <p:sldId id="268" r:id="rId8"/>
    <p:sldId id="270" r:id="rId9"/>
    <p:sldId id="269" r:id="rId10"/>
    <p:sldId id="264"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ris lapid" initials="il" lastIdx="2" clrIdx="0">
    <p:extLst>
      <p:ext uri="{19B8F6BF-5375-455C-9EA6-DF929625EA0E}">
        <p15:presenceInfo xmlns:p15="http://schemas.microsoft.com/office/powerpoint/2012/main" userId="iris lapi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17" autoAdjust="0"/>
    <p:restoredTop sz="94660"/>
  </p:normalViewPr>
  <p:slideViewPr>
    <p:cSldViewPr snapToGrid="0">
      <p:cViewPr varScale="1">
        <p:scale>
          <a:sx n="106" d="100"/>
          <a:sy n="106" d="100"/>
        </p:scale>
        <p:origin x="144"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AEB4C2-0CE1-455B-854A-E7A68A16A6D7}" type="datetimeFigureOut">
              <a:rPr lang="en-US" smtClean="0"/>
              <a:t>11/24/2018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27C16B-CC77-47B4-B653-D01F2B647ACF}" type="slidenum">
              <a:rPr lang="en-US" smtClean="0"/>
              <a:t>‹#›</a:t>
            </a:fld>
            <a:endParaRPr lang="en-US"/>
          </a:p>
        </p:txBody>
      </p:sp>
    </p:spTree>
    <p:extLst>
      <p:ext uri="{BB962C8B-B14F-4D97-AF65-F5344CB8AC3E}">
        <p14:creationId xmlns:p14="http://schemas.microsoft.com/office/powerpoint/2010/main" val="3863870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017507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498F4A-FE51-4258-903F-BAA40BBA580E}" type="datetimeFigureOut">
              <a:rPr lang="en-US" smtClean="0"/>
              <a:t>11/24/2018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62129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732154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49792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817781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694822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412368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23714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187938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403867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992951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498F4A-FE51-4258-903F-BAA40BBA580E}" type="datetimeFigureOut">
              <a:rPr lang="en-US" smtClean="0"/>
              <a:t>11/24/2018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89178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498F4A-FE51-4258-903F-BAA40BBA580E}" type="datetimeFigureOut">
              <a:rPr lang="en-US" smtClean="0"/>
              <a:t>11/24/2018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66149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824676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367192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51206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498F4A-FE51-4258-903F-BAA40BBA580E}" type="datetimeFigureOut">
              <a:rPr lang="en-US" smtClean="0"/>
              <a:t>11/24/2018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782227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0498F4A-FE51-4258-903F-BAA40BBA580E}" type="datetimeFigureOut">
              <a:rPr lang="en-US" smtClean="0"/>
              <a:t>11/24/2018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A7414A2-3A63-4BD8-AAB1-17937F850186}" type="slidenum">
              <a:rPr lang="en-US" smtClean="0"/>
              <a:t>‹#›</a:t>
            </a:fld>
            <a:endParaRPr lang="en-US"/>
          </a:p>
        </p:txBody>
      </p:sp>
    </p:spTree>
    <p:extLst>
      <p:ext uri="{BB962C8B-B14F-4D97-AF65-F5344CB8AC3E}">
        <p14:creationId xmlns:p14="http://schemas.microsoft.com/office/powerpoint/2010/main" val="11228567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publication/236627611_An_Optimal_Mastermind_47_Strategy_and_More_Results_in_the_Expected_Case" TargetMode="External"/><Relationship Id="rId2" Type="http://schemas.openxmlformats.org/officeDocument/2006/relationships/hyperlink" Target="https://www.cs.uni.edu/~wallingf/teaching/cs3530/resources/knuth-mastermind.pdf" TargetMode="External"/><Relationship Id="rId1" Type="http://schemas.openxmlformats.org/officeDocument/2006/relationships/slideLayout" Target="../slideLayouts/slideLayout2.xml"/><Relationship Id="rId4" Type="http://schemas.openxmlformats.org/officeDocument/2006/relationships/hyperlink" Target="http://www.philos.rug.nl/~barteld/master.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A1DE9BA-87E4-4BE2-ACAA-CC37479D25EC}"/>
              </a:ext>
            </a:extLst>
          </p:cNvPr>
          <p:cNvSpPr>
            <a:spLocks noGrp="1"/>
          </p:cNvSpPr>
          <p:nvPr>
            <p:ph type="ctrTitle"/>
          </p:nvPr>
        </p:nvSpPr>
        <p:spPr>
          <a:xfrm>
            <a:off x="965505" y="623571"/>
            <a:ext cx="10260990" cy="3523885"/>
          </a:xfrm>
        </p:spPr>
        <p:txBody>
          <a:bodyPr>
            <a:normAutofit fontScale="90000"/>
          </a:bodyPr>
          <a:lstStyle/>
          <a:p>
            <a:pPr algn="ctr"/>
            <a:r>
              <a:rPr lang="en-US" sz="8000" dirty="0"/>
              <a:t>Learning heuristics for playing Mastermind </a:t>
            </a:r>
            <a:br>
              <a:rPr lang="en-US" sz="8000" dirty="0"/>
            </a:br>
            <a:endParaRPr lang="en-US" sz="6000" dirty="0"/>
          </a:p>
        </p:txBody>
      </p:sp>
      <p:sp>
        <p:nvSpPr>
          <p:cNvPr id="12"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A72EDF9-B46A-4A6B-A990-5A739A4073FB}"/>
              </a:ext>
            </a:extLst>
          </p:cNvPr>
          <p:cNvSpPr>
            <a:spLocks noGrp="1"/>
          </p:cNvSpPr>
          <p:nvPr>
            <p:ph type="subTitle" idx="1"/>
          </p:nvPr>
        </p:nvSpPr>
        <p:spPr>
          <a:xfrm>
            <a:off x="965505" y="4777380"/>
            <a:ext cx="10260990" cy="1209763"/>
          </a:xfrm>
        </p:spPr>
        <p:txBody>
          <a:bodyPr>
            <a:normAutofit/>
          </a:bodyPr>
          <a:lstStyle/>
          <a:p>
            <a:pPr algn="ctr"/>
            <a:r>
              <a:rPr lang="en-US" sz="2400" dirty="0">
                <a:solidFill>
                  <a:schemeClr val="bg2"/>
                </a:solidFill>
              </a:rPr>
              <a:t>By: alon Lapid</a:t>
            </a:r>
          </a:p>
        </p:txBody>
      </p:sp>
    </p:spTree>
    <p:extLst>
      <p:ext uri="{BB962C8B-B14F-4D97-AF65-F5344CB8AC3E}">
        <p14:creationId xmlns:p14="http://schemas.microsoft.com/office/powerpoint/2010/main" val="4288512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Knuth   Policy</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20186" y="724048"/>
            <a:ext cx="9404722" cy="5909310"/>
          </a:xfrm>
          <a:prstGeom prst="rect">
            <a:avLst/>
          </a:prstGeom>
        </p:spPr>
        <p:txBody>
          <a:bodyPr wrap="square">
            <a:spAutoFit/>
          </a:bodyPr>
          <a:lstStyle/>
          <a:p>
            <a:pPr marL="342900" indent="-342900">
              <a:buAutoNum type="arabicParenR"/>
            </a:pPr>
            <a:r>
              <a:rPr lang="en-US" dirty="0"/>
              <a:t>Assign a score to each possible guess based on the worst-case  scoring algorithm – see below</a:t>
            </a:r>
          </a:p>
          <a:p>
            <a:pPr marL="342900" indent="-342900">
              <a:buAutoNum type="arabicParenR"/>
            </a:pPr>
            <a:r>
              <a:rPr lang="en-US" dirty="0"/>
              <a:t>Pick the guess with the best (lowest score)score. In case of a tie prefer a guess from the qualifying candidates   </a:t>
            </a:r>
          </a:p>
          <a:p>
            <a:pPr marL="342900" indent="-342900">
              <a:buAutoNum type="arabicParenR"/>
            </a:pPr>
            <a:r>
              <a:rPr lang="en-US" dirty="0"/>
              <a:t>If winning guess  quit  </a:t>
            </a:r>
          </a:p>
          <a:p>
            <a:r>
              <a:rPr lang="en-US" dirty="0"/>
              <a:t>2)  Based on the response ,filters out the list candidate</a:t>
            </a:r>
          </a:p>
          <a:p>
            <a:pPr marL="342900" indent="-342900">
              <a:buAutoNum type="arabicParenR" startAt="3"/>
            </a:pPr>
            <a:r>
              <a:rPr lang="en-US" dirty="0"/>
              <a:t>Go to 1)</a:t>
            </a:r>
          </a:p>
          <a:p>
            <a:pPr marL="342900" indent="-342900">
              <a:buAutoNum type="arabicParenR" startAt="3"/>
            </a:pPr>
            <a:endParaRPr lang="en-US" dirty="0"/>
          </a:p>
          <a:p>
            <a:r>
              <a:rPr lang="en-US" b="1" u="sng" dirty="0"/>
              <a:t>worst-case scoring algorithm</a:t>
            </a:r>
          </a:p>
          <a:p>
            <a:r>
              <a:rPr lang="en-US" dirty="0"/>
              <a:t>For the guess evaluated, compute all the different 15  lists of qualifying candidates ,one for each possible response, from the existing list of qualifying candidates. </a:t>
            </a:r>
          </a:p>
          <a:p>
            <a:r>
              <a:rPr lang="en-US" dirty="0"/>
              <a:t>The length of the longest list is the score of the guess.</a:t>
            </a:r>
          </a:p>
          <a:p>
            <a:endParaRPr lang="en-US" dirty="0"/>
          </a:p>
          <a:p>
            <a:r>
              <a:rPr lang="en-US" dirty="0"/>
              <a:t>Building a strategy tree out of Knuth  policy takes a while but it yields right a way a good result of 4.476  guesses on average to win. Shuffling the full list of guesses  randomly and rerunning it ,capturing the best result, yields : </a:t>
            </a:r>
          </a:p>
          <a:p>
            <a:endParaRPr lang="en-US" dirty="0"/>
          </a:p>
          <a:p>
            <a:endParaRPr lang="en-US" dirty="0"/>
          </a:p>
          <a:p>
            <a:r>
              <a:rPr lang="en-US" dirty="0"/>
              <a:t>                      TODO – Run Knuth in  a loop and capture results </a:t>
            </a:r>
          </a:p>
          <a:p>
            <a:endParaRPr lang="en-US" dirty="0"/>
          </a:p>
          <a:p>
            <a:endParaRPr lang="en-US" dirty="0"/>
          </a:p>
        </p:txBody>
      </p:sp>
    </p:spTree>
    <p:extLst>
      <p:ext uri="{BB962C8B-B14F-4D97-AF65-F5344CB8AC3E}">
        <p14:creationId xmlns:p14="http://schemas.microsoft.com/office/powerpoint/2010/main" val="3340501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Our NN Policy</a:t>
            </a:r>
            <a:endParaRPr lang="en-US" sz="4000" dirty="0"/>
          </a:p>
        </p:txBody>
      </p:sp>
    </p:spTree>
    <p:extLst>
      <p:ext uri="{BB962C8B-B14F-4D97-AF65-F5344CB8AC3E}">
        <p14:creationId xmlns:p14="http://schemas.microsoft.com/office/powerpoint/2010/main" val="2955002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Summary </a:t>
            </a:r>
            <a:endParaRPr lang="en-US" sz="4000" dirty="0"/>
          </a:p>
        </p:txBody>
      </p:sp>
    </p:spTree>
    <p:extLst>
      <p:ext uri="{BB962C8B-B14F-4D97-AF65-F5344CB8AC3E}">
        <p14:creationId xmlns:p14="http://schemas.microsoft.com/office/powerpoint/2010/main" val="3735265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F54C-C387-4DEE-85A2-A2B639A74017}"/>
              </a:ext>
            </a:extLst>
          </p:cNvPr>
          <p:cNvSpPr>
            <a:spLocks noGrp="1"/>
          </p:cNvSpPr>
          <p:nvPr>
            <p:ph type="title"/>
          </p:nvPr>
        </p:nvSpPr>
        <p:spPr/>
        <p:txBody>
          <a:bodyPr/>
          <a:lstStyle/>
          <a:p>
            <a:r>
              <a:rPr lang="en-US" dirty="0"/>
              <a:t>                </a:t>
            </a:r>
          </a:p>
        </p:txBody>
      </p:sp>
      <p:sp>
        <p:nvSpPr>
          <p:cNvPr id="5" name="TextBox 4">
            <a:extLst>
              <a:ext uri="{FF2B5EF4-FFF2-40B4-BE49-F238E27FC236}">
                <a16:creationId xmlns:a16="http://schemas.microsoft.com/office/drawing/2014/main" id="{0F6CA043-CF96-435B-8DE5-85CA7BBD38B7}"/>
              </a:ext>
            </a:extLst>
          </p:cNvPr>
          <p:cNvSpPr txBox="1"/>
          <p:nvPr/>
        </p:nvSpPr>
        <p:spPr>
          <a:xfrm>
            <a:off x="194345" y="1511635"/>
            <a:ext cx="11803310" cy="3416320"/>
          </a:xfrm>
          <a:prstGeom prst="rect">
            <a:avLst/>
          </a:prstGeom>
          <a:noFill/>
        </p:spPr>
        <p:txBody>
          <a:bodyPr wrap="square" rtlCol="0">
            <a:spAutoFit/>
          </a:bodyPr>
          <a:lstStyle/>
          <a:p>
            <a:pPr marL="285750" indent="-285750">
              <a:buFontTx/>
              <a:buChar char="-"/>
            </a:pPr>
            <a:r>
              <a:rPr lang="en-US" sz="2400" dirty="0"/>
              <a:t>Write python program that learn a mastermind playing policy that is competitive with existing known policies and better than a naïve playing policy</a:t>
            </a:r>
          </a:p>
          <a:p>
            <a:pPr marL="285750" indent="-285750">
              <a:buFontTx/>
              <a:buChar char="-"/>
            </a:pPr>
            <a:endParaRPr lang="en-US" sz="2400" dirty="0"/>
          </a:p>
          <a:p>
            <a:pPr marL="285750" indent="-285750">
              <a:buFontTx/>
              <a:buChar char="-"/>
            </a:pPr>
            <a:r>
              <a:rPr lang="en-US" sz="2400" dirty="0"/>
              <a:t>Use AI techniques we learned in class.</a:t>
            </a:r>
          </a:p>
          <a:p>
            <a:pPr marL="285750" indent="-285750">
              <a:buFontTx/>
              <a:buChar char="-"/>
            </a:pPr>
            <a:endParaRPr lang="en-US" sz="2400" dirty="0"/>
          </a:p>
          <a:p>
            <a:pPr marL="285750" indent="-285750">
              <a:buFontTx/>
              <a:buChar char="-"/>
            </a:pPr>
            <a:r>
              <a:rPr lang="en-US" sz="2400" dirty="0"/>
              <a:t>Build a generic framework to evaluate any arbitrary mastermind policy   </a:t>
            </a:r>
          </a:p>
          <a:p>
            <a:pPr marL="285750" indent="-285750">
              <a:buFontTx/>
              <a:buChar char="-"/>
            </a:pPr>
            <a:endParaRPr lang="en-US" sz="2400" dirty="0"/>
          </a:p>
          <a:p>
            <a:endParaRPr lang="en-US" sz="2400" dirty="0"/>
          </a:p>
        </p:txBody>
      </p:sp>
      <p:sp>
        <p:nvSpPr>
          <p:cNvPr id="18" name="Title 1">
            <a:extLst>
              <a:ext uri="{FF2B5EF4-FFF2-40B4-BE49-F238E27FC236}">
                <a16:creationId xmlns:a16="http://schemas.microsoft.com/office/drawing/2014/main" id="{7DE1DCFF-6B76-41E8-9C12-B8ED6D53A6A6}"/>
              </a:ext>
            </a:extLst>
          </p:cNvPr>
          <p:cNvSpPr txBox="1">
            <a:spLocks/>
          </p:cNvSpPr>
          <p:nvPr/>
        </p:nvSpPr>
        <p:spPr>
          <a:xfrm>
            <a:off x="748177" y="17728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Project goals </a:t>
            </a:r>
          </a:p>
        </p:txBody>
      </p:sp>
    </p:spTree>
    <p:extLst>
      <p:ext uri="{BB962C8B-B14F-4D97-AF65-F5344CB8AC3E}">
        <p14:creationId xmlns:p14="http://schemas.microsoft.com/office/powerpoint/2010/main" val="3145004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C1B6C7-83CA-4FF2-86A1-A23C69144B0A}"/>
              </a:ext>
            </a:extLst>
          </p:cNvPr>
          <p:cNvPicPr>
            <a:picLocks noChangeAspect="1"/>
          </p:cNvPicPr>
          <p:nvPr/>
        </p:nvPicPr>
        <p:blipFill>
          <a:blip r:embed="rId2"/>
          <a:stretch>
            <a:fillRect/>
          </a:stretch>
        </p:blipFill>
        <p:spPr>
          <a:xfrm>
            <a:off x="8247507" y="1416939"/>
            <a:ext cx="3944493" cy="4398645"/>
          </a:xfrm>
          <a:prstGeom prst="rect">
            <a:avLst/>
          </a:prstGeom>
        </p:spPr>
      </p:pic>
      <p:sp>
        <p:nvSpPr>
          <p:cNvPr id="13" name="Title 1">
            <a:extLst>
              <a:ext uri="{FF2B5EF4-FFF2-40B4-BE49-F238E27FC236}">
                <a16:creationId xmlns:a16="http://schemas.microsoft.com/office/drawing/2014/main" id="{08DE297D-1BC3-46D8-A687-4CF51F59C435}"/>
              </a:ext>
            </a:extLst>
          </p:cNvPr>
          <p:cNvSpPr txBox="1">
            <a:spLocks/>
          </p:cNvSpPr>
          <p:nvPr/>
        </p:nvSpPr>
        <p:spPr>
          <a:xfrm>
            <a:off x="190393" y="13156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What is Mastermind?</a:t>
            </a:r>
          </a:p>
        </p:txBody>
      </p:sp>
      <p:pic>
        <p:nvPicPr>
          <p:cNvPr id="15" name="Picture 14">
            <a:extLst>
              <a:ext uri="{FF2B5EF4-FFF2-40B4-BE49-F238E27FC236}">
                <a16:creationId xmlns:a16="http://schemas.microsoft.com/office/drawing/2014/main" id="{47CF3488-D864-4C6B-BD68-8DDDDB25891A}"/>
              </a:ext>
            </a:extLst>
          </p:cNvPr>
          <p:cNvPicPr>
            <a:picLocks noChangeAspect="1"/>
          </p:cNvPicPr>
          <p:nvPr/>
        </p:nvPicPr>
        <p:blipFill>
          <a:blip r:embed="rId3"/>
          <a:stretch>
            <a:fillRect/>
          </a:stretch>
        </p:blipFill>
        <p:spPr>
          <a:xfrm>
            <a:off x="696553" y="1191051"/>
            <a:ext cx="7550954" cy="4965573"/>
          </a:xfrm>
          <a:prstGeom prst="rect">
            <a:avLst/>
          </a:prstGeom>
        </p:spPr>
      </p:pic>
    </p:spTree>
    <p:extLst>
      <p:ext uri="{BB962C8B-B14F-4D97-AF65-F5344CB8AC3E}">
        <p14:creationId xmlns:p14="http://schemas.microsoft.com/office/powerpoint/2010/main" val="2920317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F54C-C387-4DEE-85A2-A2B639A74017}"/>
              </a:ext>
            </a:extLst>
          </p:cNvPr>
          <p:cNvSpPr>
            <a:spLocks noGrp="1"/>
          </p:cNvSpPr>
          <p:nvPr>
            <p:ph type="title"/>
          </p:nvPr>
        </p:nvSpPr>
        <p:spPr/>
        <p:txBody>
          <a:bodyPr/>
          <a:lstStyle/>
          <a:p>
            <a:r>
              <a:rPr lang="en-US" dirty="0"/>
              <a:t>                </a:t>
            </a:r>
          </a:p>
        </p:txBody>
      </p:sp>
      <p:sp>
        <p:nvSpPr>
          <p:cNvPr id="5" name="TextBox 4">
            <a:extLst>
              <a:ext uri="{FF2B5EF4-FFF2-40B4-BE49-F238E27FC236}">
                <a16:creationId xmlns:a16="http://schemas.microsoft.com/office/drawing/2014/main" id="{0F6CA043-CF96-435B-8DE5-85CA7BBD38B7}"/>
              </a:ext>
            </a:extLst>
          </p:cNvPr>
          <p:cNvSpPr txBox="1"/>
          <p:nvPr/>
        </p:nvSpPr>
        <p:spPr>
          <a:xfrm>
            <a:off x="194345" y="1219101"/>
            <a:ext cx="11803310" cy="6001643"/>
          </a:xfrm>
          <a:prstGeom prst="rect">
            <a:avLst/>
          </a:prstGeom>
          <a:noFill/>
        </p:spPr>
        <p:txBody>
          <a:bodyPr wrap="square" rtlCol="0">
            <a:spAutoFit/>
          </a:bodyPr>
          <a:lstStyle/>
          <a:p>
            <a:r>
              <a:rPr lang="en-US" sz="2400" dirty="0"/>
              <a:t>- A Mastermind playing policy (s) where s is a state, is defined as a guess choosing algorithm in each turn of the game until the secret code is guessed (winning)</a:t>
            </a:r>
          </a:p>
          <a:p>
            <a:endParaRPr lang="en-US" sz="2400" dirty="0"/>
          </a:p>
          <a:p>
            <a:r>
              <a:rPr lang="en-US" sz="2400" dirty="0"/>
              <a:t>- The state s  is a list  of qualifying guess candidates  that are consistent with previous guesses and responses, namely, they are potentially the secret code chosen by the code maker. For example, after the guess {</a:t>
            </a:r>
            <a:r>
              <a:rPr lang="en-US" sz="2400" dirty="0" err="1"/>
              <a:t>Red,Red,Green,Green</a:t>
            </a:r>
            <a:r>
              <a:rPr lang="en-US" sz="2400" dirty="0"/>
              <a:t>} and a response of {0,1} we know that {</a:t>
            </a:r>
            <a:r>
              <a:rPr lang="en-US" sz="2400" dirty="0" err="1"/>
              <a:t>Red,Red</a:t>
            </a:r>
            <a:r>
              <a:rPr lang="en-US" sz="2400" dirty="0"/>
              <a:t>, Red, Red}  is not consistent but {</a:t>
            </a:r>
            <a:r>
              <a:rPr lang="en-US" sz="2400" dirty="0" err="1"/>
              <a:t>Green,Blue,Blue,Blue</a:t>
            </a:r>
            <a:r>
              <a:rPr lang="en-US" sz="2400" dirty="0"/>
              <a:t>} is.</a:t>
            </a:r>
          </a:p>
          <a:p>
            <a:endParaRPr lang="en-US" sz="2400" dirty="0"/>
          </a:p>
          <a:p>
            <a:r>
              <a:rPr lang="en-US" sz="2400" dirty="0"/>
              <a:t>- A specific game policy is evaluated by simulating it playing against all the 1296 possible secret codes. The average guesses to win is the score of the policy. The lower the better. </a:t>
            </a:r>
          </a:p>
          <a:p>
            <a:r>
              <a:rPr lang="en-US" sz="2400" dirty="0"/>
              <a:t>   </a:t>
            </a:r>
          </a:p>
          <a:p>
            <a:endParaRPr lang="en-US" sz="2400" dirty="0"/>
          </a:p>
          <a:p>
            <a:endParaRPr lang="en-US" sz="2400" dirty="0"/>
          </a:p>
        </p:txBody>
      </p:sp>
      <p:sp>
        <p:nvSpPr>
          <p:cNvPr id="18" name="Title 1">
            <a:extLst>
              <a:ext uri="{FF2B5EF4-FFF2-40B4-BE49-F238E27FC236}">
                <a16:creationId xmlns:a16="http://schemas.microsoft.com/office/drawing/2014/main" id="{7DE1DCFF-6B76-41E8-9C12-B8ED6D53A6A6}"/>
              </a:ext>
            </a:extLst>
          </p:cNvPr>
          <p:cNvSpPr txBox="1">
            <a:spLocks/>
          </p:cNvSpPr>
          <p:nvPr/>
        </p:nvSpPr>
        <p:spPr>
          <a:xfrm>
            <a:off x="748177" y="17728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Game Policy</a:t>
            </a:r>
          </a:p>
        </p:txBody>
      </p:sp>
    </p:spTree>
    <p:extLst>
      <p:ext uri="{BB962C8B-B14F-4D97-AF65-F5344CB8AC3E}">
        <p14:creationId xmlns:p14="http://schemas.microsoft.com/office/powerpoint/2010/main" val="2052826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Previous works in Mastermind Policy</a:t>
            </a:r>
            <a:endParaRPr lang="en-US" sz="4000" dirty="0"/>
          </a:p>
        </p:txBody>
      </p:sp>
      <p:sp>
        <p:nvSpPr>
          <p:cNvPr id="3" name="Rectangle 2">
            <a:extLst>
              <a:ext uri="{FF2B5EF4-FFF2-40B4-BE49-F238E27FC236}">
                <a16:creationId xmlns:a16="http://schemas.microsoft.com/office/drawing/2014/main" id="{083FB12F-FD77-4AED-85EF-3C31C8B913F5}"/>
              </a:ext>
            </a:extLst>
          </p:cNvPr>
          <p:cNvSpPr/>
          <p:nvPr/>
        </p:nvSpPr>
        <p:spPr>
          <a:xfrm>
            <a:off x="434567" y="1204987"/>
            <a:ext cx="11932467" cy="3693319"/>
          </a:xfrm>
          <a:prstGeom prst="rect">
            <a:avLst/>
          </a:prstGeom>
        </p:spPr>
        <p:txBody>
          <a:bodyPr wrap="square">
            <a:spAutoFit/>
          </a:bodyPr>
          <a:lstStyle/>
          <a:p>
            <a:r>
              <a:rPr lang="en-US" dirty="0"/>
              <a:t>Professor  Donald Knuth was able to construct a policy that wins in 5 guess at the worst case and by 4.477 on average  </a:t>
            </a:r>
            <a:r>
              <a:rPr lang="en-US" dirty="0">
                <a:hlinkClick r:id="rId2"/>
              </a:rPr>
              <a:t>https://www.cs.uni.edu/~wallingf/teaching/cs3530/resources/knuth-mastermind.pdf</a:t>
            </a:r>
            <a:endParaRPr lang="en-US" dirty="0"/>
          </a:p>
          <a:p>
            <a:endParaRPr lang="en-US" dirty="0"/>
          </a:p>
          <a:p>
            <a:r>
              <a:rPr lang="en-US" dirty="0">
                <a:hlinkClick r:id="rId3"/>
              </a:rPr>
              <a:t>Koyoma and Lai, 1993  </a:t>
            </a:r>
            <a:r>
              <a:rPr lang="en-US" dirty="0"/>
              <a:t>found an optimal Mastermind Strategy that guess the code by 4.34  guesses on average (6 guess in the  worst case)</a:t>
            </a:r>
          </a:p>
          <a:p>
            <a:endParaRPr lang="en-US" dirty="0"/>
          </a:p>
          <a:p>
            <a:endParaRPr lang="en-US" dirty="0"/>
          </a:p>
          <a:p>
            <a:r>
              <a:rPr lang="en-US" dirty="0"/>
              <a:t>Summary of few of the most successful mastermind playing policies are  summarized below based on  </a:t>
            </a:r>
            <a:r>
              <a:rPr lang="en-US" dirty="0">
                <a:hlinkClick r:id="rId4"/>
              </a:rPr>
              <a:t> </a:t>
            </a:r>
            <a:r>
              <a:rPr lang="en-US" i="1" dirty="0" err="1">
                <a:hlinkClick r:id="rId4"/>
              </a:rPr>
              <a:t>Barteld</a:t>
            </a:r>
            <a:r>
              <a:rPr lang="en-US" i="1" dirty="0">
                <a:hlinkClick r:id="rId4"/>
              </a:rPr>
              <a:t> Kooi</a:t>
            </a:r>
            <a:r>
              <a:rPr lang="en-US" dirty="0">
                <a:hlinkClick r:id="rId4"/>
              </a:rPr>
              <a:t>1 2005 </a:t>
            </a:r>
            <a:r>
              <a:rPr lang="en-US" dirty="0"/>
              <a:t>:</a:t>
            </a:r>
          </a:p>
          <a:p>
            <a:endParaRPr lang="en-US" dirty="0"/>
          </a:p>
          <a:p>
            <a:endParaRPr lang="en-US" dirty="0"/>
          </a:p>
          <a:p>
            <a:endParaRPr lang="en-US" dirty="0"/>
          </a:p>
          <a:p>
            <a:endParaRPr lang="en-US" dirty="0"/>
          </a:p>
        </p:txBody>
      </p:sp>
      <p:graphicFrame>
        <p:nvGraphicFramePr>
          <p:cNvPr id="8" name="Table 7">
            <a:extLst>
              <a:ext uri="{FF2B5EF4-FFF2-40B4-BE49-F238E27FC236}">
                <a16:creationId xmlns:a16="http://schemas.microsoft.com/office/drawing/2014/main" id="{22A3AE0D-B5F5-4996-B57B-B057B4E684B6}"/>
              </a:ext>
            </a:extLst>
          </p:cNvPr>
          <p:cNvGraphicFramePr>
            <a:graphicFrameLocks noGrp="1"/>
          </p:cNvGraphicFramePr>
          <p:nvPr>
            <p:extLst>
              <p:ext uri="{D42A27DB-BD31-4B8C-83A1-F6EECF244321}">
                <p14:modId xmlns:p14="http://schemas.microsoft.com/office/powerpoint/2010/main" val="1828131972"/>
              </p:ext>
            </p:extLst>
          </p:nvPr>
        </p:nvGraphicFramePr>
        <p:xfrm>
          <a:off x="434567" y="3883936"/>
          <a:ext cx="7645958" cy="2607398"/>
        </p:xfrm>
        <a:graphic>
          <a:graphicData uri="http://schemas.openxmlformats.org/drawingml/2006/table">
            <a:tbl>
              <a:tblPr firstRow="1" bandRow="1">
                <a:tableStyleId>{5C22544A-7EE6-4342-B048-85BDC9FD1C3A}</a:tableStyleId>
              </a:tblPr>
              <a:tblGrid>
                <a:gridCol w="3822979">
                  <a:extLst>
                    <a:ext uri="{9D8B030D-6E8A-4147-A177-3AD203B41FA5}">
                      <a16:colId xmlns:a16="http://schemas.microsoft.com/office/drawing/2014/main" val="2193605055"/>
                    </a:ext>
                  </a:extLst>
                </a:gridCol>
                <a:gridCol w="3822979">
                  <a:extLst>
                    <a:ext uri="{9D8B030D-6E8A-4147-A177-3AD203B41FA5}">
                      <a16:colId xmlns:a16="http://schemas.microsoft.com/office/drawing/2014/main" val="4160411429"/>
                    </a:ext>
                  </a:extLst>
                </a:gridCol>
              </a:tblGrid>
              <a:tr h="499344">
                <a:tc>
                  <a:txBody>
                    <a:bodyPr/>
                    <a:lstStyle/>
                    <a:p>
                      <a:r>
                        <a:rPr lang="en-US" dirty="0"/>
                        <a:t>Policy name </a:t>
                      </a:r>
                    </a:p>
                  </a:txBody>
                  <a:tcPr/>
                </a:tc>
                <a:tc>
                  <a:txBody>
                    <a:bodyPr/>
                    <a:lstStyle/>
                    <a:p>
                      <a:r>
                        <a:rPr lang="en-US" dirty="0"/>
                        <a:t>Average guess to win </a:t>
                      </a:r>
                    </a:p>
                  </a:txBody>
                  <a:tcPr/>
                </a:tc>
                <a:extLst>
                  <a:ext uri="{0D108BD9-81ED-4DB2-BD59-A6C34878D82A}">
                    <a16:rowId xmlns:a16="http://schemas.microsoft.com/office/drawing/2014/main" val="3143422747"/>
                  </a:ext>
                </a:extLst>
              </a:tr>
              <a:tr h="368153">
                <a:tc>
                  <a:txBody>
                    <a:bodyPr/>
                    <a:lstStyle/>
                    <a:p>
                      <a:r>
                        <a:rPr lang="en-US" dirty="0"/>
                        <a:t>Knuth worst case </a:t>
                      </a:r>
                    </a:p>
                  </a:txBody>
                  <a:tcPr/>
                </a:tc>
                <a:tc>
                  <a:txBody>
                    <a:bodyPr/>
                    <a:lstStyle/>
                    <a:p>
                      <a:r>
                        <a:rPr lang="en-US" dirty="0"/>
                        <a:t>4.476</a:t>
                      </a:r>
                    </a:p>
                  </a:txBody>
                  <a:tcPr/>
                </a:tc>
                <a:extLst>
                  <a:ext uri="{0D108BD9-81ED-4DB2-BD59-A6C34878D82A}">
                    <a16:rowId xmlns:a16="http://schemas.microsoft.com/office/drawing/2014/main" val="1462974170"/>
                  </a:ext>
                </a:extLst>
              </a:tr>
              <a:tr h="368153">
                <a:tc>
                  <a:txBody>
                    <a:bodyPr/>
                    <a:lstStyle/>
                    <a:p>
                      <a:r>
                        <a:rPr lang="en-US" sz="1800" b="0" i="0" u="none" strike="noStrike" kern="1200" baseline="0" dirty="0">
                          <a:solidFill>
                            <a:schemeClr val="dk1"/>
                          </a:solidFill>
                          <a:latin typeface="+mn-lt"/>
                          <a:ea typeface="+mn-ea"/>
                          <a:cs typeface="+mn-cs"/>
                        </a:rPr>
                        <a:t>Expected size</a:t>
                      </a:r>
                      <a:endParaRPr lang="en-US" dirty="0"/>
                    </a:p>
                  </a:txBody>
                  <a:tcPr/>
                </a:tc>
                <a:tc>
                  <a:txBody>
                    <a:bodyPr/>
                    <a:lstStyle/>
                    <a:p>
                      <a:r>
                        <a:rPr lang="en-US" sz="1800" b="0" i="0" u="none" strike="noStrike" kern="1200" baseline="0" dirty="0">
                          <a:solidFill>
                            <a:schemeClr val="dk1"/>
                          </a:solidFill>
                          <a:latin typeface="+mn-lt"/>
                          <a:ea typeface="+mn-ea"/>
                          <a:cs typeface="+mn-cs"/>
                        </a:rPr>
                        <a:t>4.395</a:t>
                      </a:r>
                      <a:endParaRPr lang="en-US" dirty="0"/>
                    </a:p>
                  </a:txBody>
                  <a:tcPr/>
                </a:tc>
                <a:extLst>
                  <a:ext uri="{0D108BD9-81ED-4DB2-BD59-A6C34878D82A}">
                    <a16:rowId xmlns:a16="http://schemas.microsoft.com/office/drawing/2014/main" val="351726747"/>
                  </a:ext>
                </a:extLst>
              </a:tr>
              <a:tr h="368153">
                <a:tc>
                  <a:txBody>
                    <a:bodyPr/>
                    <a:lstStyle/>
                    <a:p>
                      <a:r>
                        <a:rPr lang="en-US" dirty="0"/>
                        <a:t>Entropy </a:t>
                      </a:r>
                    </a:p>
                  </a:txBody>
                  <a:tcPr/>
                </a:tc>
                <a:tc>
                  <a:txBody>
                    <a:bodyPr/>
                    <a:lstStyle/>
                    <a:p>
                      <a:r>
                        <a:rPr lang="en-US" sz="1800" b="0" i="0" u="none" strike="noStrike" kern="1200" baseline="0" dirty="0">
                          <a:solidFill>
                            <a:schemeClr val="dk1"/>
                          </a:solidFill>
                          <a:latin typeface="+mn-lt"/>
                          <a:ea typeface="+mn-ea"/>
                          <a:cs typeface="+mn-cs"/>
                        </a:rPr>
                        <a:t>4.415</a:t>
                      </a:r>
                      <a:endParaRPr lang="en-US" dirty="0"/>
                    </a:p>
                  </a:txBody>
                  <a:tcPr/>
                </a:tc>
                <a:extLst>
                  <a:ext uri="{0D108BD9-81ED-4DB2-BD59-A6C34878D82A}">
                    <a16:rowId xmlns:a16="http://schemas.microsoft.com/office/drawing/2014/main" val="2694972590"/>
                  </a:ext>
                </a:extLst>
              </a:tr>
              <a:tr h="368153">
                <a:tc>
                  <a:txBody>
                    <a:bodyPr/>
                    <a:lstStyle/>
                    <a:p>
                      <a:r>
                        <a:rPr lang="en-US" dirty="0"/>
                        <a:t>Most parts </a:t>
                      </a:r>
                    </a:p>
                  </a:txBody>
                  <a:tcPr/>
                </a:tc>
                <a:tc>
                  <a:txBody>
                    <a:bodyPr/>
                    <a:lstStyle/>
                    <a:p>
                      <a:r>
                        <a:rPr lang="en-US" sz="1800" b="0" i="0" u="none" strike="noStrike" kern="1200" baseline="0" dirty="0">
                          <a:solidFill>
                            <a:schemeClr val="dk1"/>
                          </a:solidFill>
                          <a:latin typeface="+mn-lt"/>
                          <a:ea typeface="+mn-ea"/>
                          <a:cs typeface="+mn-cs"/>
                        </a:rPr>
                        <a:t>4.373</a:t>
                      </a:r>
                      <a:endParaRPr lang="en-US" dirty="0"/>
                    </a:p>
                  </a:txBody>
                  <a:tcPr/>
                </a:tc>
                <a:extLst>
                  <a:ext uri="{0D108BD9-81ED-4DB2-BD59-A6C34878D82A}">
                    <a16:rowId xmlns:a16="http://schemas.microsoft.com/office/drawing/2014/main" val="944378898"/>
                  </a:ext>
                </a:extLst>
              </a:tr>
              <a:tr h="635442">
                <a:tc>
                  <a:txBody>
                    <a:bodyPr/>
                    <a:lstStyle/>
                    <a:p>
                      <a:r>
                        <a:rPr lang="en-US" dirty="0"/>
                        <a:t>Optimal (</a:t>
                      </a:r>
                      <a:r>
                        <a:rPr lang="en-US" dirty="0">
                          <a:hlinkClick r:id="rId3"/>
                        </a:rPr>
                        <a:t>Koyoma and Lai</a:t>
                      </a:r>
                      <a:r>
                        <a:rPr lang="en-US" dirty="0"/>
                        <a:t>)</a:t>
                      </a:r>
                    </a:p>
                  </a:txBody>
                  <a:tcPr/>
                </a:tc>
                <a:tc>
                  <a:txBody>
                    <a:bodyPr/>
                    <a:lstStyle/>
                    <a:p>
                      <a:r>
                        <a:rPr lang="en-US" dirty="0"/>
                        <a:t>4.340</a:t>
                      </a:r>
                    </a:p>
                  </a:txBody>
                  <a:tcPr/>
                </a:tc>
                <a:extLst>
                  <a:ext uri="{0D108BD9-81ED-4DB2-BD59-A6C34878D82A}">
                    <a16:rowId xmlns:a16="http://schemas.microsoft.com/office/drawing/2014/main" val="3121445676"/>
                  </a:ext>
                </a:extLst>
              </a:tr>
            </a:tbl>
          </a:graphicData>
        </a:graphic>
      </p:graphicFrame>
    </p:spTree>
    <p:extLst>
      <p:ext uri="{BB962C8B-B14F-4D97-AF65-F5344CB8AC3E}">
        <p14:creationId xmlns:p14="http://schemas.microsoft.com/office/powerpoint/2010/main" val="1854612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Policy  evaluation framework </a:t>
            </a:r>
            <a:endParaRPr lang="en-US" sz="4000" dirty="0"/>
          </a:p>
        </p:txBody>
      </p:sp>
      <p:sp>
        <p:nvSpPr>
          <p:cNvPr id="5" name="Rectangle 4">
            <a:extLst>
              <a:ext uri="{FF2B5EF4-FFF2-40B4-BE49-F238E27FC236}">
                <a16:creationId xmlns:a16="http://schemas.microsoft.com/office/drawing/2014/main" id="{968AE50D-8C5E-4241-841F-A54D5C2FDF60}"/>
              </a:ext>
            </a:extLst>
          </p:cNvPr>
          <p:cNvSpPr/>
          <p:nvPr/>
        </p:nvSpPr>
        <p:spPr>
          <a:xfrm>
            <a:off x="3992905" y="1853248"/>
            <a:ext cx="2607398" cy="108641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Strategy tree generation </a:t>
            </a:r>
          </a:p>
        </p:txBody>
      </p:sp>
      <p:sp>
        <p:nvSpPr>
          <p:cNvPr id="10" name="Rectangle 9">
            <a:extLst>
              <a:ext uri="{FF2B5EF4-FFF2-40B4-BE49-F238E27FC236}">
                <a16:creationId xmlns:a16="http://schemas.microsoft.com/office/drawing/2014/main" id="{43E70271-4C25-41E3-B334-C3BAB9E5FE71}"/>
              </a:ext>
            </a:extLst>
          </p:cNvPr>
          <p:cNvSpPr/>
          <p:nvPr/>
        </p:nvSpPr>
        <p:spPr>
          <a:xfrm>
            <a:off x="950615" y="1861698"/>
            <a:ext cx="2322132" cy="1077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 to evaluate </a:t>
            </a:r>
          </a:p>
          <a:p>
            <a:pPr algn="ctr"/>
            <a:r>
              <a:rPr lang="en-US" dirty="0"/>
              <a:t>guess = (s) </a:t>
            </a:r>
          </a:p>
        </p:txBody>
      </p:sp>
      <p:cxnSp>
        <p:nvCxnSpPr>
          <p:cNvPr id="12" name="Straight Arrow Connector 11">
            <a:extLst>
              <a:ext uri="{FF2B5EF4-FFF2-40B4-BE49-F238E27FC236}">
                <a16:creationId xmlns:a16="http://schemas.microsoft.com/office/drawing/2014/main" id="{CADCF6F7-C18C-4B41-B14F-DB3486565445}"/>
              </a:ext>
            </a:extLst>
          </p:cNvPr>
          <p:cNvCxnSpPr>
            <a:cxnSpLocks/>
          </p:cNvCxnSpPr>
          <p:nvPr/>
        </p:nvCxnSpPr>
        <p:spPr>
          <a:xfrm flipV="1">
            <a:off x="3278881" y="2394343"/>
            <a:ext cx="720159" cy="4225"/>
          </a:xfrm>
          <a:prstGeom prst="straightConnector1">
            <a:avLst/>
          </a:prstGeom>
          <a:ln w="2222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13" name="Rectangle 12">
            <a:extLst>
              <a:ext uri="{FF2B5EF4-FFF2-40B4-BE49-F238E27FC236}">
                <a16:creationId xmlns:a16="http://schemas.microsoft.com/office/drawing/2014/main" id="{830C32EF-C412-4267-86C0-FA2904DF1E57}"/>
              </a:ext>
            </a:extLst>
          </p:cNvPr>
          <p:cNvSpPr/>
          <p:nvPr/>
        </p:nvSpPr>
        <p:spPr>
          <a:xfrm>
            <a:off x="7422810" y="1811663"/>
            <a:ext cx="2144889" cy="10864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Strategy Tree</a:t>
            </a:r>
          </a:p>
        </p:txBody>
      </p:sp>
      <p:cxnSp>
        <p:nvCxnSpPr>
          <p:cNvPr id="15" name="Straight Arrow Connector 14">
            <a:extLst>
              <a:ext uri="{FF2B5EF4-FFF2-40B4-BE49-F238E27FC236}">
                <a16:creationId xmlns:a16="http://schemas.microsoft.com/office/drawing/2014/main" id="{54FEECCC-ED23-4B91-B9C5-90FE3FF045A9}"/>
              </a:ext>
            </a:extLst>
          </p:cNvPr>
          <p:cNvCxnSpPr>
            <a:stCxn id="5" idx="3"/>
          </p:cNvCxnSpPr>
          <p:nvPr/>
        </p:nvCxnSpPr>
        <p:spPr>
          <a:xfrm>
            <a:off x="6600303" y="2396456"/>
            <a:ext cx="822507" cy="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55F2F7FD-6679-41F6-9AFC-ADB28546D9F0}"/>
              </a:ext>
            </a:extLst>
          </p:cNvPr>
          <p:cNvSpPr/>
          <p:nvPr/>
        </p:nvSpPr>
        <p:spPr>
          <a:xfrm>
            <a:off x="7422810" y="3603589"/>
            <a:ext cx="2460978" cy="108641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Simulator </a:t>
            </a:r>
          </a:p>
        </p:txBody>
      </p:sp>
      <p:cxnSp>
        <p:nvCxnSpPr>
          <p:cNvPr id="19" name="Straight Arrow Connector 18">
            <a:extLst>
              <a:ext uri="{FF2B5EF4-FFF2-40B4-BE49-F238E27FC236}">
                <a16:creationId xmlns:a16="http://schemas.microsoft.com/office/drawing/2014/main" id="{E4AE4FE4-B54B-4FCD-AB43-C1EDB21C3003}"/>
              </a:ext>
            </a:extLst>
          </p:cNvPr>
          <p:cNvCxnSpPr>
            <a:stCxn id="13" idx="2"/>
          </p:cNvCxnSpPr>
          <p:nvPr/>
        </p:nvCxnSpPr>
        <p:spPr>
          <a:xfrm>
            <a:off x="8495255" y="2898079"/>
            <a:ext cx="27856" cy="70551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A9EA4CD8-29DA-4114-BC4B-3D5DAD02ED41}"/>
              </a:ext>
            </a:extLst>
          </p:cNvPr>
          <p:cNvSpPr/>
          <p:nvPr/>
        </p:nvSpPr>
        <p:spPr>
          <a:xfrm>
            <a:off x="7130880" y="5485251"/>
            <a:ext cx="3450531" cy="48657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 score and statistics </a:t>
            </a:r>
          </a:p>
        </p:txBody>
      </p:sp>
      <p:cxnSp>
        <p:nvCxnSpPr>
          <p:cNvPr id="22" name="Straight Arrow Connector 21">
            <a:extLst>
              <a:ext uri="{FF2B5EF4-FFF2-40B4-BE49-F238E27FC236}">
                <a16:creationId xmlns:a16="http://schemas.microsoft.com/office/drawing/2014/main" id="{6A46A550-0B9D-40B7-B16A-AB2E2618F6EE}"/>
              </a:ext>
            </a:extLst>
          </p:cNvPr>
          <p:cNvCxnSpPr>
            <a:cxnSpLocks/>
          </p:cNvCxnSpPr>
          <p:nvPr/>
        </p:nvCxnSpPr>
        <p:spPr>
          <a:xfrm>
            <a:off x="8634085" y="4690004"/>
            <a:ext cx="0" cy="795247"/>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4582EBC-508E-4638-A5EC-C1A22C280F51}"/>
              </a:ext>
            </a:extLst>
          </p:cNvPr>
          <p:cNvSpPr txBox="1"/>
          <p:nvPr/>
        </p:nvSpPr>
        <p:spPr>
          <a:xfrm>
            <a:off x="54793" y="3296593"/>
            <a:ext cx="6631967" cy="3416320"/>
          </a:xfrm>
          <a:prstGeom prst="rect">
            <a:avLst/>
          </a:prstGeom>
          <a:noFill/>
        </p:spPr>
        <p:txBody>
          <a:bodyPr wrap="square" rtlCol="0">
            <a:spAutoFit/>
          </a:bodyPr>
          <a:lstStyle/>
          <a:p>
            <a:r>
              <a:rPr lang="en-US" dirty="0"/>
              <a:t>1. A policy function that takes state S (list of qualifying guess candidates ) and  generates a guess to ask is create</a:t>
            </a:r>
          </a:p>
          <a:p>
            <a:endParaRPr lang="en-US" dirty="0"/>
          </a:p>
          <a:p>
            <a:r>
              <a:rPr lang="en-US" dirty="0"/>
              <a:t>2. Strategy game tree is generated  from the policy to be able to simulates many games efficiently </a:t>
            </a:r>
          </a:p>
          <a:p>
            <a:endParaRPr lang="en-US" dirty="0"/>
          </a:p>
          <a:p>
            <a:r>
              <a:rPr lang="en-US" dirty="0"/>
              <a:t>3. The simulator is constructed with a strategy tree as an input </a:t>
            </a:r>
          </a:p>
          <a:p>
            <a:endParaRPr lang="en-US" dirty="0"/>
          </a:p>
          <a:p>
            <a:r>
              <a:rPr lang="en-US" dirty="0"/>
              <a:t>4. The simulator simulates games against all coded and generate the score for the policy </a:t>
            </a:r>
          </a:p>
        </p:txBody>
      </p:sp>
    </p:spTree>
    <p:extLst>
      <p:ext uri="{BB962C8B-B14F-4D97-AF65-F5344CB8AC3E}">
        <p14:creationId xmlns:p14="http://schemas.microsoft.com/office/powerpoint/2010/main" val="2506696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Strategy tree </a:t>
            </a:r>
            <a:endParaRPr lang="en-US" sz="4000" dirty="0"/>
          </a:p>
        </p:txBody>
      </p:sp>
      <p:sp>
        <p:nvSpPr>
          <p:cNvPr id="3" name="TextBox 2">
            <a:extLst>
              <a:ext uri="{FF2B5EF4-FFF2-40B4-BE49-F238E27FC236}">
                <a16:creationId xmlns:a16="http://schemas.microsoft.com/office/drawing/2014/main" id="{4F011258-069D-4C63-9E27-47790C8A8203}"/>
              </a:ext>
            </a:extLst>
          </p:cNvPr>
          <p:cNvSpPr txBox="1"/>
          <p:nvPr/>
        </p:nvSpPr>
        <p:spPr>
          <a:xfrm>
            <a:off x="860078" y="1340837"/>
            <a:ext cx="9521747" cy="2031325"/>
          </a:xfrm>
          <a:prstGeom prst="rect">
            <a:avLst/>
          </a:prstGeom>
          <a:noFill/>
        </p:spPr>
        <p:txBody>
          <a:bodyPr wrap="square" rtlCol="0">
            <a:spAutoFit/>
          </a:bodyPr>
          <a:lstStyle/>
          <a:p>
            <a:r>
              <a:rPr lang="en-US" dirty="0"/>
              <a:t>Provides a full description of  how to play the full  game given any response. It is a directed graph with 15 children nodes – one for each  possible response  :</a:t>
            </a:r>
          </a:p>
          <a:p>
            <a:endParaRPr lang="en-US" dirty="0"/>
          </a:p>
          <a:p>
            <a:r>
              <a:rPr lang="en-US" dirty="0"/>
              <a:t>                                                       </a:t>
            </a:r>
          </a:p>
          <a:p>
            <a:r>
              <a:rPr lang="en-US" dirty="0"/>
              <a:t>                                                  </a:t>
            </a:r>
          </a:p>
          <a:p>
            <a:endParaRPr lang="en-US" dirty="0"/>
          </a:p>
          <a:p>
            <a:r>
              <a:rPr lang="en-US" dirty="0"/>
              <a:t>  </a:t>
            </a:r>
          </a:p>
        </p:txBody>
      </p:sp>
      <p:sp>
        <p:nvSpPr>
          <p:cNvPr id="4" name="Rectangle 3">
            <a:extLst>
              <a:ext uri="{FF2B5EF4-FFF2-40B4-BE49-F238E27FC236}">
                <a16:creationId xmlns:a16="http://schemas.microsoft.com/office/drawing/2014/main" id="{1C9CA90F-F14F-4C61-B3BC-D9DB3E798EC2}"/>
              </a:ext>
            </a:extLst>
          </p:cNvPr>
          <p:cNvSpPr/>
          <p:nvPr/>
        </p:nvSpPr>
        <p:spPr>
          <a:xfrm>
            <a:off x="4874040" y="2583911"/>
            <a:ext cx="1493821" cy="640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guess </a:t>
            </a:r>
          </a:p>
        </p:txBody>
      </p:sp>
      <p:sp>
        <p:nvSpPr>
          <p:cNvPr id="5" name="Rectangle 4">
            <a:extLst>
              <a:ext uri="{FF2B5EF4-FFF2-40B4-BE49-F238E27FC236}">
                <a16:creationId xmlns:a16="http://schemas.microsoft.com/office/drawing/2014/main" id="{765E3BDE-B399-483C-8F93-6435475A77CA}"/>
              </a:ext>
            </a:extLst>
          </p:cNvPr>
          <p:cNvSpPr/>
          <p:nvPr/>
        </p:nvSpPr>
        <p:spPr>
          <a:xfrm>
            <a:off x="483149"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{0,0} response </a:t>
            </a:r>
          </a:p>
        </p:txBody>
      </p:sp>
      <p:sp>
        <p:nvSpPr>
          <p:cNvPr id="10" name="TextBox 9">
            <a:extLst>
              <a:ext uri="{FF2B5EF4-FFF2-40B4-BE49-F238E27FC236}">
                <a16:creationId xmlns:a16="http://schemas.microsoft.com/office/drawing/2014/main" id="{73445381-CBA3-4692-872C-10167C316667}"/>
              </a:ext>
            </a:extLst>
          </p:cNvPr>
          <p:cNvSpPr txBox="1"/>
          <p:nvPr/>
        </p:nvSpPr>
        <p:spPr>
          <a:xfrm>
            <a:off x="6441046" y="4260281"/>
            <a:ext cx="2786440" cy="369332"/>
          </a:xfrm>
          <a:prstGeom prst="rect">
            <a:avLst/>
          </a:prstGeom>
          <a:noFill/>
        </p:spPr>
        <p:txBody>
          <a:bodyPr wrap="square" rtlCol="0">
            <a:spAutoFit/>
          </a:bodyPr>
          <a:lstStyle/>
          <a:p>
            <a:r>
              <a:rPr lang="en-US" dirty="0"/>
              <a:t>…..</a:t>
            </a:r>
          </a:p>
        </p:txBody>
      </p:sp>
      <p:sp>
        <p:nvSpPr>
          <p:cNvPr id="34" name="Rectangle 33">
            <a:extLst>
              <a:ext uri="{FF2B5EF4-FFF2-40B4-BE49-F238E27FC236}">
                <a16:creationId xmlns:a16="http://schemas.microsoft.com/office/drawing/2014/main" id="{D1DF2B1F-BE15-4723-A08C-3748566ED41D}"/>
              </a:ext>
            </a:extLst>
          </p:cNvPr>
          <p:cNvSpPr/>
          <p:nvPr/>
        </p:nvSpPr>
        <p:spPr>
          <a:xfrm>
            <a:off x="2366271"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{0,1} response </a:t>
            </a:r>
          </a:p>
        </p:txBody>
      </p:sp>
      <p:sp>
        <p:nvSpPr>
          <p:cNvPr id="35" name="Rectangle 34">
            <a:extLst>
              <a:ext uri="{FF2B5EF4-FFF2-40B4-BE49-F238E27FC236}">
                <a16:creationId xmlns:a16="http://schemas.microsoft.com/office/drawing/2014/main" id="{194685B0-BFC5-4710-A4AE-4276710E3CA5}"/>
              </a:ext>
            </a:extLst>
          </p:cNvPr>
          <p:cNvSpPr/>
          <p:nvPr/>
        </p:nvSpPr>
        <p:spPr>
          <a:xfrm>
            <a:off x="4323028"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{0,2} response </a:t>
            </a:r>
          </a:p>
        </p:txBody>
      </p:sp>
      <p:sp>
        <p:nvSpPr>
          <p:cNvPr id="36" name="Rectangle 35">
            <a:extLst>
              <a:ext uri="{FF2B5EF4-FFF2-40B4-BE49-F238E27FC236}">
                <a16:creationId xmlns:a16="http://schemas.microsoft.com/office/drawing/2014/main" id="{D06227CC-2D01-47F1-81A7-5E3505C1033C}"/>
              </a:ext>
            </a:extLst>
          </p:cNvPr>
          <p:cNvSpPr/>
          <p:nvPr/>
        </p:nvSpPr>
        <p:spPr>
          <a:xfrm>
            <a:off x="8878040" y="4038099"/>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Winning if   </a:t>
            </a:r>
          </a:p>
          <a:p>
            <a:pPr algn="ctr"/>
            <a:r>
              <a:rPr lang="en-US" dirty="0"/>
              <a:t>{4,0} response </a:t>
            </a:r>
          </a:p>
        </p:txBody>
      </p:sp>
      <p:cxnSp>
        <p:nvCxnSpPr>
          <p:cNvPr id="43" name="Straight Arrow Connector 42">
            <a:extLst>
              <a:ext uri="{FF2B5EF4-FFF2-40B4-BE49-F238E27FC236}">
                <a16:creationId xmlns:a16="http://schemas.microsoft.com/office/drawing/2014/main" id="{FD75AD78-A5EF-47B3-953F-E2431C92576C}"/>
              </a:ext>
            </a:extLst>
          </p:cNvPr>
          <p:cNvCxnSpPr>
            <a:stCxn id="4" idx="2"/>
            <a:endCxn id="34" idx="0"/>
          </p:cNvCxnSpPr>
          <p:nvPr/>
        </p:nvCxnSpPr>
        <p:spPr>
          <a:xfrm flipH="1">
            <a:off x="3134158" y="3224265"/>
            <a:ext cx="2486793"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0625B19-8F82-484F-A80C-F6E3947949D4}"/>
              </a:ext>
            </a:extLst>
          </p:cNvPr>
          <p:cNvCxnSpPr>
            <a:stCxn id="4" idx="2"/>
            <a:endCxn id="35" idx="0"/>
          </p:cNvCxnSpPr>
          <p:nvPr/>
        </p:nvCxnSpPr>
        <p:spPr>
          <a:xfrm flipH="1">
            <a:off x="5090915" y="3224265"/>
            <a:ext cx="530036"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03C449F-A915-4AA7-A742-0FF053B50982}"/>
              </a:ext>
            </a:extLst>
          </p:cNvPr>
          <p:cNvCxnSpPr>
            <a:stCxn id="4" idx="2"/>
            <a:endCxn id="36" idx="0"/>
          </p:cNvCxnSpPr>
          <p:nvPr/>
        </p:nvCxnSpPr>
        <p:spPr>
          <a:xfrm>
            <a:off x="5620951" y="3224265"/>
            <a:ext cx="4024976" cy="813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CB70FA8-A051-4CE1-9CA0-08CCAF44F68B}"/>
              </a:ext>
            </a:extLst>
          </p:cNvPr>
          <p:cNvCxnSpPr>
            <a:stCxn id="5" idx="2"/>
          </p:cNvCxnSpPr>
          <p:nvPr/>
        </p:nvCxnSpPr>
        <p:spPr>
          <a:xfrm>
            <a:off x="1251036"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3" name="Straight Arrow Connector 52">
            <a:extLst>
              <a:ext uri="{FF2B5EF4-FFF2-40B4-BE49-F238E27FC236}">
                <a16:creationId xmlns:a16="http://schemas.microsoft.com/office/drawing/2014/main" id="{B6EC2BA6-B051-4DDF-9AC9-69A21EEB9667}"/>
              </a:ext>
            </a:extLst>
          </p:cNvPr>
          <p:cNvCxnSpPr/>
          <p:nvPr/>
        </p:nvCxnSpPr>
        <p:spPr>
          <a:xfrm>
            <a:off x="3098093"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4" name="Straight Arrow Connector 53">
            <a:extLst>
              <a:ext uri="{FF2B5EF4-FFF2-40B4-BE49-F238E27FC236}">
                <a16:creationId xmlns:a16="http://schemas.microsoft.com/office/drawing/2014/main" id="{808B8726-7FE8-460C-84FB-96B6247FFC9D}"/>
              </a:ext>
            </a:extLst>
          </p:cNvPr>
          <p:cNvCxnSpPr/>
          <p:nvPr/>
        </p:nvCxnSpPr>
        <p:spPr>
          <a:xfrm>
            <a:off x="5082160"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7" name="Straight Arrow Connector 56">
            <a:extLst>
              <a:ext uri="{FF2B5EF4-FFF2-40B4-BE49-F238E27FC236}">
                <a16:creationId xmlns:a16="http://schemas.microsoft.com/office/drawing/2014/main" id="{E4F1B164-6110-4AD8-BBAA-0C79EF96F6AE}"/>
              </a:ext>
            </a:extLst>
          </p:cNvPr>
          <p:cNvCxnSpPr>
            <a:endCxn id="5" idx="0"/>
          </p:cNvCxnSpPr>
          <p:nvPr/>
        </p:nvCxnSpPr>
        <p:spPr>
          <a:xfrm flipH="1">
            <a:off x="1251036" y="3224265"/>
            <a:ext cx="4369915"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7180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Knuth Strategy tree example </a:t>
            </a:r>
            <a:endParaRPr lang="en-US" sz="4000" dirty="0"/>
          </a:p>
        </p:txBody>
      </p:sp>
      <p:pic>
        <p:nvPicPr>
          <p:cNvPr id="7" name="Picture 6">
            <a:extLst>
              <a:ext uri="{FF2B5EF4-FFF2-40B4-BE49-F238E27FC236}">
                <a16:creationId xmlns:a16="http://schemas.microsoft.com/office/drawing/2014/main" id="{D5DA528D-FD17-482B-ACD4-F26307AEE446}"/>
              </a:ext>
            </a:extLst>
          </p:cNvPr>
          <p:cNvPicPr>
            <a:picLocks noChangeAspect="1"/>
          </p:cNvPicPr>
          <p:nvPr/>
        </p:nvPicPr>
        <p:blipFill>
          <a:blip r:embed="rId2"/>
          <a:stretch>
            <a:fillRect/>
          </a:stretch>
        </p:blipFill>
        <p:spPr>
          <a:xfrm>
            <a:off x="646111" y="1486630"/>
            <a:ext cx="10442408" cy="5095240"/>
          </a:xfrm>
          <a:prstGeom prst="rect">
            <a:avLst/>
          </a:prstGeom>
        </p:spPr>
      </p:pic>
    </p:spTree>
    <p:extLst>
      <p:ext uri="{BB962C8B-B14F-4D97-AF65-F5344CB8AC3E}">
        <p14:creationId xmlns:p14="http://schemas.microsoft.com/office/powerpoint/2010/main" val="675660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Random  Policy</a:t>
            </a:r>
            <a:endParaRPr lang="en-US" sz="4000" dirty="0"/>
          </a:p>
        </p:txBody>
      </p:sp>
      <p:sp>
        <p:nvSpPr>
          <p:cNvPr id="3" name="TextBox 2">
            <a:extLst>
              <a:ext uri="{FF2B5EF4-FFF2-40B4-BE49-F238E27FC236}">
                <a16:creationId xmlns:a16="http://schemas.microsoft.com/office/drawing/2014/main" id="{07BF8C91-2E5D-4EFE-983E-424C75309229}"/>
              </a:ext>
            </a:extLst>
          </p:cNvPr>
          <p:cNvSpPr txBox="1"/>
          <p:nvPr/>
        </p:nvSpPr>
        <p:spPr>
          <a:xfrm>
            <a:off x="581159" y="1152983"/>
            <a:ext cx="9778323" cy="3970318"/>
          </a:xfrm>
          <a:prstGeom prst="rect">
            <a:avLst/>
          </a:prstGeom>
          <a:noFill/>
        </p:spPr>
        <p:txBody>
          <a:bodyPr wrap="square" rtlCol="0">
            <a:spAutoFit/>
          </a:bodyPr>
          <a:lstStyle/>
          <a:p>
            <a:pPr marL="342900" indent="-342900">
              <a:buAutoNum type="arabicParenR"/>
            </a:pPr>
            <a:r>
              <a:rPr lang="en-US" dirty="0"/>
              <a:t>Pick a guess randomly from the list of qualifying candidates</a:t>
            </a:r>
          </a:p>
          <a:p>
            <a:pPr marL="342900" indent="-342900">
              <a:buAutoNum type="arabicParenR"/>
            </a:pPr>
            <a:r>
              <a:rPr lang="en-US" dirty="0"/>
              <a:t>If winning guess  quit  </a:t>
            </a:r>
          </a:p>
          <a:p>
            <a:r>
              <a:rPr lang="en-US" dirty="0"/>
              <a:t>2)  Based on the response, filters out the candidate list </a:t>
            </a:r>
          </a:p>
          <a:p>
            <a:pPr marL="342900" indent="-342900">
              <a:buAutoNum type="arabicParenR" startAt="3"/>
            </a:pPr>
            <a:r>
              <a:rPr lang="en-US" dirty="0"/>
              <a:t>Go to 1)</a:t>
            </a:r>
          </a:p>
          <a:p>
            <a:pPr marL="342900" indent="-342900">
              <a:buAutoNum type="arabicParenR" startAt="3"/>
            </a:pPr>
            <a:endParaRPr lang="en-US" dirty="0"/>
          </a:p>
          <a:p>
            <a:endParaRPr lang="en-US" dirty="0"/>
          </a:p>
          <a:p>
            <a:r>
              <a:rPr lang="en-US" dirty="0"/>
              <a:t>Advantage : Execution time is extremely fast so many strategy trees can be built and evaluated in a unit of time keeping the one that gives the best result  </a:t>
            </a:r>
          </a:p>
          <a:p>
            <a:endParaRPr lang="en-US" dirty="0"/>
          </a:p>
          <a:p>
            <a:endParaRPr lang="en-US" dirty="0"/>
          </a:p>
          <a:p>
            <a:endParaRPr lang="en-US" dirty="0"/>
          </a:p>
          <a:p>
            <a:endParaRPr lang="en-US" dirty="0"/>
          </a:p>
          <a:p>
            <a:r>
              <a:rPr lang="en-US" dirty="0"/>
              <a:t>         TODO – put a graph of number of iteration and the result </a:t>
            </a:r>
          </a:p>
          <a:p>
            <a:r>
              <a:rPr lang="en-US" dirty="0"/>
              <a:t> </a:t>
            </a:r>
          </a:p>
        </p:txBody>
      </p:sp>
    </p:spTree>
    <p:extLst>
      <p:ext uri="{BB962C8B-B14F-4D97-AF65-F5344CB8AC3E}">
        <p14:creationId xmlns:p14="http://schemas.microsoft.com/office/powerpoint/2010/main" val="2374018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29656</TotalTime>
  <Words>670</Words>
  <Application>Microsoft Office PowerPoint</Application>
  <PresentationFormat>Widescreen</PresentationFormat>
  <Paragraphs>110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Ion</vt:lpstr>
      <vt:lpstr>Learning heuristics for playing Mastermind  </vt:lpstr>
      <vt:lpstr>                </vt:lpstr>
      <vt:lpstr>PowerPoint Presentation</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HashMaps Data Structures Assignment</dc:title>
  <dc:creator>iris lapid</dc:creator>
  <cp:lastModifiedBy>Gil Lapid Shafriri</cp:lastModifiedBy>
  <cp:revision>54</cp:revision>
  <dcterms:created xsi:type="dcterms:W3CDTF">2018-10-17T00:32:01Z</dcterms:created>
  <dcterms:modified xsi:type="dcterms:W3CDTF">2018-11-25T07:50:40Z</dcterms:modified>
</cp:coreProperties>
</file>