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4C7E-00C1-7D42-A178-20405D392EAC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67D5-776B-BE47-A992-06B998432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Blitz – Working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Gil </a:t>
            </a:r>
            <a:r>
              <a:rPr lang="en-US" dirty="0" err="1" smtClean="0"/>
              <a:t>Shotan</a:t>
            </a:r>
            <a:r>
              <a:rPr lang="en-US" dirty="0" smtClean="0"/>
              <a:t> and Lane McIntosh</a:t>
            </a:r>
          </a:p>
          <a:p>
            <a:r>
              <a:rPr lang="en-US" dirty="0" smtClean="0"/>
              <a:t>4/12/2013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structure of network</a:t>
            </a:r>
            <a:endParaRPr lang="en-US" dirty="0"/>
          </a:p>
        </p:txBody>
      </p:sp>
      <p:pic>
        <p:nvPicPr>
          <p:cNvPr id="4" name="Content Placeholder 3" descr="ring stru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237" r="-3723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2591758"/>
            <a:ext cx="2930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network size increases, </a:t>
            </a:r>
          </a:p>
          <a:p>
            <a:r>
              <a:rPr lang="en-US" dirty="0" smtClean="0"/>
              <a:t>more neurons are excited </a:t>
            </a:r>
          </a:p>
          <a:p>
            <a:r>
              <a:rPr lang="en-US" dirty="0" smtClean="0"/>
              <a:t>during the stimulus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6089" y="3515088"/>
            <a:ext cx="293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in turn results in more recurrent inhibition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0587" y="58029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hus shutting off more strongly neurons with different orientation selectivity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heterogeneity influence working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 of heterogeneity:</a:t>
            </a:r>
          </a:p>
          <a:p>
            <a:r>
              <a:rPr lang="en-US" dirty="0" smtClean="0"/>
              <a:t>1) Membrane properties (</a:t>
            </a:r>
            <a:r>
              <a:rPr lang="en-US" dirty="0" err="1" smtClean="0"/>
              <a:t>g_L</a:t>
            </a:r>
            <a:r>
              <a:rPr lang="en-US" dirty="0" smtClean="0"/>
              <a:t>, </a:t>
            </a:r>
            <a:r>
              <a:rPr lang="en-US" dirty="0" err="1" smtClean="0"/>
              <a:t>C_m</a:t>
            </a:r>
            <a:r>
              <a:rPr lang="en-US" dirty="0" smtClean="0"/>
              <a:t>, </a:t>
            </a:r>
            <a:r>
              <a:rPr lang="en-US" dirty="0" err="1" smtClean="0"/>
              <a:t>V_threshold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2) # and efficacy of connections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5380" y="6279931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Wang et al. 2003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286"/>
            <a:ext cx="8229600" cy="9271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Raster plot of activity</a:t>
            </a:r>
            <a:endParaRPr lang="en-US" sz="3200" dirty="0"/>
          </a:p>
        </p:txBody>
      </p:sp>
      <p:pic>
        <p:nvPicPr>
          <p:cNvPr id="8" name="Content Placeholder 7" descr="Transient stimulation with memory and subplots for 5 sec - large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7" r="846"/>
          <a:stretch>
            <a:fillRect/>
          </a:stretch>
        </p:blipFill>
        <p:spPr>
          <a:xfrm>
            <a:off x="457200" y="954691"/>
            <a:ext cx="8229196" cy="5723266"/>
          </a:xfrm>
        </p:spPr>
      </p:pic>
      <p:cxnSp>
        <p:nvCxnSpPr>
          <p:cNvPr id="13" name="Straight Connector 12"/>
          <p:cNvCxnSpPr/>
          <p:nvPr/>
        </p:nvCxnSpPr>
        <p:spPr>
          <a:xfrm rot="5400000" flipH="1" flipV="1">
            <a:off x="193882" y="5105881"/>
            <a:ext cx="2364032" cy="1587"/>
          </a:xfrm>
          <a:prstGeom prst="line">
            <a:avLst/>
          </a:prstGeom>
          <a:ln w="6350" cmpd="sng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-86393" y="5105881"/>
            <a:ext cx="2364032" cy="1587"/>
          </a:xfrm>
          <a:prstGeom prst="line">
            <a:avLst/>
          </a:prstGeom>
          <a:ln w="6350" cmpd="sng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90" y="274638"/>
            <a:ext cx="8749862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Angle of pop </a:t>
            </a:r>
            <a:r>
              <a:rPr lang="en-US" sz="3200" dirty="0" err="1" smtClean="0"/>
              <a:t>vec</a:t>
            </a:r>
            <a:r>
              <a:rPr lang="en-US" sz="3200" dirty="0" smtClean="0"/>
              <a:t> against time (20 trials)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6741"/>
          </a:xfrm>
        </p:spPr>
        <p:txBody>
          <a:bodyPr>
            <a:noAutofit/>
          </a:bodyPr>
          <a:lstStyle/>
          <a:p>
            <a:r>
              <a:rPr lang="en-US" sz="3200" dirty="0" smtClean="0"/>
              <a:t>Variance of pop </a:t>
            </a:r>
            <a:r>
              <a:rPr lang="en-US" sz="3200" dirty="0" err="1" smtClean="0"/>
              <a:t>vec</a:t>
            </a:r>
            <a:r>
              <a:rPr lang="en-US" sz="3200" dirty="0" smtClean="0"/>
              <a:t> angle over time </a:t>
            </a:r>
            <a:r>
              <a:rPr lang="en-US" sz="3200" dirty="0"/>
              <a:t>for three network </a:t>
            </a:r>
            <a:r>
              <a:rPr lang="en-US" sz="3200" dirty="0" smtClean="0"/>
              <a:t>sizes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variance decrease with network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sources of variability in neural firing (noise)</a:t>
            </a:r>
          </a:p>
          <a:p>
            <a:r>
              <a:rPr lang="en-US" dirty="0" smtClean="0"/>
              <a:t>Stevens 1968 – due to asynchronous arrival of </a:t>
            </a:r>
            <a:r>
              <a:rPr lang="en-US" dirty="0" err="1" smtClean="0"/>
              <a:t>PSPs</a:t>
            </a:r>
            <a:r>
              <a:rPr lang="en-US" dirty="0" smtClean="0"/>
              <a:t> is primary source of neural noise, assuming a rate model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due to network size</a:t>
            </a:r>
            <a:endParaRPr lang="en-US" dirty="0"/>
          </a:p>
        </p:txBody>
      </p:sp>
      <p:pic>
        <p:nvPicPr>
          <p:cNvPr id="4" name="Content Placeholder 3" descr="All Distributions of Background Current to Inhibitory Cell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66" r="-3966"/>
              <a:stretch>
                <a:fillRect/>
              </a:stretch>
            </p:blipFill>
          </mc:Choice>
          <mc:Fallback>
            <p:blipFill>
              <a:blip r:embed="rId3"/>
              <a:srcRect l="-3966" r="-39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due to network size</a:t>
            </a:r>
            <a:endParaRPr lang="en-US" dirty="0"/>
          </a:p>
        </p:txBody>
      </p:sp>
      <p:pic>
        <p:nvPicPr>
          <p:cNvPr id="7" name="Content Placeholder 6" descr="All Distributions of Background Excitation to Pyramidal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66" r="-3966"/>
              <a:stretch>
                <a:fillRect/>
              </a:stretch>
            </p:blipFill>
          </mc:Choice>
          <mc:Fallback>
            <p:blipFill>
              <a:blip r:embed="rId3"/>
              <a:srcRect l="-3966" r="-39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due to network size</a:t>
            </a:r>
            <a:endParaRPr lang="en-US" dirty="0"/>
          </a:p>
        </p:txBody>
      </p:sp>
      <p:pic>
        <p:nvPicPr>
          <p:cNvPr id="7" name="Content Placeholder 6" descr="All Distributions of Recurrent Excitatio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66" r="-3966"/>
              <a:stretch>
                <a:fillRect/>
              </a:stretch>
            </p:blipFill>
          </mc:Choice>
          <mc:Fallback>
            <p:blipFill>
              <a:blip r:embed="rId3"/>
              <a:srcRect l="-3966" r="-3966"/>
              <a:stretch>
                <a:fillRect/>
              </a:stretch>
            </p:blipFill>
          </mc:Fallback>
        </mc:AlternateContent>
        <p:spPr/>
      </p:pic>
      <p:sp>
        <p:nvSpPr>
          <p:cNvPr id="8" name="TextBox 7"/>
          <p:cNvSpPr txBox="1"/>
          <p:nvPr/>
        </p:nvSpPr>
        <p:spPr>
          <a:xfrm>
            <a:off x="345964" y="5759647"/>
            <a:ext cx="1992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Range of background noise</a:t>
            </a:r>
            <a:endParaRPr lang="en-US" sz="105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68033" y="5938637"/>
            <a:ext cx="840395" cy="18752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132551" y="6110143"/>
            <a:ext cx="919656" cy="205212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92689" y="6117567"/>
            <a:ext cx="2384103" cy="616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due to network size</a:t>
            </a:r>
            <a:endParaRPr lang="en-US" dirty="0"/>
          </a:p>
        </p:txBody>
      </p:sp>
      <p:pic>
        <p:nvPicPr>
          <p:cNvPr id="7" name="Content Placeholder 6" descr="All Distributions of Recurrent Inhibitio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66" r="-3966"/>
              <a:stretch>
                <a:fillRect/>
              </a:stretch>
            </p:blipFill>
          </mc:Choice>
          <mc:Fallback>
            <p:blipFill>
              <a:blip r:embed="rId3"/>
              <a:srcRect l="-3966" r="-39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170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Blitz – Working Memory</vt:lpstr>
      <vt:lpstr>Raster plot of activity</vt:lpstr>
      <vt:lpstr>Angle of pop vec against time (20 trials)</vt:lpstr>
      <vt:lpstr>Variance of pop vec angle over time for three network sizes</vt:lpstr>
      <vt:lpstr>Why does variance decrease with network size?</vt:lpstr>
      <vt:lpstr>Variability due to network size</vt:lpstr>
      <vt:lpstr>Variability due to network size</vt:lpstr>
      <vt:lpstr>Variability due to network size</vt:lpstr>
      <vt:lpstr>Variability due to network size</vt:lpstr>
      <vt:lpstr>Ring structure of network</vt:lpstr>
      <vt:lpstr>How does heterogeneity influence working memory?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Blitz – Working Memory</dc:title>
  <dc:creator>Lane McIntosh</dc:creator>
  <cp:lastModifiedBy>Lane McIntosh</cp:lastModifiedBy>
  <cp:revision>23</cp:revision>
  <dcterms:created xsi:type="dcterms:W3CDTF">2013-04-11T21:06:24Z</dcterms:created>
  <dcterms:modified xsi:type="dcterms:W3CDTF">2013-04-12T02:21:09Z</dcterms:modified>
</cp:coreProperties>
</file>