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36"/>
  </p:notesMasterIdLst>
  <p:handoutMasterIdLst>
    <p:handoutMasterId r:id="rId37"/>
  </p:handoutMasterIdLst>
  <p:sldIdLst>
    <p:sldId id="318" r:id="rId3"/>
    <p:sldId id="321" r:id="rId4"/>
    <p:sldId id="349" r:id="rId5"/>
    <p:sldId id="370" r:id="rId6"/>
    <p:sldId id="361" r:id="rId7"/>
    <p:sldId id="369" r:id="rId8"/>
    <p:sldId id="362" r:id="rId9"/>
    <p:sldId id="371" r:id="rId10"/>
    <p:sldId id="374" r:id="rId11"/>
    <p:sldId id="372" r:id="rId12"/>
    <p:sldId id="373" r:id="rId13"/>
    <p:sldId id="375" r:id="rId14"/>
    <p:sldId id="376" r:id="rId15"/>
    <p:sldId id="377" r:id="rId16"/>
    <p:sldId id="378" r:id="rId17"/>
    <p:sldId id="350" r:id="rId18"/>
    <p:sldId id="357" r:id="rId19"/>
    <p:sldId id="360" r:id="rId20"/>
    <p:sldId id="351" r:id="rId21"/>
    <p:sldId id="368" r:id="rId22"/>
    <p:sldId id="380" r:id="rId23"/>
    <p:sldId id="352" r:id="rId24"/>
    <p:sldId id="381" r:id="rId25"/>
    <p:sldId id="382" r:id="rId26"/>
    <p:sldId id="358" r:id="rId27"/>
    <p:sldId id="359" r:id="rId28"/>
    <p:sldId id="383" r:id="rId29"/>
    <p:sldId id="384" r:id="rId30"/>
    <p:sldId id="385" r:id="rId31"/>
    <p:sldId id="386" r:id="rId32"/>
    <p:sldId id="387" r:id="rId33"/>
    <p:sldId id="367" r:id="rId34"/>
    <p:sldId id="29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3" d="100"/>
          <a:sy n="213" d="100"/>
        </p:scale>
        <p:origin x="288" y="12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12/5/2022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Maker’s ESP32 course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May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C06C3-7086-4457-A839-571657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766E-CEAA-4B1E-91BD-7294EAB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Mapping the LCD of our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E080-D33C-4830-AAC5-0AAD828973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 mistakes in connectivity can damage a board!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physical connectivity must be available for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used by the LCD is SPI: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MOSI – Master out slave in (drive data from ESP32 to the LCD)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Clock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CS – Chip Select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Out of spec signal - CMD\Data , distinguish between data or command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the specific I/</a:t>
            </a:r>
            <a:r>
              <a:rPr lang="en-US" sz="1600" dirty="0" err="1"/>
              <a:t>Os</a:t>
            </a:r>
            <a:r>
              <a:rPr lang="en-US" sz="1600" dirty="0"/>
              <a:t> used is in the schematic of the ESP32 TTGO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Graphics.h</a:t>
            </a:r>
            <a:r>
              <a:rPr lang="en-US" sz="1600" dirty="0"/>
              <a:t> is a general LCD\TV out driver that supports the platform’s ST7789 device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porting is needed</a:t>
            </a:r>
          </a:p>
        </p:txBody>
      </p:sp>
    </p:spTree>
    <p:extLst>
      <p:ext uri="{BB962C8B-B14F-4D97-AF65-F5344CB8AC3E}">
        <p14:creationId xmlns:p14="http://schemas.microsoft.com/office/powerpoint/2010/main" val="1303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3421-76C8-411E-9029-CE558B0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07157-201E-4BD5-B729-C4E6DA26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7" y="873978"/>
            <a:ext cx="3467944" cy="2866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2A814-E195-4DB6-97FA-65E9ACCD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13" y="724122"/>
            <a:ext cx="4161361" cy="3158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7EF45-85A0-4248-BD45-8708EACA43EB}"/>
              </a:ext>
            </a:extLst>
          </p:cNvPr>
          <p:cNvSpPr txBox="1"/>
          <p:nvPr/>
        </p:nvSpPr>
        <p:spPr>
          <a:xfrm>
            <a:off x="1737358" y="1949310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SPI-MOSI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3CC4B-AF00-40DE-B3A5-8B5D324A031B}"/>
              </a:ext>
            </a:extLst>
          </p:cNvPr>
          <p:cNvSpPr txBox="1"/>
          <p:nvPr/>
        </p:nvSpPr>
        <p:spPr>
          <a:xfrm>
            <a:off x="1737359" y="2053652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 Clock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6EB85-560F-4269-B47E-21EFFF23BA4C}"/>
              </a:ext>
            </a:extLst>
          </p:cNvPr>
          <p:cNvSpPr txBox="1"/>
          <p:nvPr/>
        </p:nvSpPr>
        <p:spPr>
          <a:xfrm>
            <a:off x="1737359" y="2158583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Data\CMD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08753-5636-4EE0-90CF-4B464EF756D7}"/>
              </a:ext>
            </a:extLst>
          </p:cNvPr>
          <p:cNvSpPr txBox="1"/>
          <p:nvPr/>
        </p:nvSpPr>
        <p:spPr>
          <a:xfrm>
            <a:off x="1737357" y="2367856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Chip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10444-EE0B-4412-8C31-6291FFB7549E}"/>
              </a:ext>
            </a:extLst>
          </p:cNvPr>
          <p:cNvSpPr txBox="1"/>
          <p:nvPr/>
        </p:nvSpPr>
        <p:spPr>
          <a:xfrm>
            <a:off x="506668" y="200868"/>
            <a:ext cx="370556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ESP32 TTGO module schematic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831D3-4572-4A8D-ADA8-69F29D1007C3}"/>
              </a:ext>
            </a:extLst>
          </p:cNvPr>
          <p:cNvSpPr txBox="1"/>
          <p:nvPr/>
        </p:nvSpPr>
        <p:spPr>
          <a:xfrm>
            <a:off x="5330503" y="491782"/>
            <a:ext cx="98335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1585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D3B54-5116-4D3A-9821-40A555A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314E-F06D-4E47-9B2B-A30E665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3717"/>
          </a:xfrm>
        </p:spPr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BC49B-D9C6-4F23-8F8D-461194E2C6C2}"/>
              </a:ext>
            </a:extLst>
          </p:cNvPr>
          <p:cNvSpPr/>
          <p:nvPr/>
        </p:nvSpPr>
        <p:spPr>
          <a:xfrm>
            <a:off x="1834797" y="887419"/>
            <a:ext cx="1472034" cy="1546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8C39-B7E2-4899-8772-DBAFB475AAB1}"/>
              </a:ext>
            </a:extLst>
          </p:cNvPr>
          <p:cNvSpPr/>
          <p:nvPr/>
        </p:nvSpPr>
        <p:spPr>
          <a:xfrm>
            <a:off x="5468412" y="887418"/>
            <a:ext cx="1472034" cy="15469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(LCD for Example)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FA37-30A9-42FB-8B73-62C383ADA2B4}"/>
              </a:ext>
            </a:extLst>
          </p:cNvPr>
          <p:cNvSpPr/>
          <p:nvPr/>
        </p:nvSpPr>
        <p:spPr>
          <a:xfrm>
            <a:off x="3431249" y="887419"/>
            <a:ext cx="1912745" cy="1546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Enable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 the device’s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 the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971A-D1FA-4F31-A253-8AA5628EC4B8}"/>
              </a:ext>
            </a:extLst>
          </p:cNvPr>
          <p:cNvSpPr txBox="1"/>
          <p:nvPr/>
        </p:nvSpPr>
        <p:spPr>
          <a:xfrm>
            <a:off x="3431248" y="572833"/>
            <a:ext cx="191274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1D73-7917-4CD7-9C4F-F366B0103A84}"/>
              </a:ext>
            </a:extLst>
          </p:cNvPr>
          <p:cNvSpPr txBox="1"/>
          <p:nvPr/>
        </p:nvSpPr>
        <p:spPr>
          <a:xfrm>
            <a:off x="3431248" y="3113241"/>
            <a:ext cx="191274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r>
              <a:rPr lang="en-US" dirty="0"/>
              <a:t>SW structure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AFAC-D758-42B1-9C41-03280211D87D}"/>
              </a:ext>
            </a:extLst>
          </p:cNvPr>
          <p:cNvSpPr/>
          <p:nvPr/>
        </p:nvSpPr>
        <p:spPr>
          <a:xfrm>
            <a:off x="3431248" y="3729553"/>
            <a:ext cx="1866277" cy="3117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07EA7-B1A9-44CA-9084-73D3E8209A1B}"/>
              </a:ext>
            </a:extLst>
          </p:cNvPr>
          <p:cNvSpPr/>
          <p:nvPr/>
        </p:nvSpPr>
        <p:spPr>
          <a:xfrm>
            <a:off x="3431248" y="4041348"/>
            <a:ext cx="1866277" cy="3117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57E3-D2D3-4B86-BB08-50EDA5C45D70}"/>
              </a:ext>
            </a:extLst>
          </p:cNvPr>
          <p:cNvSpPr txBox="1"/>
          <p:nvPr/>
        </p:nvSpPr>
        <p:spPr>
          <a:xfrm>
            <a:off x="5375474" y="3800811"/>
            <a:ext cx="191274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H</a:t>
            </a:r>
            <a:r>
              <a:rPr lang="en-US" sz="1100" dirty="0">
                <a:solidFill>
                  <a:srgbClr val="003C71"/>
                </a:solidFill>
              </a:rPr>
              <a:t>ardware </a:t>
            </a:r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bstraction </a:t>
            </a:r>
            <a:r>
              <a:rPr lang="en-US" sz="1100" b="1" dirty="0">
                <a:solidFill>
                  <a:srgbClr val="003C71"/>
                </a:solidFill>
              </a:rPr>
              <a:t>L</a:t>
            </a:r>
            <a:r>
              <a:rPr lang="en-US" sz="1100" dirty="0">
                <a:solidFill>
                  <a:srgbClr val="003C71"/>
                </a:solidFill>
              </a:rPr>
              <a:t>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E13-E17E-4DA0-BCB8-EB9DFEEE3377}"/>
              </a:ext>
            </a:extLst>
          </p:cNvPr>
          <p:cNvSpPr txBox="1"/>
          <p:nvPr/>
        </p:nvSpPr>
        <p:spPr>
          <a:xfrm>
            <a:off x="5375474" y="4011369"/>
            <a:ext cx="234446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pplication</a:t>
            </a:r>
            <a:r>
              <a:rPr lang="en-US" dirty="0"/>
              <a:t> </a:t>
            </a:r>
            <a:r>
              <a:rPr lang="en-US" sz="1100" b="1" dirty="0">
                <a:solidFill>
                  <a:srgbClr val="003C71"/>
                </a:solidFill>
              </a:rPr>
              <a:t>P</a:t>
            </a:r>
            <a:r>
              <a:rPr lang="en-US" sz="1100" dirty="0">
                <a:solidFill>
                  <a:srgbClr val="003C71"/>
                </a:solidFill>
              </a:rPr>
              <a:t>rogramming </a:t>
            </a:r>
            <a:r>
              <a:rPr lang="en-US" sz="1100" b="1" dirty="0">
                <a:solidFill>
                  <a:srgbClr val="003C71"/>
                </a:solidFill>
              </a:rPr>
              <a:t>I</a:t>
            </a:r>
            <a:r>
              <a:rPr lang="en-US" sz="1100" dirty="0">
                <a:solidFill>
                  <a:srgbClr val="003C71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7597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8892E-8CF3-4C15-9812-0758BB6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3ADD0-F7C9-406B-A804-C87353E9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Getting started with a driver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AF43-7DD7-4211-9560-6D51ACE81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7555"/>
            <a:ext cx="8228012" cy="3951595"/>
          </a:xfrm>
        </p:spPr>
        <p:txBody>
          <a:bodyPr/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When using a driver for the first time: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to place the driver in the library Arduino folder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might need to do a small porting or adaptations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Types of adaptions we might face: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The simplest one is just providing basic parameters such as: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I\O pins mapping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I2C address 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Unit index (in case we have multiple instances of the same unit)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Next will need a background task or an interrupt service routine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 most cases an example is provided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 More complicated one will need an accessor - meaning: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will need to inherent a C++ class and link\implement HAL functions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 will go through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1ED4-7072-440C-94E1-9A855444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974" y="-1"/>
            <a:ext cx="3010025" cy="19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5F5D5-7138-447F-B636-76C6F43F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54CFD-C2A2-450A-BFDC-7D881AF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HAL \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0369-9C01-459E-BC21-2FD8A3F2D0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541"/>
            <a:ext cx="8228012" cy="39276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 (direct HW access):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by the driver internally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SPI interface native functions for example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SPI.writeBYTE</a:t>
            </a:r>
            <a:r>
              <a:rPr lang="en-US" dirty="0"/>
              <a:t>((char)VAL);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/>
              <a:t>ESP_WRITE_REG(0x3FF4400c, </a:t>
            </a:r>
            <a:r>
              <a:rPr lang="en-US" dirty="0" err="1"/>
              <a:t>PAR_IOs_MASK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(To be used by the programmer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Graphics driver functions for examples: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fillScr</a:t>
            </a:r>
            <a:r>
              <a:rPr lang="en-US" dirty="0"/>
              <a:t>(unsigned char r, unsigned char g, unsigned char b);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drawRoundRect</a:t>
            </a:r>
            <a:r>
              <a:rPr lang="en-US" dirty="0"/>
              <a:t>(short x1, short y1, short x2, short y2, bool fill = false);</a:t>
            </a:r>
          </a:p>
        </p:txBody>
      </p:sp>
    </p:spTree>
    <p:extLst>
      <p:ext uri="{BB962C8B-B14F-4D97-AF65-F5344CB8AC3E}">
        <p14:creationId xmlns:p14="http://schemas.microsoft.com/office/powerpoint/2010/main" val="15134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0719"/>
          </a:xfrm>
        </p:spPr>
        <p:txBody>
          <a:bodyPr/>
          <a:lstStyle/>
          <a:p>
            <a:r>
              <a:rPr lang="en-US" dirty="0"/>
              <a:t>Our LCD driver as an example -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503670" y="686550"/>
            <a:ext cx="8301553" cy="384720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3C71"/>
                </a:solidFill>
              </a:rPr>
              <a:t>Driver uses VSPI (ESP32 has two SPI controllers available for the user – VSPI and HSPI)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FFC000"/>
                </a:solidFill>
              </a:rPr>
              <a:t>// HAL - </a:t>
            </a:r>
            <a:r>
              <a:rPr lang="en-US" sz="1000" dirty="0" err="1">
                <a:solidFill>
                  <a:srgbClr val="FFC000"/>
                </a:solidFill>
              </a:rPr>
              <a:t>graphics.h</a:t>
            </a:r>
            <a:endParaRPr lang="en-US" sz="1000" dirty="0">
              <a:solidFill>
                <a:srgbClr val="FFC000"/>
              </a:solidFill>
            </a:endParaRP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</a:t>
            </a:r>
            <a:r>
              <a:rPr lang="en-US" sz="1000" dirty="0">
                <a:solidFill>
                  <a:srgbClr val="003C71"/>
                </a:solidFill>
              </a:rPr>
              <a:t> ST77XXSPI_DATA_COMMAND_PIN	16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ST77XXSPI_CS_PIN			5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ST77XXSPI_RESET_PIN		23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ST77XXSPI_MOSI_PIN			19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ST77XXSPI_CLK_PIN			18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FFC000"/>
                </a:solidFill>
              </a:rPr>
              <a:t>// Main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#include </a:t>
            </a:r>
            <a:r>
              <a:rPr lang="en-US" sz="1000" dirty="0">
                <a:solidFill>
                  <a:srgbClr val="003C71"/>
                </a:solidFill>
              </a:rPr>
              <a:t>"</a:t>
            </a:r>
            <a:r>
              <a:rPr lang="en-US" sz="1000" dirty="0" err="1">
                <a:solidFill>
                  <a:srgbClr val="003C71"/>
                </a:solidFill>
              </a:rPr>
              <a:t>graphics.h</a:t>
            </a:r>
            <a:r>
              <a:rPr lang="en-US" sz="1000" dirty="0">
                <a:solidFill>
                  <a:srgbClr val="003C71"/>
                </a:solidFill>
              </a:rPr>
              <a:t>“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ST77XX </a:t>
            </a:r>
            <a:r>
              <a:rPr lang="en-US" sz="1000" b="1" dirty="0">
                <a:solidFill>
                  <a:srgbClr val="003C71"/>
                </a:solidFill>
              </a:rPr>
              <a:t>lcd</a:t>
            </a:r>
            <a:r>
              <a:rPr lang="en-US" sz="1000" dirty="0">
                <a:solidFill>
                  <a:srgbClr val="003C71"/>
                </a:solidFill>
              </a:rPr>
              <a:t>(_240x135);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setup()</a:t>
            </a:r>
          </a:p>
          <a:p>
            <a:r>
              <a:rPr lang="en-US" sz="1000" dirty="0">
                <a:solidFill>
                  <a:srgbClr val="003C71"/>
                </a:solidFill>
              </a:rPr>
              <a:t>{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init</a:t>
            </a:r>
            <a:r>
              <a:rPr lang="en-US" sz="1000" dirty="0">
                <a:solidFill>
                  <a:srgbClr val="003C71"/>
                </a:solidFill>
              </a:rPr>
              <a:t>(40000000);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}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loop()</a:t>
            </a:r>
          </a:p>
          <a:p>
            <a:r>
              <a:rPr lang="en-US" sz="1000" dirty="0">
                <a:solidFill>
                  <a:srgbClr val="003C71"/>
                </a:solidFill>
              </a:rPr>
              <a:t>{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fillScr</a:t>
            </a:r>
            <a:r>
              <a:rPr lang="en-US" sz="1000" dirty="0">
                <a:solidFill>
                  <a:srgbClr val="003C71"/>
                </a:solidFill>
              </a:rPr>
              <a:t>(0, 0, 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setColor</a:t>
            </a:r>
            <a:r>
              <a:rPr lang="en-US" sz="1000" dirty="0">
                <a:solidFill>
                  <a:srgbClr val="003C71"/>
                </a:solidFill>
              </a:rPr>
              <a:t>(0, 255, 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drawRect</a:t>
            </a:r>
            <a:r>
              <a:rPr lang="en-US" sz="1000" dirty="0">
                <a:solidFill>
                  <a:srgbClr val="003C71"/>
                </a:solidFill>
              </a:rPr>
              <a:t>(0, 0, </a:t>
            </a:r>
            <a:r>
              <a:rPr lang="en-US" sz="1000" dirty="0" err="1">
                <a:solidFill>
                  <a:srgbClr val="003C71"/>
                </a:solidFill>
              </a:rPr>
              <a:t>lcd.getXSize</a:t>
            </a:r>
            <a:r>
              <a:rPr lang="en-US" sz="1000" dirty="0">
                <a:solidFill>
                  <a:srgbClr val="003C71"/>
                </a:solidFill>
              </a:rPr>
              <a:t>() - 1, </a:t>
            </a:r>
            <a:r>
              <a:rPr lang="en-US" sz="1000" dirty="0" err="1">
                <a:solidFill>
                  <a:srgbClr val="003C71"/>
                </a:solidFill>
              </a:rPr>
              <a:t>lcd.getYSize</a:t>
            </a:r>
            <a:r>
              <a:rPr lang="en-US" sz="1000" dirty="0">
                <a:solidFill>
                  <a:srgbClr val="003C71"/>
                </a:solidFill>
              </a:rPr>
              <a:t>() - 1);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7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ST7789)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/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Few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Use one frame, just erase and draw what ever is needed, do it fast enough and it will look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  <a:r>
              <a:rPr lang="en-US" sz="1600" dirty="0"/>
              <a:t>Use a scratch frame buffer, for each scene: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30 to have smooth animation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3:</a:t>
            </a:r>
            <a:r>
              <a:rPr lang="en-US" sz="1600" dirty="0"/>
              <a:t> Combination of options 1 and 2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just erase and draw what ever is needed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frame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– ST7789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Resolution: 240x135 or 135x240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RGB565 (64K colors): 72 FPS for full screen refresh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Two bytes per pixel</a:t>
            </a:r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 and the LCD\TV out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639409" y="1003177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749336" y="1003177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ST7789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3848470" y="1716350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210757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575177" y="1003176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036598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343487" y="730928"/>
            <a:ext cx="60486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RGB565 mode </a:t>
            </a:r>
            <a:r>
              <a:rPr lang="en-US" sz="1100" dirty="0">
                <a:solidFill>
                  <a:srgbClr val="003C71"/>
                </a:solidFill>
              </a:rPr>
              <a:t>– Any write of the graphics drivers access the frame buffer memory directly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8C6B0-9EE4-4C3B-A830-D2AAC171A490}"/>
              </a:ext>
            </a:extLst>
          </p:cNvPr>
          <p:cNvSpPr/>
          <p:nvPr/>
        </p:nvSpPr>
        <p:spPr>
          <a:xfrm>
            <a:off x="2453081" y="2948032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F26E561-93AA-4A51-8103-C604E39AAB20}"/>
              </a:ext>
            </a:extLst>
          </p:cNvPr>
          <p:cNvSpPr/>
          <p:nvPr/>
        </p:nvSpPr>
        <p:spPr>
          <a:xfrm>
            <a:off x="4024429" y="3421507"/>
            <a:ext cx="758638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DAC25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B9A7A-F6E7-4529-A9B0-79E554038D35}"/>
              </a:ext>
            </a:extLst>
          </p:cNvPr>
          <p:cNvSpPr/>
          <p:nvPr/>
        </p:nvSpPr>
        <p:spPr>
          <a:xfrm>
            <a:off x="4783067" y="2948031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1AC2E-C512-44CB-A7E6-89A974129D4A}"/>
              </a:ext>
            </a:extLst>
          </p:cNvPr>
          <p:cNvSpPr txBox="1"/>
          <p:nvPr/>
        </p:nvSpPr>
        <p:spPr>
          <a:xfrm>
            <a:off x="1343486" y="2442004"/>
            <a:ext cx="604865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TV Out mode</a:t>
            </a:r>
            <a:r>
              <a:rPr lang="en-US" sz="1100" dirty="0">
                <a:solidFill>
                  <a:srgbClr val="003C71"/>
                </a:solidFill>
              </a:rPr>
              <a:t> – Any write of the graphics drivers access the </a:t>
            </a:r>
            <a:r>
              <a:rPr lang="en-US" sz="1100" b="1" u="sng" dirty="0">
                <a:solidFill>
                  <a:srgbClr val="003C71"/>
                </a:solidFill>
              </a:rPr>
              <a:t>local</a:t>
            </a:r>
            <a:r>
              <a:rPr lang="en-US" sz="1100" dirty="0">
                <a:solidFill>
                  <a:srgbClr val="003C71"/>
                </a:solidFill>
              </a:rPr>
              <a:t> frame buffer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At any time one frame buffer is active and the second is being refreshed directly to the TV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B0737-4FDA-4220-B1F7-EE86B34B8923}"/>
              </a:ext>
            </a:extLst>
          </p:cNvPr>
          <p:cNvSpPr/>
          <p:nvPr/>
        </p:nvSpPr>
        <p:spPr>
          <a:xfrm>
            <a:off x="2538899" y="3661205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E6716-FCB5-4931-9FC8-B12D634B87C7}"/>
              </a:ext>
            </a:extLst>
          </p:cNvPr>
          <p:cNvSpPr/>
          <p:nvPr/>
        </p:nvSpPr>
        <p:spPr>
          <a:xfrm>
            <a:off x="2538899" y="3235076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9CC42-28B7-4378-ADF2-F0613044C4EF}"/>
              </a:ext>
            </a:extLst>
          </p:cNvPr>
          <p:cNvSpPr/>
          <p:nvPr/>
        </p:nvSpPr>
        <p:spPr>
          <a:xfrm>
            <a:off x="1663908" y="1735688"/>
            <a:ext cx="1496019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 Local Frame buffer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46" y="45269"/>
            <a:ext cx="8229600" cy="350719"/>
          </a:xfrm>
        </p:spPr>
        <p:txBody>
          <a:bodyPr/>
          <a:lstStyle/>
          <a:p>
            <a:r>
              <a:rPr lang="en-US" dirty="0"/>
              <a:t>TV Out – Uses DAC25 and I2S0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74951" y="395989"/>
            <a:ext cx="9069049" cy="438581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graphics.h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50" dirty="0" err="1">
                <a:solidFill>
                  <a:srgbClr val="2B91AF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tvOut.sendFrame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tvOut.init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xTaskCreatePinnedToCore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tvOutTask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1024,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time;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tvOut.fillScr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0xff,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tvOut.loadFonts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2F4F4F"/>
                </a:solidFill>
                <a:latin typeface="Consolas" panose="020B0609020204030204" pitchFamily="49" charset="0"/>
              </a:rPr>
              <a:t>ORBITRON_LIGHT32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tvOut.print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"Driver Test..."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0, 100,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0x00,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0xff,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(100, 200, 20,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0x00,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tvOut.swapFrameBuffers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(1);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5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Generating bitmaps and using them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Pick your image, make it a BMP file with size no larger than 240x135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BMPconverter.exe in the tools directory in the GIT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tool generates a C file containing the array (bitmap)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Place the file in your project directory as 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a declaration in your main file (where loop resides)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extern const unsigned char/unsigned int/unsigned short </a:t>
            </a:r>
            <a:r>
              <a:rPr lang="en-US" sz="1600" dirty="0" err="1"/>
              <a:t>FlappyBird</a:t>
            </a:r>
            <a:r>
              <a:rPr lang="en-US" sz="1600" dirty="0"/>
              <a:t>[];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LCD.drawCompressed24bitBitmap(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9F701-9BCD-4FE8-8E7C-43CB851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F9B70-87A0-4057-AA35-79E0319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3" y="45269"/>
            <a:ext cx="8229600" cy="356715"/>
          </a:xfrm>
        </p:spPr>
        <p:txBody>
          <a:bodyPr/>
          <a:lstStyle/>
          <a:p>
            <a:r>
              <a:rPr lang="en-US" dirty="0"/>
              <a:t>Interrupt driven driver – Led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828C2-5CFA-44BD-9A6F-FCE24C1EF3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53" y="401984"/>
            <a:ext cx="8228012" cy="43224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A31515"/>
                </a:solidFill>
                <a:latin typeface="Consolas" panose="020B0609020204030204" pitchFamily="49" charset="0"/>
              </a:rPr>
              <a:t>SPI.h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50" dirty="0" err="1">
                <a:solidFill>
                  <a:srgbClr val="A31515"/>
                </a:solidFill>
                <a:latin typeface="Consolas" panose="020B0609020204030204" pitchFamily="49" charset="0"/>
              </a:rPr>
              <a:t>LedMatrix.h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latchPin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fr-FR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en_74138 = 16;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la_74138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Use value of 100 for shift </a:t>
            </a:r>
            <a:r>
              <a:rPr lang="en-US" sz="750" dirty="0" err="1">
                <a:solidFill>
                  <a:srgbClr val="008000"/>
                </a:solidFill>
                <a:latin typeface="Consolas" panose="020B0609020204030204" pitchFamily="49" charset="0"/>
              </a:rPr>
              <a:t>rgister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 implementation of the </a:t>
            </a:r>
            <a:r>
              <a:rPr lang="en-US" sz="750" dirty="0" err="1">
                <a:solidFill>
                  <a:srgbClr val="008000"/>
                </a:solidFill>
                <a:latin typeface="Consolas" panose="020B0609020204030204" pitchFamily="49" charset="0"/>
              </a:rPr>
              <a:t>la,lb,lc,ld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 pins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lb_74138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lc_74138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ld_74138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le_74138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TIMER_INTERVAL 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6250</a:t>
            </a:r>
          </a:p>
          <a:p>
            <a:pPr>
              <a:spcBef>
                <a:spcPts val="0"/>
              </a:spcBef>
            </a:pPr>
            <a:r>
              <a:rPr lang="fr-FR" sz="750" dirty="0" err="1">
                <a:solidFill>
                  <a:srgbClr val="2B91AF"/>
                </a:solidFill>
                <a:latin typeface="Consolas" panose="020B0609020204030204" pitchFamily="49" charset="0"/>
              </a:rPr>
              <a:t>RedLEDmatrix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matrix(</a:t>
            </a:r>
            <a:r>
              <a:rPr lang="fr-FR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latchPin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, en_74138, la_74138, lb_74138, lc_74138, ld_74138,le_74138);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ICACHE_RAM_ATTR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onTimerISR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matrix.shiftOutRow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setup() 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	//Initialize Ticker for Matrix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timer1_attachInterrupt(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onTimerISR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timer1_enable(</a:t>
            </a:r>
            <a:r>
              <a:rPr lang="en-US" sz="750" dirty="0">
                <a:solidFill>
                  <a:srgbClr val="2F4F4F"/>
                </a:solidFill>
                <a:latin typeface="Consolas" panose="020B0609020204030204" pitchFamily="49" charset="0"/>
              </a:rPr>
              <a:t>TIM_DIV16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TIM_EDGE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TIM_LOOP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timer1_write(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TIMER_INTERVAL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5MHz/800 (16*50) = 6250 (50 frames per second)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ESP.wdtEnable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(8000);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loop() 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matrix.clrScr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matrix.setColor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F4F4F"/>
                </a:solidFill>
                <a:latin typeface="Consolas" panose="020B0609020204030204" pitchFamily="49" charset="0"/>
              </a:rPr>
              <a:t>RED_COLOR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fr-FR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matrix.drawLine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(0, 0, 63, 15);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matrix.swapFrameBuffer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ESP.wdtFeed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030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8F5C4-0CAC-48A4-A8D9-2FE2A22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54265-EDF5-429B-A71D-1FB8CEB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" y="45269"/>
            <a:ext cx="8229600" cy="33847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Accessor based driver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1053-3301-4227-B5C7-ED34B053C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83" y="383748"/>
            <a:ext cx="8228012" cy="3425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"driver/</a:t>
            </a:r>
            <a:r>
              <a:rPr lang="en-US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uart.h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"CH559.h“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ch559uartAcc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UARTaccessor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ch559uartAcc() {};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~ch559uartAcc() {};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Serial1.begin(1000000, </a:t>
            </a:r>
            <a:r>
              <a:rPr lang="pt-BR" sz="700" dirty="0">
                <a:solidFill>
                  <a:srgbClr val="6F008A"/>
                </a:solidFill>
                <a:latin typeface="Consolas" panose="020B0609020204030204" pitchFamily="49" charset="0"/>
              </a:rPr>
              <a:t>SERIAL_8N1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19, 23);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Serial1.setRxBufferSize(128);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available()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Serial1.available();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read()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Serial1.read();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Serial1.write(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ch559uartAcc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ch559accessor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ch559port(&amp;ch559accessor);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setup(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ch559port.init();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delay(100);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loop() 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(ch559port.update(&amp;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FFC000"/>
                </a:solidFill>
                <a:latin typeface="Consolas" panose="020B0609020204030204" pitchFamily="49" charset="0"/>
              </a:rPr>
              <a:t>// Use the data in </a:t>
            </a:r>
            <a:r>
              <a:rPr lang="en-US" sz="700" dirty="0" err="1">
                <a:solidFill>
                  <a:srgbClr val="FFC000"/>
                </a:solidFill>
                <a:latin typeface="Consolas" panose="020B0609020204030204" pitchFamily="49" charset="0"/>
              </a:rPr>
              <a:t>hidDevice</a:t>
            </a:r>
            <a:endParaRPr lang="en-US" sz="7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567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37B-EBF1-40F0-884A-8C6B3D2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C098-505A-4287-AF6E-9C8601C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8406"/>
          </a:xfrm>
        </p:spPr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8502-0B55-49F8-B4D8-C5B0CAC8D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886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 volatile programable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common interface is SPI (1,4 or 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based (4KB, 8KB, 16KB, 64KB, 128KB) – ESP32’s flash sector 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erase the state of all erased bits is logic 1(0xFFFFFFFF)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set any bit to 0, but cannot set it back to 1 unless we </a:t>
            </a:r>
            <a:r>
              <a:rPr lang="en-US" sz="1400" b="1" dirty="0"/>
              <a:t>erase a complete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can be erased around </a:t>
            </a:r>
            <a:r>
              <a:rPr lang="en-US" sz="1400" b="1" dirty="0"/>
              <a:t>100000</a:t>
            </a:r>
            <a:r>
              <a:rPr lang="en-US" sz="1400" dirty="0"/>
              <a:t> times!! That’s all!!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operation is long (~10ms)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suitable serving a memory for counters (will stop functioning after 100000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Sectors can be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B084F-0E54-4D2D-A8C2-4B8484E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466EF-1FF9-4BDB-8C85-7D7364F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 err="1"/>
              <a:t>EEprom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3305-D4FA-4586-9996-D6366148B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9499"/>
            <a:ext cx="8228012" cy="3939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sizes (2KB to 64KB)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to price ratio is bad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You can just write to any byte any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Most common interface is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slow and mostly used for saving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ESP32’s EEPROM is emulated on the main flash and is occupying one sector (4KB)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EEPROM.begin</a:t>
            </a:r>
            <a:r>
              <a:rPr lang="en-US" dirty="0"/>
              <a:t>(512);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Size up to 4096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EEPROM.write</a:t>
            </a:r>
            <a:r>
              <a:rPr lang="en-US" dirty="0"/>
              <a:t>(12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/*Address*/,</a:t>
            </a:r>
            <a:r>
              <a:rPr lang="en-US" dirty="0"/>
              <a:t>100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/*Data*/</a:t>
            </a:r>
            <a:r>
              <a:rPr lang="en-US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EEPROM.commit</a:t>
            </a:r>
            <a:r>
              <a:rPr lang="en-US" dirty="0"/>
              <a:t>();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Save the data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B328D-40F2-4326-8FF4-0A162E3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698A3-A394-428B-8CBD-3E53D318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ESP32 Flash memory Partitions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5A3-79CC-40F4-BEDC-EE56872B52E5}"/>
              </a:ext>
            </a:extLst>
          </p:cNvPr>
          <p:cNvSpPr/>
          <p:nvPr/>
        </p:nvSpPr>
        <p:spPr>
          <a:xfrm>
            <a:off x="455613" y="1645170"/>
            <a:ext cx="1954717" cy="9503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67001-EB11-47EF-978F-A5A894EC50B5}"/>
              </a:ext>
            </a:extLst>
          </p:cNvPr>
          <p:cNvSpPr/>
          <p:nvPr/>
        </p:nvSpPr>
        <p:spPr>
          <a:xfrm>
            <a:off x="455613" y="2595547"/>
            <a:ext cx="1954717" cy="95037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1156B-FA24-4821-AEA8-4C8EECD70864}"/>
              </a:ext>
            </a:extLst>
          </p:cNvPr>
          <p:cNvSpPr/>
          <p:nvPr/>
        </p:nvSpPr>
        <p:spPr>
          <a:xfrm>
            <a:off x="455613" y="3545925"/>
            <a:ext cx="1954717" cy="4796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EF68F-2A51-4F3F-84E9-81B46E66A79A}"/>
              </a:ext>
            </a:extLst>
          </p:cNvPr>
          <p:cNvSpPr txBox="1"/>
          <p:nvPr/>
        </p:nvSpPr>
        <p:spPr>
          <a:xfrm>
            <a:off x="2566228" y="2035719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214E9-3627-4240-BC71-584D58DD9566}"/>
              </a:ext>
            </a:extLst>
          </p:cNvPr>
          <p:cNvSpPr txBox="1"/>
          <p:nvPr/>
        </p:nvSpPr>
        <p:spPr>
          <a:xfrm>
            <a:off x="2566228" y="2986096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63CD7-FEF2-4C51-B739-59B36D2B02BC}"/>
              </a:ext>
            </a:extLst>
          </p:cNvPr>
          <p:cNvSpPr txBox="1"/>
          <p:nvPr/>
        </p:nvSpPr>
        <p:spPr>
          <a:xfrm>
            <a:off x="2566228" y="3701128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1.5MB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25B9B-2601-470C-AA61-E0BDC5580337}"/>
              </a:ext>
            </a:extLst>
          </p:cNvPr>
          <p:cNvSpPr txBox="1"/>
          <p:nvPr/>
        </p:nvSpPr>
        <p:spPr>
          <a:xfrm>
            <a:off x="455613" y="866431"/>
            <a:ext cx="269531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Partition table is flexible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Can be set through visual micro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FB6151-F18E-444E-A545-A5AD7004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97" y="308848"/>
            <a:ext cx="4439516" cy="43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70F73-4B56-4ADE-8126-4EDB3A82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6F1DB-005B-4A01-886A-7787F890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SPIFFS – SPI flash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5E2CB-43FE-48B1-BF67-853B391A1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4557"/>
            <a:ext cx="8228012" cy="3954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Resides on the ESP32’s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data folder in the sketch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it through visual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accessible in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ESP32_SPIFFSdemo.ino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Copy the data folder into sketch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CCE47-E1F7-4628-BC91-4B308D24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57" y="253600"/>
            <a:ext cx="3459558" cy="1981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F8B3C-80A8-4AC9-AC1C-54AF539B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81" y="2430303"/>
            <a:ext cx="4183519" cy="2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1FD4E-32E9-4DCD-A91A-FB16170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F9F7EB-71F0-4D33-AD05-69035DFA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E945-DC71-4601-8600-AD5A57086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12467"/>
            <a:ext cx="8228012" cy="3963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platform is equipped with a micro-SD card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format a micro-SD card as FAT32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your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the card into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ESP32_SDcardDemo.ino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The pins setup is taken from the block diagram of our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2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</a:t>
            </a:r>
            <a:r>
              <a:rPr lang="en-US" sz="1600" dirty="0" err="1"/>
              <a:t>Os</a:t>
            </a:r>
            <a:r>
              <a:rPr lang="en-US" sz="1600" dirty="0"/>
              <a:t> electrical types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</a:t>
            </a:r>
            <a:r>
              <a:rPr lang="en-US" sz="1600" dirty="0" err="1"/>
              <a:t>Os</a:t>
            </a:r>
            <a:r>
              <a:rPr lang="en-US" sz="1600" dirty="0"/>
              <a:t> types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I/O matrix and device mapping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Device \ Unit driver types and usage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Graphics fundamentals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LCD we have on our platform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TV out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Flash memory vs EPROM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SPIFFS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SD card and FAT32 usage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Write a driver for the DC motors device (DRV8833)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475D4-4C9C-47C9-94B3-558251F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4E336-8613-43BE-B4D5-AF26B5C7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Coding our own driver – DRV8833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4270-356B-41A6-A60A-2994AB65C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4519"/>
            <a:ext cx="8228012" cy="38946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data sheet / spec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need to understand what are the device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Second, we need to understand what protocol it uses?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decide what type of driver is it going to be?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Simple initialization setup?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Interrupt driven?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an accessor? Complex but most flexible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 background process? </a:t>
            </a:r>
          </a:p>
        </p:txBody>
      </p:sp>
    </p:spTree>
    <p:extLst>
      <p:ext uri="{BB962C8B-B14F-4D97-AF65-F5344CB8AC3E}">
        <p14:creationId xmlns:p14="http://schemas.microsoft.com/office/powerpoint/2010/main" val="6496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7B3CC-765C-4EA1-8FE3-E9818DC5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FAE79-C9EA-4E59-855C-8597B07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DRV8833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D1257-282A-44BA-BEED-F5F99A1F8E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950377"/>
            <a:ext cx="8228012" cy="3933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DC motors drivers or 1 step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control for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1.5-A RMS, 2-A Peak per H-Bridge in PWP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184B-6FE4-4A86-B753-E5E84C65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93" y="108496"/>
            <a:ext cx="3549150" cy="2259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2C535-5F77-4A43-B54B-C7BBACB6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9" y="2756162"/>
            <a:ext cx="3463926" cy="1302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835FE-2D9E-4656-9A1D-7CFADC10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138" y="2662348"/>
            <a:ext cx="4356141" cy="14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speaker (buzzer)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PWM channel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two functions: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, 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timeInMilliSec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play sound of frequency for a period of time, when done will return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Second non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trigger the speaker to generate sound at specified frequency and return immediately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Call: </a:t>
            </a:r>
            <a:r>
              <a:rPr lang="en-US" sz="1400" b="1" dirty="0" err="1"/>
              <a:t>soundOff</a:t>
            </a:r>
            <a:r>
              <a:rPr lang="en-US" sz="1400" dirty="0"/>
              <a:t>(); to shut off the speaker</a:t>
            </a:r>
          </a:p>
        </p:txBody>
      </p:sp>
    </p:spTree>
    <p:extLst>
      <p:ext uri="{BB962C8B-B14F-4D97-AF65-F5344CB8AC3E}">
        <p14:creationId xmlns:p14="http://schemas.microsoft.com/office/powerpoint/2010/main" val="21798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83F0F-9E0D-407A-9BFD-69342CD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631F4-F2DD-4C07-BA11-70D97A9E1F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224901"/>
            <a:ext cx="8228012" cy="4404249"/>
          </a:xfrm>
        </p:spPr>
        <p:txBody>
          <a:bodyPr/>
          <a:lstStyle/>
          <a:p>
            <a:r>
              <a:rPr lang="en-US" b="1" dirty="0"/>
              <a:t>Open drain </a:t>
            </a:r>
            <a:r>
              <a:rPr lang="en-US" dirty="0"/>
              <a:t>buffer: Either drives ground or float the output</a:t>
            </a:r>
          </a:p>
          <a:p>
            <a:r>
              <a:rPr lang="en-US" dirty="0"/>
              <a:t>A pull up resistor is needed to drive logic 1</a:t>
            </a:r>
          </a:p>
          <a:p>
            <a:endParaRPr lang="en-US" dirty="0"/>
          </a:p>
          <a:p>
            <a:r>
              <a:rPr lang="en-US" b="1" dirty="0"/>
              <a:t>Bi-Directional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Tri state buffer: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FDA82-24B3-4320-B02F-4EA5EBF0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6" y="531486"/>
            <a:ext cx="1611081" cy="1329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Image result for difital output buffers">
            <a:extLst>
              <a:ext uri="{FF2B5EF4-FFF2-40B4-BE49-F238E27FC236}">
                <a16:creationId xmlns:a16="http://schemas.microsoft.com/office/drawing/2014/main" id="{14EDD849-A637-46B0-BCDE-24EC5E06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27" y="1196103"/>
            <a:ext cx="2629270" cy="154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CE3DC-350C-4278-A362-ACD62A0C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23" y="2993066"/>
            <a:ext cx="3080707" cy="157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ristatelogic-vs-opendrain - wikipost">
            <a:extLst>
              <a:ext uri="{FF2B5EF4-FFF2-40B4-BE49-F238E27FC236}">
                <a16:creationId xmlns:a16="http://schemas.microsoft.com/office/drawing/2014/main" id="{4E12964F-9A67-447E-89AF-9702C95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72" y="531486"/>
            <a:ext cx="1447566" cy="1330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PWM (Pulse-Width Modulation):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(25, OUTPUT);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ledcSetup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, 8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/*Number of bits for resolution of duty cycle*/</a:t>
            </a:r>
            <a:r>
              <a:rPr lang="en-US" sz="1400" dirty="0"/>
              <a:t>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ledcAttachPin</a:t>
            </a:r>
            <a:r>
              <a:rPr lang="en-US" sz="1400" dirty="0"/>
              <a:t>(25, 1);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ledcWriteTone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196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/*Duty Cycle*/</a:t>
            </a:r>
            <a:r>
              <a:rPr lang="en-US" sz="1400" dirty="0"/>
              <a:t>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DAC: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 setup needed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dacWrite</a:t>
            </a:r>
            <a:r>
              <a:rPr lang="en-US" sz="1400" dirty="0"/>
              <a:t>(25,Value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0 – 255 */</a:t>
            </a:r>
            <a:r>
              <a:rPr lang="en-US" sz="1400" dirty="0"/>
              <a:t>);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Output 0-3.3V, 0.013V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ADA1-3B7B-4745-8B7C-FC7B6138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69" y="308303"/>
            <a:ext cx="2123344" cy="152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F96C0-5A87-457B-A532-753A2C47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17" y="3311758"/>
            <a:ext cx="1542096" cy="13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INPUT_PULLUP);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INPUT_PULLDOWN);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OUTPUT_OPEN_DRAIN);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</p:txBody>
      </p:sp>
    </p:spTree>
    <p:extLst>
      <p:ext uri="{BB962C8B-B14F-4D97-AF65-F5344CB8AC3E}">
        <p14:creationId xmlns:p14="http://schemas.microsoft.com/office/powerpoint/2010/main" val="5748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B8CC1-C335-4785-A39A-38E6B00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10AC3-AD37-436C-852F-3DB1FB1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54940"/>
            <a:ext cx="8229600" cy="427752"/>
          </a:xfrm>
        </p:spPr>
        <p:txBody>
          <a:bodyPr/>
          <a:lstStyle/>
          <a:p>
            <a:r>
              <a:rPr lang="en-US" dirty="0"/>
              <a:t>Usage for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D615-3EC1-473B-9294-AA152AC2A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82693"/>
            <a:ext cx="8228012" cy="4046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Digital</a:t>
            </a:r>
            <a:r>
              <a:rPr lang="en-US" sz="1400" dirty="0"/>
              <a:t>: Control led, relays, read state of digital inputs coming from different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Analog</a:t>
            </a:r>
            <a:r>
              <a:rPr lang="en-US" sz="1400" dirty="0"/>
              <a:t>: Read voltage level of a device, potentiometer, Joy Stick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PWM</a:t>
            </a:r>
            <a:r>
              <a:rPr lang="en-US" sz="1400" dirty="0"/>
              <a:t>: Control a speaker, DC motors, servo electric engines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DAC</a:t>
            </a:r>
            <a:r>
              <a:rPr lang="en-US" sz="1400" dirty="0"/>
              <a:t>: Drive a speaker with volume control, generate special wave forms, use your imagination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A2C4-726E-46CA-AE2A-6B233458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184400"/>
            <a:ext cx="1697647" cy="1813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A3614-1276-4E8D-8FB7-BC988C871463}"/>
              </a:ext>
            </a:extLst>
          </p:cNvPr>
          <p:cNvSpPr txBox="1"/>
          <p:nvPr/>
        </p:nvSpPr>
        <p:spPr>
          <a:xfrm>
            <a:off x="2151672" y="3460750"/>
            <a:ext cx="482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PWM</a:t>
            </a:r>
          </a:p>
        </p:txBody>
      </p:sp>
      <p:pic>
        <p:nvPicPr>
          <p:cNvPr id="2050" name="Picture 2" descr="Image result for speaker DAC arduino">
            <a:extLst>
              <a:ext uri="{FF2B5EF4-FFF2-40B4-BE49-F238E27FC236}">
                <a16:creationId xmlns:a16="http://schemas.microsoft.com/office/drawing/2014/main" id="{8D32AACC-AAF8-4B96-8463-B15B57C2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51782"/>
            <a:ext cx="4940300" cy="18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51ADA-275E-40A5-A294-AF81C257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6C2BC-8766-4AAC-B741-8B9DE97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705"/>
          </a:xfrm>
        </p:spPr>
        <p:txBody>
          <a:bodyPr/>
          <a:lstStyle/>
          <a:p>
            <a:r>
              <a:rPr lang="en-US" sz="3600" dirty="0"/>
              <a:t>I/O matrix and device mapping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F4E56-5F94-4E92-8A78-17D2E365AADD}"/>
              </a:ext>
            </a:extLst>
          </p:cNvPr>
          <p:cNvSpPr txBox="1"/>
          <p:nvPr/>
        </p:nvSpPr>
        <p:spPr>
          <a:xfrm>
            <a:off x="455612" y="824459"/>
            <a:ext cx="4482147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Some units have fixed IO mapping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Most micro controllers have IO matrix for greater flexibility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Some options might have frequency limitations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4B329-4275-4AEA-8821-E1995410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28" y="45269"/>
            <a:ext cx="3499875" cy="4671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B9462-21FD-46F1-A1E1-2AD197EB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36" y="2275037"/>
            <a:ext cx="4005372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3DEB5-5DDF-4BB6-A01D-497716F0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4C637-3C71-4150-AF4F-15383C4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Before connecting a device…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C996-8C49-423D-A63A-8E8F5E893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7555"/>
            <a:ext cx="8228012" cy="3951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figure out: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connection (either by watching the schematic, detailed board diagram or any other document with the relevant data)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What interface\protocol is used by the device, need to make sure we have a free one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frequency the device can operate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Voltage level – both I/O and supply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Total power consumption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have additional signals needed beside what the protocol defines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 pull up or pull down on part of the signals?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2608</Words>
  <Application>Microsoft Office PowerPoint</Application>
  <PresentationFormat>On-screen Show (16:9)</PresentationFormat>
  <Paragraphs>419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Intel Clear</vt:lpstr>
      <vt:lpstr>Intel Clear Pro</vt:lpstr>
      <vt:lpstr>Wingdings</vt:lpstr>
      <vt:lpstr>Int_PPT Template_ClearPro_16x9</vt:lpstr>
      <vt:lpstr>1_Int_PPT Template_ClearPro_16x9</vt:lpstr>
      <vt:lpstr>Intel Maker’s ESP32 course –  by intel’s makers community class 2</vt:lpstr>
      <vt:lpstr>PowerPoint Presentation</vt:lpstr>
      <vt:lpstr>Class 2 agenda:</vt:lpstr>
      <vt:lpstr>PowerPoint Presentation</vt:lpstr>
      <vt:lpstr>I/O and the different types</vt:lpstr>
      <vt:lpstr>I/O and the different types</vt:lpstr>
      <vt:lpstr>Usage for i/os</vt:lpstr>
      <vt:lpstr>I/O matrix and device mapping</vt:lpstr>
      <vt:lpstr>Before connecting a device…</vt:lpstr>
      <vt:lpstr>Mapping the LCD of our platform</vt:lpstr>
      <vt:lpstr>PowerPoint Presentation</vt:lpstr>
      <vt:lpstr>Device driver</vt:lpstr>
      <vt:lpstr>Getting started with a driver</vt:lpstr>
      <vt:lpstr>HAL \ API</vt:lpstr>
      <vt:lpstr>Our LCD driver as an example - Setup</vt:lpstr>
      <vt:lpstr>Basic graphics controller</vt:lpstr>
      <vt:lpstr>Animation basics…</vt:lpstr>
      <vt:lpstr>Few main technics</vt:lpstr>
      <vt:lpstr>Our LCD – ST7789 based</vt:lpstr>
      <vt:lpstr>ESP32 and the LCD\TV out block diagram</vt:lpstr>
      <vt:lpstr>TV Out – Uses DAC25 and I2S0</vt:lpstr>
      <vt:lpstr>Generating bitmaps and using them in our code</vt:lpstr>
      <vt:lpstr>Interrupt driven driver – Led Matrix</vt:lpstr>
      <vt:lpstr>Accessor based driver</vt:lpstr>
      <vt:lpstr>Flash memory</vt:lpstr>
      <vt:lpstr>EEprom memory</vt:lpstr>
      <vt:lpstr>ESP32 Flash memory Partitions</vt:lpstr>
      <vt:lpstr>SPIFFS – SPI flash system</vt:lpstr>
      <vt:lpstr>SD Card</vt:lpstr>
      <vt:lpstr>Coding our own driver – DRV8833</vt:lpstr>
      <vt:lpstr>DRV8833</vt:lpstr>
      <vt:lpstr>The speaker (buzzer)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2022-12-05T07:46:00Z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