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36"/>
  </p:notesMasterIdLst>
  <p:handoutMasterIdLst>
    <p:handoutMasterId r:id="rId37"/>
  </p:handoutMasterIdLst>
  <p:sldIdLst>
    <p:sldId id="318" r:id="rId3"/>
    <p:sldId id="321" r:id="rId4"/>
    <p:sldId id="349" r:id="rId5"/>
    <p:sldId id="370" r:id="rId6"/>
    <p:sldId id="361" r:id="rId7"/>
    <p:sldId id="369" r:id="rId8"/>
    <p:sldId id="362" r:id="rId9"/>
    <p:sldId id="371" r:id="rId10"/>
    <p:sldId id="374" r:id="rId11"/>
    <p:sldId id="372" r:id="rId12"/>
    <p:sldId id="373" r:id="rId13"/>
    <p:sldId id="375" r:id="rId14"/>
    <p:sldId id="376" r:id="rId15"/>
    <p:sldId id="377" r:id="rId16"/>
    <p:sldId id="378" r:id="rId17"/>
    <p:sldId id="350" r:id="rId18"/>
    <p:sldId id="357" r:id="rId19"/>
    <p:sldId id="360" r:id="rId20"/>
    <p:sldId id="351" r:id="rId21"/>
    <p:sldId id="368" r:id="rId22"/>
    <p:sldId id="380" r:id="rId23"/>
    <p:sldId id="352" r:id="rId24"/>
    <p:sldId id="381" r:id="rId25"/>
    <p:sldId id="382" r:id="rId26"/>
    <p:sldId id="358" r:id="rId27"/>
    <p:sldId id="359" r:id="rId28"/>
    <p:sldId id="383" r:id="rId29"/>
    <p:sldId id="384" r:id="rId30"/>
    <p:sldId id="385" r:id="rId31"/>
    <p:sldId id="386" r:id="rId32"/>
    <p:sldId id="387" r:id="rId33"/>
    <p:sldId id="367" r:id="rId34"/>
    <p:sldId id="294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212" d="100"/>
          <a:sy n="212" d="100"/>
        </p:scale>
        <p:origin x="216" y="100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12-Jun-21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12-Jun-21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 Maker’s ESP32 course – </a:t>
            </a:r>
            <a:br>
              <a:rPr lang="en-US" dirty="0"/>
            </a:br>
            <a:r>
              <a:rPr lang="en-US" dirty="0"/>
              <a:t>by intel’s makers community</a:t>
            </a:r>
            <a:br>
              <a:rPr lang="en-US" dirty="0"/>
            </a:br>
            <a:r>
              <a:rPr lang="en-US" dirty="0"/>
              <a:t>class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May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4C06C3-7086-4457-A839-57165781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7F766E-CEAA-4B1E-91BD-7294EABE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715"/>
          </a:xfrm>
        </p:spPr>
        <p:txBody>
          <a:bodyPr/>
          <a:lstStyle/>
          <a:p>
            <a:r>
              <a:rPr lang="en-US" dirty="0"/>
              <a:t>Mapping the LCD of our platform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AE080-D33C-4830-AAC5-0AAD828973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92547"/>
            <a:ext cx="8228012" cy="39366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general mistakes in connectivity can damage a board!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Information for physical connectivity must be available for 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Interface used by the LCD is SPI: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MOSI – Master out slave in (drive data from ESP32 to the LCD)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Clock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CS – Chip Select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Reset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Out of spec signal - CMD\Data , distinguish between data or command 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Information for the specific I/</a:t>
            </a:r>
            <a:r>
              <a:rPr lang="en-US" sz="1600" dirty="0" err="1"/>
              <a:t>Os</a:t>
            </a:r>
            <a:r>
              <a:rPr lang="en-US" sz="1600" dirty="0"/>
              <a:t> used is in the schematic of the ESP32 TTGO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Graphics.h</a:t>
            </a:r>
            <a:r>
              <a:rPr lang="en-US" sz="1600" dirty="0"/>
              <a:t> is a general LCD\TV out driver that supports the platform’s ST7789 device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Small porting is needed</a:t>
            </a:r>
          </a:p>
        </p:txBody>
      </p:sp>
    </p:spTree>
    <p:extLst>
      <p:ext uri="{BB962C8B-B14F-4D97-AF65-F5344CB8AC3E}">
        <p14:creationId xmlns:p14="http://schemas.microsoft.com/office/powerpoint/2010/main" val="13036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E13421-76C8-411E-9029-CE558B09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07157-201E-4BD5-B729-C4E6DA26C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77" y="873978"/>
            <a:ext cx="3467944" cy="2866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B2A814-E195-4DB6-97FA-65E9ACCDF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213" y="724122"/>
            <a:ext cx="4161361" cy="3158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27EF45-85A0-4248-BD45-8708EACA43EB}"/>
              </a:ext>
            </a:extLst>
          </p:cNvPr>
          <p:cNvSpPr txBox="1"/>
          <p:nvPr/>
        </p:nvSpPr>
        <p:spPr>
          <a:xfrm>
            <a:off x="1737358" y="1949310"/>
            <a:ext cx="62658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3C71"/>
                </a:solidFill>
              </a:rPr>
              <a:t>SPI-MOSI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3CC4B-AF00-40DE-B3A5-8B5D324A031B}"/>
              </a:ext>
            </a:extLst>
          </p:cNvPr>
          <p:cNvSpPr txBox="1"/>
          <p:nvPr/>
        </p:nvSpPr>
        <p:spPr>
          <a:xfrm>
            <a:off x="1737359" y="2053652"/>
            <a:ext cx="62658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3C71"/>
                </a:solidFill>
              </a:rPr>
              <a:t>SPI Clock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6EB85-560F-4269-B47E-21EFFF23BA4C}"/>
              </a:ext>
            </a:extLst>
          </p:cNvPr>
          <p:cNvSpPr txBox="1"/>
          <p:nvPr/>
        </p:nvSpPr>
        <p:spPr>
          <a:xfrm>
            <a:off x="1737359" y="2158583"/>
            <a:ext cx="62658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3C71"/>
                </a:solidFill>
              </a:rPr>
              <a:t>Data\CMD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08753-5636-4EE0-90CF-4B464EF756D7}"/>
              </a:ext>
            </a:extLst>
          </p:cNvPr>
          <p:cNvSpPr txBox="1"/>
          <p:nvPr/>
        </p:nvSpPr>
        <p:spPr>
          <a:xfrm>
            <a:off x="1737357" y="2367856"/>
            <a:ext cx="626589" cy="1384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3C71"/>
                </a:solidFill>
              </a:rPr>
              <a:t>Chip Select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10444-EE0B-4412-8C31-6291FFB7549E}"/>
              </a:ext>
            </a:extLst>
          </p:cNvPr>
          <p:cNvSpPr txBox="1"/>
          <p:nvPr/>
        </p:nvSpPr>
        <p:spPr>
          <a:xfrm>
            <a:off x="506668" y="200868"/>
            <a:ext cx="3705568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003C71"/>
                </a:solidFill>
              </a:rPr>
              <a:t>ESP32 TTGO module schematic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831D3-4572-4A8D-ADA8-69F29D1007C3}"/>
              </a:ext>
            </a:extLst>
          </p:cNvPr>
          <p:cNvSpPr txBox="1"/>
          <p:nvPr/>
        </p:nvSpPr>
        <p:spPr>
          <a:xfrm>
            <a:off x="5330503" y="491782"/>
            <a:ext cx="98335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ESP32</a:t>
            </a:r>
          </a:p>
        </p:txBody>
      </p:sp>
    </p:spTree>
    <p:extLst>
      <p:ext uri="{BB962C8B-B14F-4D97-AF65-F5344CB8AC3E}">
        <p14:creationId xmlns:p14="http://schemas.microsoft.com/office/powerpoint/2010/main" val="15854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D3B54-5116-4D3A-9821-40A555A0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F314E-F06D-4E47-9B2B-A30E6651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3717"/>
          </a:xfrm>
        </p:spPr>
        <p:txBody>
          <a:bodyPr/>
          <a:lstStyle/>
          <a:p>
            <a:r>
              <a:rPr lang="en-US" dirty="0"/>
              <a:t>Device driver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BC49B-D9C6-4F23-8F8D-461194E2C6C2}"/>
              </a:ext>
            </a:extLst>
          </p:cNvPr>
          <p:cNvSpPr/>
          <p:nvPr/>
        </p:nvSpPr>
        <p:spPr>
          <a:xfrm>
            <a:off x="1834797" y="887419"/>
            <a:ext cx="1472034" cy="15469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Micro Controller</a:t>
            </a:r>
          </a:p>
          <a:p>
            <a:pPr algn="ctr"/>
            <a:r>
              <a:rPr lang="en-US" dirty="0"/>
              <a:t>(ESP32)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F8C39-B7E2-4899-8772-DBAFB475AAB1}"/>
              </a:ext>
            </a:extLst>
          </p:cNvPr>
          <p:cNvSpPr/>
          <p:nvPr/>
        </p:nvSpPr>
        <p:spPr>
          <a:xfrm>
            <a:off x="5468412" y="887418"/>
            <a:ext cx="1472034" cy="154698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  <a:p>
            <a:pPr algn="ctr"/>
            <a:r>
              <a:rPr lang="en-US" dirty="0"/>
              <a:t>(LCD for Example)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6FA37-30A9-42FB-8B73-62C383ADA2B4}"/>
              </a:ext>
            </a:extLst>
          </p:cNvPr>
          <p:cNvSpPr/>
          <p:nvPr/>
        </p:nvSpPr>
        <p:spPr>
          <a:xfrm>
            <a:off x="3431249" y="887419"/>
            <a:ext cx="1912745" cy="154698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Enable us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Utilize the device’s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Initialize the device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F971A-D1FA-4F31-A253-8AA5628EC4B8}"/>
              </a:ext>
            </a:extLst>
          </p:cNvPr>
          <p:cNvSpPr txBox="1"/>
          <p:nvPr/>
        </p:nvSpPr>
        <p:spPr>
          <a:xfrm>
            <a:off x="3431248" y="572833"/>
            <a:ext cx="1912745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dirty="0"/>
              <a:t>Device Driver</a:t>
            </a:r>
          </a:p>
          <a:p>
            <a:pPr algn="ctr"/>
            <a:endParaRPr lang="en-US" dirty="0" err="1">
              <a:solidFill>
                <a:srgbClr val="003C7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C1D73-7917-4CD7-9C4F-F366B0103A84}"/>
              </a:ext>
            </a:extLst>
          </p:cNvPr>
          <p:cNvSpPr txBox="1"/>
          <p:nvPr/>
        </p:nvSpPr>
        <p:spPr>
          <a:xfrm>
            <a:off x="3431248" y="3113241"/>
            <a:ext cx="1912745" cy="83099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lang="en-US" dirty="0"/>
              <a:t>Device Driver</a:t>
            </a:r>
          </a:p>
          <a:p>
            <a:pPr algn="ctr"/>
            <a:r>
              <a:rPr lang="en-US" dirty="0"/>
              <a:t>SW structure</a:t>
            </a:r>
          </a:p>
          <a:p>
            <a:pPr algn="ctr"/>
            <a:endParaRPr lang="en-US" dirty="0" err="1">
              <a:solidFill>
                <a:srgbClr val="003C7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B4AFAC-D758-42B1-9C41-03280211D87D}"/>
              </a:ext>
            </a:extLst>
          </p:cNvPr>
          <p:cNvSpPr/>
          <p:nvPr/>
        </p:nvSpPr>
        <p:spPr>
          <a:xfrm>
            <a:off x="3431248" y="3729553"/>
            <a:ext cx="1866277" cy="31179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D07EA7-B1A9-44CA-9084-73D3E8209A1B}"/>
              </a:ext>
            </a:extLst>
          </p:cNvPr>
          <p:cNvSpPr/>
          <p:nvPr/>
        </p:nvSpPr>
        <p:spPr>
          <a:xfrm>
            <a:off x="3431248" y="4041348"/>
            <a:ext cx="1866277" cy="31179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B57E3-D2D3-4B86-BB08-50EDA5C45D70}"/>
              </a:ext>
            </a:extLst>
          </p:cNvPr>
          <p:cNvSpPr txBox="1"/>
          <p:nvPr/>
        </p:nvSpPr>
        <p:spPr>
          <a:xfrm>
            <a:off x="5375474" y="3800811"/>
            <a:ext cx="191274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H</a:t>
            </a:r>
            <a:r>
              <a:rPr lang="en-US" sz="1100" dirty="0">
                <a:solidFill>
                  <a:srgbClr val="003C71"/>
                </a:solidFill>
              </a:rPr>
              <a:t>ardware </a:t>
            </a:r>
            <a:r>
              <a:rPr lang="en-US" sz="1100" b="1" dirty="0">
                <a:solidFill>
                  <a:srgbClr val="003C71"/>
                </a:solidFill>
              </a:rPr>
              <a:t>A</a:t>
            </a:r>
            <a:r>
              <a:rPr lang="en-US" sz="1100" dirty="0">
                <a:solidFill>
                  <a:srgbClr val="003C71"/>
                </a:solidFill>
              </a:rPr>
              <a:t>bstraction </a:t>
            </a:r>
            <a:r>
              <a:rPr lang="en-US" sz="1100" b="1" dirty="0">
                <a:solidFill>
                  <a:srgbClr val="003C71"/>
                </a:solidFill>
              </a:rPr>
              <a:t>L</a:t>
            </a:r>
            <a:r>
              <a:rPr lang="en-US" sz="1100" dirty="0">
                <a:solidFill>
                  <a:srgbClr val="003C71"/>
                </a:solidFill>
              </a:rPr>
              <a:t>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63E13-E17E-4DA0-BCB8-EB9DFEEE3377}"/>
              </a:ext>
            </a:extLst>
          </p:cNvPr>
          <p:cNvSpPr txBox="1"/>
          <p:nvPr/>
        </p:nvSpPr>
        <p:spPr>
          <a:xfrm>
            <a:off x="5375474" y="4011369"/>
            <a:ext cx="2344461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A</a:t>
            </a:r>
            <a:r>
              <a:rPr lang="en-US" sz="1100" dirty="0">
                <a:solidFill>
                  <a:srgbClr val="003C71"/>
                </a:solidFill>
              </a:rPr>
              <a:t>pplication</a:t>
            </a:r>
            <a:r>
              <a:rPr lang="en-US" dirty="0"/>
              <a:t> </a:t>
            </a:r>
            <a:r>
              <a:rPr lang="en-US" sz="1100" b="1" dirty="0">
                <a:solidFill>
                  <a:srgbClr val="003C71"/>
                </a:solidFill>
              </a:rPr>
              <a:t>P</a:t>
            </a:r>
            <a:r>
              <a:rPr lang="en-US" sz="1100" dirty="0">
                <a:solidFill>
                  <a:srgbClr val="003C71"/>
                </a:solidFill>
              </a:rPr>
              <a:t>rogramming </a:t>
            </a:r>
            <a:r>
              <a:rPr lang="en-US" sz="1100" b="1" dirty="0">
                <a:solidFill>
                  <a:srgbClr val="003C71"/>
                </a:solidFill>
              </a:rPr>
              <a:t>I</a:t>
            </a:r>
            <a:r>
              <a:rPr lang="en-US" sz="1100" dirty="0">
                <a:solidFill>
                  <a:srgbClr val="003C71"/>
                </a:solidFill>
              </a:rPr>
              <a:t>nterface</a:t>
            </a:r>
          </a:p>
        </p:txBody>
      </p:sp>
    </p:spTree>
    <p:extLst>
      <p:ext uri="{BB962C8B-B14F-4D97-AF65-F5344CB8AC3E}">
        <p14:creationId xmlns:p14="http://schemas.microsoft.com/office/powerpoint/2010/main" val="275973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D8892E-8CF3-4C15-9812-0758BB6B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B3ADD0-F7C9-406B-A804-C87353E9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8707"/>
          </a:xfrm>
        </p:spPr>
        <p:txBody>
          <a:bodyPr/>
          <a:lstStyle/>
          <a:p>
            <a:r>
              <a:rPr lang="en-US" dirty="0"/>
              <a:t>Getting started with a driver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7AF43-7DD7-4211-9560-6D51ACE813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77555"/>
            <a:ext cx="8228012" cy="3951595"/>
          </a:xfrm>
        </p:spPr>
        <p:txBody>
          <a:bodyPr/>
          <a:lstStyle/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When using a driver for the first time:</a:t>
            </a:r>
          </a:p>
          <a:p>
            <a:pPr marL="511175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 need to place the driver in the library Arduino folder</a:t>
            </a:r>
          </a:p>
          <a:p>
            <a:pPr marL="511175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 might need to do a small porting or adaptations 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Types of adaptions we might face:</a:t>
            </a:r>
          </a:p>
          <a:p>
            <a:pPr marL="511175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The simplest one is just providing basic parameters such as:</a:t>
            </a:r>
          </a:p>
          <a:p>
            <a:pPr marL="8572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I\O pins mapping</a:t>
            </a:r>
          </a:p>
          <a:p>
            <a:pPr marL="8572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I2C address </a:t>
            </a:r>
          </a:p>
          <a:p>
            <a:pPr marL="8572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Unit index (in case we have multiple instances of the same unit)</a:t>
            </a:r>
          </a:p>
          <a:p>
            <a:pPr marL="511175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Next will need a background task or an interrupt service routine</a:t>
            </a:r>
          </a:p>
          <a:p>
            <a:pPr marL="8572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In most cases an example is provided</a:t>
            </a:r>
          </a:p>
          <a:p>
            <a:pPr marL="511175" lvl="1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A More complicated one will need an accessor - meaning:</a:t>
            </a:r>
          </a:p>
          <a:p>
            <a:pPr marL="8572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We will need to inherent a C++ class and link\implement HAL functions</a:t>
            </a:r>
          </a:p>
          <a:p>
            <a:pPr marL="857250" lvl="2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 will go through an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31ED4-7072-440C-94E1-9A855444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974" y="-1"/>
            <a:ext cx="3010025" cy="19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A5F5D5-7138-447F-B636-76C6F43F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B54CFD-C2A2-450A-BFDC-7D881AF6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715"/>
          </a:xfrm>
        </p:spPr>
        <p:txBody>
          <a:bodyPr/>
          <a:lstStyle/>
          <a:p>
            <a:r>
              <a:rPr lang="en-US" dirty="0"/>
              <a:t>HAL \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F0369-9C01-459E-BC21-2FD8A3F2D0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01541"/>
            <a:ext cx="8228012" cy="39276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 (direct HW access):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Used by the driver internally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SPI interface native functions for example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SPI.writeBYTE</a:t>
            </a:r>
            <a:r>
              <a:rPr lang="en-US" dirty="0"/>
              <a:t>((char)VAL);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dirty="0"/>
              <a:t>ESP_WRITE_REG(0x3FF4400c, </a:t>
            </a:r>
            <a:r>
              <a:rPr lang="en-US" dirty="0" err="1"/>
              <a:t>PAR_IOs_MASK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(To be used by the programmer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r>
              <a:rPr lang="en-US" dirty="0"/>
              <a:t>: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Graphics driver functions for examples: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fillScr</a:t>
            </a:r>
            <a:r>
              <a:rPr lang="en-US" dirty="0"/>
              <a:t>(unsigned char r, unsigned char g, unsigned char b);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drawRoundRect</a:t>
            </a:r>
            <a:r>
              <a:rPr lang="en-US" dirty="0"/>
              <a:t>(short x1, short y1, short x2, short y2, bool fill = false);</a:t>
            </a:r>
          </a:p>
        </p:txBody>
      </p:sp>
    </p:spTree>
    <p:extLst>
      <p:ext uri="{BB962C8B-B14F-4D97-AF65-F5344CB8AC3E}">
        <p14:creationId xmlns:p14="http://schemas.microsoft.com/office/powerpoint/2010/main" val="151342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5BFB5-B05E-41E1-BF3B-1C71B4E7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D8D23C-7B5A-45FF-BFC6-3CBF5151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0719"/>
          </a:xfrm>
        </p:spPr>
        <p:txBody>
          <a:bodyPr/>
          <a:lstStyle/>
          <a:p>
            <a:r>
              <a:rPr lang="en-US" dirty="0"/>
              <a:t>Our LCD driver as an example -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34056-4995-438F-9758-38A2A4486DE8}"/>
              </a:ext>
            </a:extLst>
          </p:cNvPr>
          <p:cNvSpPr txBox="1"/>
          <p:nvPr/>
        </p:nvSpPr>
        <p:spPr>
          <a:xfrm>
            <a:off x="503670" y="686550"/>
            <a:ext cx="8301553" cy="384720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3C71"/>
                </a:solidFill>
              </a:rPr>
              <a:t>Driver uses VSPI (ESP32 has two SPI controllers available for the user – VSPI and HSPI)</a:t>
            </a:r>
          </a:p>
          <a:p>
            <a:endParaRPr lang="en-US" sz="1000" dirty="0">
              <a:solidFill>
                <a:srgbClr val="003C71"/>
              </a:solidFill>
            </a:endParaRPr>
          </a:p>
          <a:p>
            <a:r>
              <a:rPr lang="en-US" sz="1000" dirty="0">
                <a:solidFill>
                  <a:srgbClr val="FFC000"/>
                </a:solidFill>
              </a:rPr>
              <a:t>// HAL - </a:t>
            </a:r>
            <a:r>
              <a:rPr lang="en-US" sz="1000" dirty="0" err="1">
                <a:solidFill>
                  <a:srgbClr val="FFC000"/>
                </a:solidFill>
              </a:rPr>
              <a:t>graphics.h</a:t>
            </a:r>
            <a:endParaRPr lang="en-US" sz="1000" dirty="0">
              <a:solidFill>
                <a:srgbClr val="FFC000"/>
              </a:solidFill>
            </a:endParaRP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#define</a:t>
            </a:r>
            <a:r>
              <a:rPr lang="en-US" sz="1000" dirty="0">
                <a:solidFill>
                  <a:srgbClr val="003C71"/>
                </a:solidFill>
              </a:rPr>
              <a:t> ST77XXSPI_DATA_COMMAND_PIN	16</a:t>
            </a: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#define </a:t>
            </a:r>
            <a:r>
              <a:rPr lang="en-US" sz="1000" dirty="0">
                <a:solidFill>
                  <a:srgbClr val="003C71"/>
                </a:solidFill>
              </a:rPr>
              <a:t>ST77XXSPI_CS_PIN			5</a:t>
            </a: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#define </a:t>
            </a:r>
            <a:r>
              <a:rPr lang="en-US" sz="1000" dirty="0">
                <a:solidFill>
                  <a:srgbClr val="003C71"/>
                </a:solidFill>
              </a:rPr>
              <a:t>ST77XXSPI_RESET_PIN		23</a:t>
            </a: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#define </a:t>
            </a:r>
            <a:r>
              <a:rPr lang="en-US" sz="1000" dirty="0">
                <a:solidFill>
                  <a:srgbClr val="003C71"/>
                </a:solidFill>
              </a:rPr>
              <a:t>ST77XXSPI_MOSI_PIN			19</a:t>
            </a: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#define </a:t>
            </a:r>
            <a:r>
              <a:rPr lang="en-US" sz="1000" dirty="0">
                <a:solidFill>
                  <a:srgbClr val="003C71"/>
                </a:solidFill>
              </a:rPr>
              <a:t>ST77XXSPI_CLK_PIN			18</a:t>
            </a:r>
          </a:p>
          <a:p>
            <a:endParaRPr lang="en-US" sz="1000" dirty="0">
              <a:solidFill>
                <a:srgbClr val="003C71"/>
              </a:solidFill>
            </a:endParaRPr>
          </a:p>
          <a:p>
            <a:r>
              <a:rPr lang="en-US" sz="1000" dirty="0">
                <a:solidFill>
                  <a:srgbClr val="FFC000"/>
                </a:solidFill>
              </a:rPr>
              <a:t>// Main</a:t>
            </a: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#include </a:t>
            </a:r>
            <a:r>
              <a:rPr lang="en-US" sz="1000" dirty="0">
                <a:solidFill>
                  <a:srgbClr val="003C71"/>
                </a:solidFill>
              </a:rPr>
              <a:t>"</a:t>
            </a:r>
            <a:r>
              <a:rPr lang="en-US" sz="1000" dirty="0" err="1">
                <a:solidFill>
                  <a:srgbClr val="003C71"/>
                </a:solidFill>
              </a:rPr>
              <a:t>graphics.h</a:t>
            </a:r>
            <a:r>
              <a:rPr lang="en-US" sz="1000" dirty="0">
                <a:solidFill>
                  <a:srgbClr val="003C71"/>
                </a:solidFill>
              </a:rPr>
              <a:t>“</a:t>
            </a:r>
          </a:p>
          <a:p>
            <a:endParaRPr lang="en-US" sz="1000" dirty="0">
              <a:solidFill>
                <a:srgbClr val="003C71"/>
              </a:solidFill>
            </a:endParaRPr>
          </a:p>
          <a:p>
            <a:r>
              <a:rPr lang="en-US" sz="1000" dirty="0">
                <a:solidFill>
                  <a:srgbClr val="003C71"/>
                </a:solidFill>
              </a:rPr>
              <a:t>ST77XX </a:t>
            </a:r>
            <a:r>
              <a:rPr lang="en-US" sz="1000" b="1" dirty="0">
                <a:solidFill>
                  <a:srgbClr val="003C71"/>
                </a:solidFill>
              </a:rPr>
              <a:t>lcd</a:t>
            </a:r>
            <a:r>
              <a:rPr lang="en-US" sz="1000" dirty="0">
                <a:solidFill>
                  <a:srgbClr val="003C71"/>
                </a:solidFill>
              </a:rPr>
              <a:t>(_240x135);</a:t>
            </a:r>
          </a:p>
          <a:p>
            <a:endParaRPr lang="en-US" sz="1000" dirty="0">
              <a:solidFill>
                <a:srgbClr val="003C71"/>
              </a:solidFill>
            </a:endParaRPr>
          </a:p>
          <a:p>
            <a:r>
              <a:rPr lang="en-US" sz="1000" dirty="0">
                <a:solidFill>
                  <a:srgbClr val="003C71"/>
                </a:solidFill>
              </a:rPr>
              <a:t>setup()</a:t>
            </a:r>
          </a:p>
          <a:p>
            <a:r>
              <a:rPr lang="en-US" sz="1000" dirty="0">
                <a:solidFill>
                  <a:srgbClr val="003C71"/>
                </a:solidFill>
              </a:rPr>
              <a:t>{</a:t>
            </a:r>
          </a:p>
          <a:p>
            <a:r>
              <a:rPr lang="en-US" sz="1000" dirty="0">
                <a:solidFill>
                  <a:srgbClr val="003C71"/>
                </a:solidFill>
              </a:rPr>
              <a:t>	</a:t>
            </a:r>
            <a:r>
              <a:rPr lang="en-US" sz="1000" b="1" dirty="0" err="1">
                <a:solidFill>
                  <a:srgbClr val="003C71"/>
                </a:solidFill>
              </a:rPr>
              <a:t>lcd</a:t>
            </a:r>
            <a:r>
              <a:rPr lang="en-US" sz="1000" dirty="0" err="1">
                <a:solidFill>
                  <a:srgbClr val="003C71"/>
                </a:solidFill>
              </a:rPr>
              <a:t>.</a:t>
            </a:r>
            <a:r>
              <a:rPr lang="en-US" sz="1000" b="1" dirty="0" err="1">
                <a:solidFill>
                  <a:srgbClr val="003C71"/>
                </a:solidFill>
              </a:rPr>
              <a:t>init</a:t>
            </a:r>
            <a:r>
              <a:rPr lang="en-US" sz="1000" dirty="0">
                <a:solidFill>
                  <a:srgbClr val="003C71"/>
                </a:solidFill>
              </a:rPr>
              <a:t>(40000000);</a:t>
            </a:r>
          </a:p>
          <a:p>
            <a:r>
              <a:rPr lang="en-US" sz="1000" dirty="0">
                <a:solidFill>
                  <a:srgbClr val="003C71"/>
                </a:solidFill>
              </a:rPr>
              <a:t>}</a:t>
            </a:r>
          </a:p>
          <a:p>
            <a:endParaRPr lang="en-US" sz="1000" dirty="0">
              <a:solidFill>
                <a:srgbClr val="003C71"/>
              </a:solidFill>
            </a:endParaRPr>
          </a:p>
          <a:p>
            <a:r>
              <a:rPr lang="en-US" sz="1000" dirty="0">
                <a:solidFill>
                  <a:srgbClr val="003C71"/>
                </a:solidFill>
              </a:rPr>
              <a:t>loop()</a:t>
            </a:r>
          </a:p>
          <a:p>
            <a:r>
              <a:rPr lang="en-US" sz="1000" dirty="0">
                <a:solidFill>
                  <a:srgbClr val="003C71"/>
                </a:solidFill>
              </a:rPr>
              <a:t>{</a:t>
            </a:r>
          </a:p>
          <a:p>
            <a:r>
              <a:rPr lang="en-US" sz="1000" dirty="0">
                <a:solidFill>
                  <a:srgbClr val="003C71"/>
                </a:solidFill>
              </a:rPr>
              <a:t>	</a:t>
            </a:r>
            <a:r>
              <a:rPr lang="en-US" sz="1000" b="1" dirty="0" err="1">
                <a:solidFill>
                  <a:srgbClr val="003C71"/>
                </a:solidFill>
              </a:rPr>
              <a:t>lcd</a:t>
            </a:r>
            <a:r>
              <a:rPr lang="en-US" sz="1000" dirty="0" err="1">
                <a:solidFill>
                  <a:srgbClr val="003C71"/>
                </a:solidFill>
              </a:rPr>
              <a:t>.</a:t>
            </a:r>
            <a:r>
              <a:rPr lang="en-US" sz="1000" b="1" dirty="0" err="1">
                <a:solidFill>
                  <a:srgbClr val="003C71"/>
                </a:solidFill>
              </a:rPr>
              <a:t>fillScr</a:t>
            </a:r>
            <a:r>
              <a:rPr lang="en-US" sz="1000" dirty="0">
                <a:solidFill>
                  <a:srgbClr val="003C71"/>
                </a:solidFill>
              </a:rPr>
              <a:t>(0, 0, 0);</a:t>
            </a:r>
          </a:p>
          <a:p>
            <a:r>
              <a:rPr lang="en-US" sz="1000" dirty="0">
                <a:solidFill>
                  <a:srgbClr val="003C71"/>
                </a:solidFill>
              </a:rPr>
              <a:t>	</a:t>
            </a:r>
            <a:r>
              <a:rPr lang="en-US" sz="1000" b="1" dirty="0" err="1">
                <a:solidFill>
                  <a:srgbClr val="003C71"/>
                </a:solidFill>
              </a:rPr>
              <a:t>lcd</a:t>
            </a:r>
            <a:r>
              <a:rPr lang="en-US" sz="1000" dirty="0" err="1">
                <a:solidFill>
                  <a:srgbClr val="003C71"/>
                </a:solidFill>
              </a:rPr>
              <a:t>.</a:t>
            </a:r>
            <a:r>
              <a:rPr lang="en-US" sz="1000" b="1" dirty="0" err="1">
                <a:solidFill>
                  <a:srgbClr val="003C71"/>
                </a:solidFill>
              </a:rPr>
              <a:t>setColor</a:t>
            </a:r>
            <a:r>
              <a:rPr lang="en-US" sz="1000" dirty="0">
                <a:solidFill>
                  <a:srgbClr val="003C71"/>
                </a:solidFill>
              </a:rPr>
              <a:t>(0, 255, 0);</a:t>
            </a:r>
          </a:p>
          <a:p>
            <a:r>
              <a:rPr lang="en-US" sz="1000" dirty="0">
                <a:solidFill>
                  <a:srgbClr val="003C71"/>
                </a:solidFill>
              </a:rPr>
              <a:t>	</a:t>
            </a:r>
            <a:r>
              <a:rPr lang="en-US" sz="1000" b="1" dirty="0" err="1">
                <a:solidFill>
                  <a:srgbClr val="003C71"/>
                </a:solidFill>
              </a:rPr>
              <a:t>lcd</a:t>
            </a:r>
            <a:r>
              <a:rPr lang="en-US" sz="1000" dirty="0" err="1">
                <a:solidFill>
                  <a:srgbClr val="003C71"/>
                </a:solidFill>
              </a:rPr>
              <a:t>.</a:t>
            </a:r>
            <a:r>
              <a:rPr lang="en-US" sz="1000" b="1" dirty="0" err="1">
                <a:solidFill>
                  <a:srgbClr val="003C71"/>
                </a:solidFill>
              </a:rPr>
              <a:t>drawRect</a:t>
            </a:r>
            <a:r>
              <a:rPr lang="en-US" sz="1000" dirty="0">
                <a:solidFill>
                  <a:srgbClr val="003C71"/>
                </a:solidFill>
              </a:rPr>
              <a:t>(0, 0, </a:t>
            </a:r>
            <a:r>
              <a:rPr lang="en-US" sz="1000" dirty="0" err="1">
                <a:solidFill>
                  <a:srgbClr val="003C71"/>
                </a:solidFill>
              </a:rPr>
              <a:t>lcd.getXSize</a:t>
            </a:r>
            <a:r>
              <a:rPr lang="en-US" sz="1000" dirty="0">
                <a:solidFill>
                  <a:srgbClr val="003C71"/>
                </a:solidFill>
              </a:rPr>
              <a:t>() - 1, </a:t>
            </a:r>
            <a:r>
              <a:rPr lang="en-US" sz="1000" dirty="0" err="1">
                <a:solidFill>
                  <a:srgbClr val="003C71"/>
                </a:solidFill>
              </a:rPr>
              <a:t>lcd.getYSize</a:t>
            </a:r>
            <a:r>
              <a:rPr lang="en-US" sz="1000" dirty="0">
                <a:solidFill>
                  <a:srgbClr val="003C71"/>
                </a:solidFill>
              </a:rPr>
              <a:t>() - 1);</a:t>
            </a:r>
          </a:p>
          <a:p>
            <a:r>
              <a:rPr lang="en-US" sz="1000" dirty="0">
                <a:solidFill>
                  <a:srgbClr val="003C7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576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52199-9B41-445F-BB18-79350FB9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61EAC4-4198-4BDD-8C7C-1DB2FD540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3610"/>
          </a:xfrm>
        </p:spPr>
        <p:txBody>
          <a:bodyPr/>
          <a:lstStyle/>
          <a:p>
            <a:r>
              <a:rPr lang="en-US" dirty="0"/>
              <a:t>Basic graphics controller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F2AFD-8DCD-4CA7-881E-1BB1825A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854" y="796031"/>
            <a:ext cx="3269023" cy="19276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693CCE-E5AB-4867-BA40-89ACE88E5A92}"/>
              </a:ext>
            </a:extLst>
          </p:cNvPr>
          <p:cNvSpPr/>
          <p:nvPr/>
        </p:nvSpPr>
        <p:spPr>
          <a:xfrm>
            <a:off x="2610035" y="1177771"/>
            <a:ext cx="2503502" cy="1393979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Graphics controller</a:t>
            </a:r>
          </a:p>
          <a:p>
            <a:pPr algn="ctr"/>
            <a:r>
              <a:rPr lang="en-US" dirty="0"/>
              <a:t>(In our case – ST7789)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5045C2-C62D-4A27-995F-8673DB7817F2}"/>
              </a:ext>
            </a:extLst>
          </p:cNvPr>
          <p:cNvSpPr/>
          <p:nvPr/>
        </p:nvSpPr>
        <p:spPr>
          <a:xfrm>
            <a:off x="798990" y="958880"/>
            <a:ext cx="1328691" cy="183176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Graphics</a:t>
            </a:r>
          </a:p>
          <a:p>
            <a:pPr algn="ctr"/>
            <a:r>
              <a:rPr lang="en-US" dirty="0"/>
              <a:t>Memory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F5D8C495-339B-4524-90D8-ECFF2D511880}"/>
              </a:ext>
            </a:extLst>
          </p:cNvPr>
          <p:cNvSpPr/>
          <p:nvPr/>
        </p:nvSpPr>
        <p:spPr>
          <a:xfrm>
            <a:off x="5113537" y="1759865"/>
            <a:ext cx="491231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62CB2FC9-D5A2-4C96-8AB5-09BA34F03399}"/>
              </a:ext>
            </a:extLst>
          </p:cNvPr>
          <p:cNvSpPr/>
          <p:nvPr/>
        </p:nvSpPr>
        <p:spPr>
          <a:xfrm>
            <a:off x="2127682" y="1759864"/>
            <a:ext cx="482354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306C4C7C-289D-4ED1-B3E7-9AD4C3F4429A}"/>
              </a:ext>
            </a:extLst>
          </p:cNvPr>
          <p:cNvSpPr/>
          <p:nvPr/>
        </p:nvSpPr>
        <p:spPr>
          <a:xfrm rot="5400000">
            <a:off x="3638255" y="2729311"/>
            <a:ext cx="505842" cy="190721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5B12D-6688-4203-8C66-72E04134EBA3}"/>
              </a:ext>
            </a:extLst>
          </p:cNvPr>
          <p:cNvSpPr txBox="1"/>
          <p:nvPr/>
        </p:nvSpPr>
        <p:spPr>
          <a:xfrm>
            <a:off x="3240350" y="3086471"/>
            <a:ext cx="2041864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Interface to host</a:t>
            </a:r>
          </a:p>
          <a:p>
            <a:r>
              <a:rPr lang="en-US" sz="1100" dirty="0">
                <a:solidFill>
                  <a:srgbClr val="003C71"/>
                </a:solidFill>
              </a:rPr>
              <a:t>PCIe, SPI, I2C,UART, Parallel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7BADE-A05C-41FA-A5EC-4FE9D1E5FA8B}"/>
              </a:ext>
            </a:extLst>
          </p:cNvPr>
          <p:cNvSpPr txBox="1"/>
          <p:nvPr/>
        </p:nvSpPr>
        <p:spPr>
          <a:xfrm>
            <a:off x="455613" y="3611224"/>
            <a:ext cx="3737606" cy="5078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Memory structure:</a:t>
            </a:r>
          </a:p>
          <a:p>
            <a:r>
              <a:rPr lang="en-US" sz="1100" dirty="0">
                <a:solidFill>
                  <a:srgbClr val="003C71"/>
                </a:solidFill>
              </a:rPr>
              <a:t>Array of: RGB,RGB,RGB …. Or (ARGB,ARGB,ARGB…)</a:t>
            </a:r>
          </a:p>
          <a:p>
            <a:r>
              <a:rPr lang="en-US" sz="1100" dirty="0">
                <a:solidFill>
                  <a:srgbClr val="003C71"/>
                </a:solidFill>
              </a:rPr>
              <a:t>32, 24, 18, 16, or 3 bit per pixel (8888, 888, 666, 565, 111)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FDC26-0ED8-45FA-8C58-E1350261057D}"/>
              </a:ext>
            </a:extLst>
          </p:cNvPr>
          <p:cNvSpPr txBox="1"/>
          <p:nvPr/>
        </p:nvSpPr>
        <p:spPr>
          <a:xfrm>
            <a:off x="964707" y="1115627"/>
            <a:ext cx="423169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RGB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B9CA033-2CDE-40F4-8125-CB343EF1F37E}"/>
              </a:ext>
            </a:extLst>
          </p:cNvPr>
          <p:cNvCxnSpPr/>
          <p:nvPr/>
        </p:nvCxnSpPr>
        <p:spPr>
          <a:xfrm flipV="1">
            <a:off x="1174812" y="958880"/>
            <a:ext cx="4542407" cy="156747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8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70407B-AE93-40B8-9070-2996242D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8D2214-C5FA-4FD4-921F-95001966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39222"/>
          </a:xfrm>
        </p:spPr>
        <p:txBody>
          <a:bodyPr/>
          <a:lstStyle/>
          <a:p>
            <a:r>
              <a:rPr lang="en-US" dirty="0"/>
              <a:t>Animation basics…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AA680-27D1-4EC8-B58D-0A75BF032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09" y="894887"/>
            <a:ext cx="4050136" cy="161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AF1D72-78C4-47A2-BFA0-72B923C7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5B360A-12EF-41F9-B466-8AECE029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13613"/>
            <a:ext cx="8229600" cy="339222"/>
          </a:xfrm>
        </p:spPr>
        <p:txBody>
          <a:bodyPr/>
          <a:lstStyle/>
          <a:p>
            <a:r>
              <a:rPr lang="en-US" dirty="0"/>
              <a:t>Few main technics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27AFE-3562-42B2-91EA-FE917E9C1E1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46100"/>
            <a:ext cx="8228012" cy="408305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Option 1:</a:t>
            </a:r>
            <a:r>
              <a:rPr lang="en-US" sz="1600" dirty="0"/>
              <a:t> Use one frame, just erase and draw what ever is needed, do it fast enough and it will look 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Option 2: </a:t>
            </a:r>
            <a:r>
              <a:rPr lang="en-US" sz="1600" dirty="0"/>
              <a:t>Use a scratch frame buffer, for each scene: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Erase the frame buffer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Draw the new scene 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Send the new scene to the video controller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We need a frame rate greater than 30 to have smooth animation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/>
              <a:t>Option 3:</a:t>
            </a:r>
            <a:r>
              <a:rPr lang="en-US" sz="1600" dirty="0"/>
              <a:t> Combination of options 1 and 2 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Use frame buffer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just erase and draw what ever is needed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r>
              <a:rPr lang="en-US" sz="1600" dirty="0"/>
              <a:t>Send the frame to the video controller</a:t>
            </a:r>
          </a:p>
          <a:p>
            <a:pPr marL="396875" lvl="1" indent="-1714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825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CA79A-49F8-4B8E-A4A8-30EC95F6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DADBF-D4F1-4E79-83A8-045D29E3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977"/>
          </a:xfrm>
        </p:spPr>
        <p:txBody>
          <a:bodyPr/>
          <a:lstStyle/>
          <a:p>
            <a:r>
              <a:rPr lang="en-US" dirty="0"/>
              <a:t>Our LCD – ST7789 based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2FB9-9656-46B9-B579-C50DF802E1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16133"/>
            <a:ext cx="8228012" cy="39130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SPI running at 40MHz one bit, with additional Command\Data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Resolution: 240x135 or 135x240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RGB565 (64K colors): 72 FPS for full screen refresh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Two bytes per pixel</a:t>
            </a:r>
          </a:p>
        </p:txBody>
      </p:sp>
    </p:spTree>
    <p:extLst>
      <p:ext uri="{BB962C8B-B14F-4D97-AF65-F5344CB8AC3E}">
        <p14:creationId xmlns:p14="http://schemas.microsoft.com/office/powerpoint/2010/main" val="30145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CA79A-49F8-4B8E-A4A8-30EC95F6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DADBF-D4F1-4E79-83A8-045D29E3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977"/>
          </a:xfrm>
        </p:spPr>
        <p:txBody>
          <a:bodyPr/>
          <a:lstStyle/>
          <a:p>
            <a:r>
              <a:rPr lang="en-US" dirty="0"/>
              <a:t>ESP32 and the LCD\TV out block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2C62D-9CBF-46F4-8238-9F03427708D6}"/>
              </a:ext>
            </a:extLst>
          </p:cNvPr>
          <p:cNvSpPr/>
          <p:nvPr/>
        </p:nvSpPr>
        <p:spPr>
          <a:xfrm>
            <a:off x="1639409" y="1003177"/>
            <a:ext cx="1571347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7C372-F4EB-4B1B-970B-28730BD31E66}"/>
              </a:ext>
            </a:extLst>
          </p:cNvPr>
          <p:cNvSpPr/>
          <p:nvPr/>
        </p:nvSpPr>
        <p:spPr>
          <a:xfrm>
            <a:off x="3749336" y="1003177"/>
            <a:ext cx="1287262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ST7789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1C0D06-BFCA-44C8-BB74-06AEBB5211EE}"/>
              </a:ext>
            </a:extLst>
          </p:cNvPr>
          <p:cNvSpPr/>
          <p:nvPr/>
        </p:nvSpPr>
        <p:spPr>
          <a:xfrm>
            <a:off x="3848470" y="1716350"/>
            <a:ext cx="1088994" cy="372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Frame buffer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232BB48-94D2-4FE2-A857-DC7644C72490}"/>
              </a:ext>
            </a:extLst>
          </p:cNvPr>
          <p:cNvSpPr/>
          <p:nvPr/>
        </p:nvSpPr>
        <p:spPr>
          <a:xfrm>
            <a:off x="3210757" y="1476652"/>
            <a:ext cx="538579" cy="275208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308C88-DCBE-4D8A-A52C-DB6737690104}"/>
              </a:ext>
            </a:extLst>
          </p:cNvPr>
          <p:cNvSpPr/>
          <p:nvPr/>
        </p:nvSpPr>
        <p:spPr>
          <a:xfrm>
            <a:off x="5575177" y="1003176"/>
            <a:ext cx="1584220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158F46C-4935-40F3-88A6-5807953A81AD}"/>
              </a:ext>
            </a:extLst>
          </p:cNvPr>
          <p:cNvSpPr/>
          <p:nvPr/>
        </p:nvSpPr>
        <p:spPr>
          <a:xfrm>
            <a:off x="5036598" y="1476652"/>
            <a:ext cx="538579" cy="275208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D8121-470E-4891-B21F-E921E74363A5}"/>
              </a:ext>
            </a:extLst>
          </p:cNvPr>
          <p:cNvSpPr txBox="1"/>
          <p:nvPr/>
        </p:nvSpPr>
        <p:spPr>
          <a:xfrm>
            <a:off x="1343487" y="730928"/>
            <a:ext cx="6048653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RGB565 mode </a:t>
            </a:r>
            <a:r>
              <a:rPr lang="en-US" sz="1100" dirty="0">
                <a:solidFill>
                  <a:srgbClr val="003C71"/>
                </a:solidFill>
              </a:rPr>
              <a:t>– Any write of the graphics drivers access the frame buffer memory directly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D8C6B0-9EE4-4C3B-A830-D2AAC171A490}"/>
              </a:ext>
            </a:extLst>
          </p:cNvPr>
          <p:cNvSpPr/>
          <p:nvPr/>
        </p:nvSpPr>
        <p:spPr>
          <a:xfrm>
            <a:off x="2453081" y="2948032"/>
            <a:ext cx="1571347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AF26E561-93AA-4A51-8103-C604E39AAB20}"/>
              </a:ext>
            </a:extLst>
          </p:cNvPr>
          <p:cNvSpPr/>
          <p:nvPr/>
        </p:nvSpPr>
        <p:spPr>
          <a:xfrm>
            <a:off x="4024429" y="3421507"/>
            <a:ext cx="758638" cy="275208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DAC25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CB9A7A-F6E7-4529-A9B0-79E554038D35}"/>
              </a:ext>
            </a:extLst>
          </p:cNvPr>
          <p:cNvSpPr/>
          <p:nvPr/>
        </p:nvSpPr>
        <p:spPr>
          <a:xfrm>
            <a:off x="4783067" y="2948031"/>
            <a:ext cx="1584220" cy="116001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91AC2E-C512-44CB-A7E6-89A974129D4A}"/>
              </a:ext>
            </a:extLst>
          </p:cNvPr>
          <p:cNvSpPr txBox="1"/>
          <p:nvPr/>
        </p:nvSpPr>
        <p:spPr>
          <a:xfrm>
            <a:off x="1343486" y="2442004"/>
            <a:ext cx="6048653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3C71"/>
                </a:solidFill>
              </a:rPr>
              <a:t>TV Out mode</a:t>
            </a:r>
            <a:r>
              <a:rPr lang="en-US" sz="1100" dirty="0">
                <a:solidFill>
                  <a:srgbClr val="003C71"/>
                </a:solidFill>
              </a:rPr>
              <a:t> – Any write of the graphics drivers access the </a:t>
            </a:r>
            <a:r>
              <a:rPr lang="en-US" sz="1100" b="1" u="sng" dirty="0">
                <a:solidFill>
                  <a:srgbClr val="003C71"/>
                </a:solidFill>
              </a:rPr>
              <a:t>local</a:t>
            </a:r>
            <a:r>
              <a:rPr lang="en-US" sz="1100" dirty="0">
                <a:solidFill>
                  <a:srgbClr val="003C71"/>
                </a:solidFill>
              </a:rPr>
              <a:t> frame buffer</a:t>
            </a:r>
          </a:p>
          <a:p>
            <a:r>
              <a:rPr lang="en-US" sz="1100" dirty="0">
                <a:solidFill>
                  <a:srgbClr val="003C71"/>
                </a:solidFill>
              </a:rPr>
              <a:t>At any time one frame buffer is active and the second is being refreshed directly to the TV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9B0737-4FDA-4220-B1F7-EE86B34B8923}"/>
              </a:ext>
            </a:extLst>
          </p:cNvPr>
          <p:cNvSpPr/>
          <p:nvPr/>
        </p:nvSpPr>
        <p:spPr>
          <a:xfrm>
            <a:off x="2538899" y="3661205"/>
            <a:ext cx="1450020" cy="372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Local Frame buffer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Memory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E6716-FCB5-4931-9FC8-B12D634B87C7}"/>
              </a:ext>
            </a:extLst>
          </p:cNvPr>
          <p:cNvSpPr/>
          <p:nvPr/>
        </p:nvSpPr>
        <p:spPr>
          <a:xfrm>
            <a:off x="2538899" y="3235076"/>
            <a:ext cx="1450020" cy="3728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Local Frame buffer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Memory 0</a:t>
            </a:r>
          </a:p>
        </p:txBody>
      </p:sp>
    </p:spTree>
    <p:extLst>
      <p:ext uri="{BB962C8B-B14F-4D97-AF65-F5344CB8AC3E}">
        <p14:creationId xmlns:p14="http://schemas.microsoft.com/office/powerpoint/2010/main" val="245052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C5BFB5-B05E-41E1-BF3B-1C71B4E7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D8D23C-7B5A-45FF-BFC6-3CBF5151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46" y="45269"/>
            <a:ext cx="8229600" cy="350719"/>
          </a:xfrm>
        </p:spPr>
        <p:txBody>
          <a:bodyPr/>
          <a:lstStyle/>
          <a:p>
            <a:r>
              <a:rPr lang="en-US" dirty="0"/>
              <a:t>TV Out – Uses DAC25 and I2S0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34056-4995-438F-9758-38A2A4486DE8}"/>
              </a:ext>
            </a:extLst>
          </p:cNvPr>
          <p:cNvSpPr txBox="1"/>
          <p:nvPr/>
        </p:nvSpPr>
        <p:spPr>
          <a:xfrm>
            <a:off x="74951" y="395989"/>
            <a:ext cx="9069049" cy="438581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95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50" dirty="0" err="1">
                <a:solidFill>
                  <a:srgbClr val="A31515"/>
                </a:solidFill>
                <a:latin typeface="Consolas" panose="020B0609020204030204" pitchFamily="49" charset="0"/>
              </a:rPr>
              <a:t>graphics.h</a:t>
            </a:r>
            <a:r>
              <a:rPr lang="en-US" sz="9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9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50" dirty="0" err="1">
                <a:solidFill>
                  <a:srgbClr val="2B91AF"/>
                </a:solidFill>
                <a:latin typeface="Consolas" panose="020B0609020204030204" pitchFamily="49" charset="0"/>
              </a:rPr>
              <a:t>TVout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compositeCore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950" dirty="0">
                <a:solidFill>
                  <a:srgbClr val="808080"/>
                </a:solidFill>
                <a:latin typeface="Consolas" panose="020B0609020204030204" pitchFamily="49" charset="0"/>
              </a:rPr>
              <a:t>data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tvOut.sendFrame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setup()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tvOut.init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xTaskCreatePinnedToCore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compositeCore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5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950" dirty="0" err="1">
                <a:solidFill>
                  <a:srgbClr val="A31515"/>
                </a:solidFill>
                <a:latin typeface="Consolas" panose="020B0609020204030204" pitchFamily="49" charset="0"/>
              </a:rPr>
              <a:t>tvOutTask</a:t>
            </a:r>
            <a:r>
              <a:rPr lang="en-US" sz="9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, 1024, </a:t>
            </a:r>
            <a:r>
              <a:rPr lang="en-US" sz="95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95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loop()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time;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tvOut.fillScr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(0xff, 0xff, 0xff);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tvOut.loadFonts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50" dirty="0">
                <a:solidFill>
                  <a:srgbClr val="2F4F4F"/>
                </a:solidFill>
                <a:latin typeface="Consolas" panose="020B0609020204030204" pitchFamily="49" charset="0"/>
              </a:rPr>
              <a:t>ORBITRON_LIGHT32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tvOut.setColor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(0, 0, 0);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tvOut.print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50" dirty="0">
                <a:solidFill>
                  <a:srgbClr val="A31515"/>
                </a:solidFill>
                <a:latin typeface="Consolas" panose="020B0609020204030204" pitchFamily="49" charset="0"/>
              </a:rPr>
              <a:t>"Driver Test..."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, 0, 100, 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tvOut.setColor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(0xff, 0x00, 0x00);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tvOut.drawCircle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(50, 200, 20, 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tvOut.setColor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(0x00, 0xff, 0x00);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tvOut.drawCircle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(100, 200, 20, 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tvOut.setColor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(0x00, 0x00, 0xff);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tvOut.drawCircle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(150, 200, 20, </a:t>
            </a:r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950" dirty="0" err="1">
                <a:solidFill>
                  <a:srgbClr val="000000"/>
                </a:solidFill>
                <a:latin typeface="Consolas" panose="020B0609020204030204" pitchFamily="49" charset="0"/>
              </a:rPr>
              <a:t>tvOut.swapFrameBuffers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95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 (1);</a:t>
            </a:r>
          </a:p>
          <a:p>
            <a:r>
              <a:rPr lang="en-US" sz="9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950" dirty="0">
              <a:solidFill>
                <a:srgbClr val="003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16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C3DC2-E1E0-4ADC-99B4-EC41F360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D845F4-3243-4A3A-BD6F-1EFC4D25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42181"/>
          </a:xfrm>
        </p:spPr>
        <p:txBody>
          <a:bodyPr/>
          <a:lstStyle/>
          <a:p>
            <a:r>
              <a:rPr lang="en-US" dirty="0"/>
              <a:t>Generating bitmaps and using them in our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D1002-C2B2-4C45-AA39-B9812A6839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42765"/>
            <a:ext cx="8228012" cy="3778927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Pick your image, make it a BMP file with size no larger than 240x135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Use the BMPconverter.exe in the tools directory in the GIT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tool generates a C file containing the array (bitmap)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Place the file in your project directory as is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Generate a declaration in your main file (where loop resides)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extern const unsigned char/unsigned int/unsigned short </a:t>
            </a:r>
            <a:r>
              <a:rPr lang="en-US" sz="1600" dirty="0" err="1"/>
              <a:t>FlappyBird</a:t>
            </a:r>
            <a:r>
              <a:rPr lang="en-US" sz="1600" dirty="0"/>
              <a:t>[];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LCD.drawCompressed24bitBitmap(</a:t>
            </a:r>
            <a:r>
              <a:rPr lang="en-US" sz="1600" dirty="0" err="1"/>
              <a:t>x,y</a:t>
            </a:r>
            <a:r>
              <a:rPr lang="en-US" sz="1600" dirty="0"/>
              <a:t>, </a:t>
            </a:r>
            <a:r>
              <a:rPr lang="en-US" sz="1600" dirty="0" err="1"/>
              <a:t>FlappyBird</a:t>
            </a: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8965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9F701-9BCD-4FE8-8E7C-43CB8515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8F9B70-87A0-4057-AA35-79E03190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3" y="45269"/>
            <a:ext cx="8229600" cy="356715"/>
          </a:xfrm>
        </p:spPr>
        <p:txBody>
          <a:bodyPr/>
          <a:lstStyle/>
          <a:p>
            <a:r>
              <a:rPr lang="en-US" dirty="0"/>
              <a:t>Interrupt driven driver – Led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828C2-5CFA-44BD-9A6F-FCE24C1EF3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53" y="401984"/>
            <a:ext cx="8228012" cy="34258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750" dirty="0" err="1">
                <a:solidFill>
                  <a:srgbClr val="A31515"/>
                </a:solidFill>
                <a:latin typeface="Consolas" panose="020B0609020204030204" pitchFamily="49" charset="0"/>
              </a:rPr>
              <a:t>SPI.h</a:t>
            </a:r>
            <a:r>
              <a:rPr lang="en-US" sz="75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750" dirty="0" err="1">
                <a:solidFill>
                  <a:srgbClr val="A31515"/>
                </a:solidFill>
                <a:latin typeface="Consolas" panose="020B0609020204030204" pitchFamily="49" charset="0"/>
              </a:rPr>
              <a:t>LedMatrix.h</a:t>
            </a:r>
            <a:r>
              <a:rPr lang="en-US" sz="7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latchPin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fr-FR" sz="75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sz="750" dirty="0">
                <a:solidFill>
                  <a:srgbClr val="000000"/>
                </a:solidFill>
                <a:latin typeface="Consolas" panose="020B0609020204030204" pitchFamily="49" charset="0"/>
              </a:rPr>
              <a:t> en_74138 = 16;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la_74138 = 100; 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// Use value of 100 for shift </a:t>
            </a:r>
            <a:r>
              <a:rPr lang="en-US" sz="750" dirty="0" err="1">
                <a:solidFill>
                  <a:srgbClr val="008000"/>
                </a:solidFill>
                <a:latin typeface="Consolas" panose="020B0609020204030204" pitchFamily="49" charset="0"/>
              </a:rPr>
              <a:t>rgister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 implementation of the </a:t>
            </a:r>
            <a:r>
              <a:rPr lang="en-US" sz="750" dirty="0" err="1">
                <a:solidFill>
                  <a:srgbClr val="008000"/>
                </a:solidFill>
                <a:latin typeface="Consolas" panose="020B0609020204030204" pitchFamily="49" charset="0"/>
              </a:rPr>
              <a:t>la,lb,lc,ld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 pins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lb_74138 = 100; 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// Not used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lc_74138 = 100; 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// Not used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ld_74138 = 100; 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// Not used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le_74138 = 100; 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// Not used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808080"/>
                </a:solidFill>
                <a:latin typeface="Consolas" panose="020B0609020204030204" pitchFamily="49" charset="0"/>
              </a:rPr>
              <a:t>#define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6F008A"/>
                </a:solidFill>
                <a:latin typeface="Consolas" panose="020B0609020204030204" pitchFamily="49" charset="0"/>
              </a:rPr>
              <a:t>TIMER_INTERVAL 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6250</a:t>
            </a:r>
          </a:p>
          <a:p>
            <a:pPr>
              <a:spcBef>
                <a:spcPts val="0"/>
              </a:spcBef>
            </a:pPr>
            <a:r>
              <a:rPr lang="fr-FR" sz="750" dirty="0" err="1">
                <a:solidFill>
                  <a:srgbClr val="2B91AF"/>
                </a:solidFill>
                <a:latin typeface="Consolas" panose="020B0609020204030204" pitchFamily="49" charset="0"/>
              </a:rPr>
              <a:t>RedLEDmatrix</a:t>
            </a:r>
            <a:r>
              <a:rPr lang="fr-FR" sz="750" dirty="0">
                <a:solidFill>
                  <a:srgbClr val="000000"/>
                </a:solidFill>
                <a:latin typeface="Consolas" panose="020B0609020204030204" pitchFamily="49" charset="0"/>
              </a:rPr>
              <a:t> matrix(</a:t>
            </a:r>
            <a:r>
              <a:rPr lang="fr-FR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latchPin</a:t>
            </a:r>
            <a:r>
              <a:rPr lang="fr-FR" sz="750" dirty="0">
                <a:solidFill>
                  <a:srgbClr val="000000"/>
                </a:solidFill>
                <a:latin typeface="Consolas" panose="020B0609020204030204" pitchFamily="49" charset="0"/>
              </a:rPr>
              <a:t>, en_74138, la_74138, lb_74138, lc_74138, ld_74138,le_74138);</a:t>
            </a:r>
          </a:p>
          <a:p>
            <a:pPr>
              <a:spcBef>
                <a:spcPts val="0"/>
              </a:spcBef>
            </a:pP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>
                <a:solidFill>
                  <a:srgbClr val="6F008A"/>
                </a:solidFill>
                <a:latin typeface="Consolas" panose="020B0609020204030204" pitchFamily="49" charset="0"/>
              </a:rPr>
              <a:t>ICACHE_RAM_ATTR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onTimerISR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matrix.shiftOutRow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setup() 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	//Initialize Ticker for Matrix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	timer1_attachInterrupt(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onTimerISR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	timer1_enable(</a:t>
            </a:r>
            <a:r>
              <a:rPr lang="en-US" sz="750" dirty="0">
                <a:solidFill>
                  <a:srgbClr val="2F4F4F"/>
                </a:solidFill>
                <a:latin typeface="Consolas" panose="020B0609020204030204" pitchFamily="49" charset="0"/>
              </a:rPr>
              <a:t>TIM_DIV16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750" dirty="0">
                <a:solidFill>
                  <a:srgbClr val="6F008A"/>
                </a:solidFill>
                <a:latin typeface="Consolas" panose="020B0609020204030204" pitchFamily="49" charset="0"/>
              </a:rPr>
              <a:t>TIM_EDGE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750" dirty="0">
                <a:solidFill>
                  <a:srgbClr val="6F008A"/>
                </a:solidFill>
                <a:latin typeface="Consolas" panose="020B0609020204030204" pitchFamily="49" charset="0"/>
              </a:rPr>
              <a:t>TIM_LOOP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	timer1_write(</a:t>
            </a:r>
            <a:r>
              <a:rPr lang="en-US" sz="750" dirty="0">
                <a:solidFill>
                  <a:srgbClr val="6F008A"/>
                </a:solidFill>
                <a:latin typeface="Consolas" panose="020B0609020204030204" pitchFamily="49" charset="0"/>
              </a:rPr>
              <a:t>TIMER_INTERVAL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750" dirty="0">
                <a:solidFill>
                  <a:srgbClr val="008000"/>
                </a:solidFill>
                <a:latin typeface="Consolas" panose="020B0609020204030204" pitchFamily="49" charset="0"/>
              </a:rPr>
              <a:t>// 5MHz/800 (16*50) = 6250 (50 frames per second)</a:t>
            </a: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ESP.wdtEnable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(8000);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loop() 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matrix.clrScr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matrix.setColor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750" dirty="0">
                <a:solidFill>
                  <a:srgbClr val="2F4F4F"/>
                </a:solidFill>
                <a:latin typeface="Consolas" panose="020B0609020204030204" pitchFamily="49" charset="0"/>
              </a:rPr>
              <a:t>RED_COLOR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fr-FR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matrix.drawLine</a:t>
            </a:r>
            <a:r>
              <a:rPr lang="fr-FR" sz="750" dirty="0">
                <a:solidFill>
                  <a:srgbClr val="000000"/>
                </a:solidFill>
                <a:latin typeface="Consolas" panose="020B0609020204030204" pitchFamily="49" charset="0"/>
              </a:rPr>
              <a:t>(0, 0, 63, 15);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matrix.swapFrameBuffer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 (1)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750" dirty="0" err="1">
                <a:solidFill>
                  <a:srgbClr val="000000"/>
                </a:solidFill>
                <a:latin typeface="Consolas" panose="020B0609020204030204" pitchFamily="49" charset="0"/>
              </a:rPr>
              <a:t>ESP.wdtFeed</a:t>
            </a: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6075" lvl="2" indent="0">
              <a:spcBef>
                <a:spcPts val="0"/>
              </a:spcBef>
              <a:buNone/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7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403000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C8F5C4-0CAC-48A4-A8D9-2FE2A220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954265-EDF5-429B-A71D-1FB8CEBC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9" y="45269"/>
            <a:ext cx="8229600" cy="338479"/>
          </a:xfrm>
        </p:spPr>
        <p:txBody>
          <a:bodyPr/>
          <a:lstStyle/>
          <a:p>
            <a:r>
              <a:rPr lang="en-US" sz="3600" dirty="0">
                <a:solidFill>
                  <a:srgbClr val="FFC000"/>
                </a:solidFill>
              </a:rPr>
              <a:t>Accessor based driver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01053-3301-4227-B5C7-ED34B053CB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83" y="383748"/>
            <a:ext cx="8228012" cy="34258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A31515"/>
                </a:solidFill>
                <a:latin typeface="Consolas" panose="020B0609020204030204" pitchFamily="49" charset="0"/>
              </a:rPr>
              <a:t>"driver/</a:t>
            </a:r>
            <a:r>
              <a:rPr lang="en-US" sz="700" dirty="0" err="1">
                <a:solidFill>
                  <a:srgbClr val="A31515"/>
                </a:solidFill>
                <a:latin typeface="Consolas" panose="020B0609020204030204" pitchFamily="49" charset="0"/>
              </a:rPr>
              <a:t>uart.h</a:t>
            </a:r>
            <a:r>
              <a:rPr lang="en-US" sz="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A31515"/>
                </a:solidFill>
                <a:latin typeface="Consolas" panose="020B0609020204030204" pitchFamily="49" charset="0"/>
              </a:rPr>
              <a:t>"CH559.h“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B91AF"/>
                </a:solidFill>
                <a:latin typeface="Consolas" panose="020B0609020204030204" pitchFamily="49" charset="0"/>
              </a:rPr>
              <a:t>ch559uartAcc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2B91AF"/>
                </a:solidFill>
                <a:latin typeface="Consolas" panose="020B0609020204030204" pitchFamily="49" charset="0"/>
              </a:rPr>
              <a:t>UARTaccessor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ch559uartAcc() {};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~ch559uartAcc() {};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bool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0"/>
              </a:spcBef>
            </a:pP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Serial1.begin(1000000, </a:t>
            </a:r>
            <a:r>
              <a:rPr lang="pt-BR" sz="700" dirty="0">
                <a:solidFill>
                  <a:srgbClr val="6F008A"/>
                </a:solidFill>
                <a:latin typeface="Consolas" panose="020B0609020204030204" pitchFamily="49" charset="0"/>
              </a:rPr>
              <a:t>SERIAL_8N1</a:t>
            </a:r>
            <a:r>
              <a:rPr lang="pt-BR" sz="700" dirty="0">
                <a:solidFill>
                  <a:srgbClr val="000000"/>
                </a:solidFill>
                <a:latin typeface="Consolas" panose="020B0609020204030204" pitchFamily="49" charset="0"/>
              </a:rPr>
              <a:t>, 19, 23);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Serial1.setRxBufferSize(128);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available()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Serial1.available();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int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read()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Serial1.read();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write(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Serial1.write(</a:t>
            </a:r>
            <a:r>
              <a:rPr lang="en-US" sz="700" dirty="0">
                <a:solidFill>
                  <a:srgbClr val="808080"/>
                </a:solidFill>
                <a:latin typeface="Consolas" panose="020B0609020204030204" pitchFamily="49" charset="0"/>
              </a:rPr>
              <a:t>c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0"/>
              </a:spcBef>
            </a:pPr>
            <a:r>
              <a:rPr lang="en-US" sz="700" dirty="0" err="1">
                <a:solidFill>
                  <a:srgbClr val="2B91AF"/>
                </a:solidFill>
                <a:latin typeface="Consolas" panose="020B0609020204030204" pitchFamily="49" charset="0"/>
              </a:rPr>
              <a:t>HIDdevice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chemeClr val="tx1"/>
                </a:solidFill>
                <a:latin typeface="Consolas" panose="020B0609020204030204" pitchFamily="49" charset="0"/>
              </a:rPr>
              <a:t>hidDevice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2B91AF"/>
                </a:solidFill>
                <a:latin typeface="Consolas" panose="020B0609020204030204" pitchFamily="49" charset="0"/>
              </a:rPr>
              <a:t>ch559uartAcc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</a:rPr>
              <a:t>ch559accessor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2B91AF"/>
                </a:solidFill>
                <a:latin typeface="Consolas" panose="020B0609020204030204" pitchFamily="49" charset="0"/>
              </a:rPr>
              <a:t>CH559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chemeClr val="tx1"/>
                </a:solidFill>
                <a:latin typeface="Consolas" panose="020B0609020204030204" pitchFamily="49" charset="0"/>
              </a:rPr>
              <a:t>ch559port(&amp;ch559accessor);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setup(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ch559port.init();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delay(100);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loop() 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(ch559port.update(&amp;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hidDevice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700" dirty="0">
                <a:solidFill>
                  <a:srgbClr val="FFC000"/>
                </a:solidFill>
                <a:latin typeface="Consolas" panose="020B0609020204030204" pitchFamily="49" charset="0"/>
              </a:rPr>
              <a:t>// Use the data in </a:t>
            </a:r>
            <a:r>
              <a:rPr lang="en-US" sz="700" dirty="0" err="1">
                <a:solidFill>
                  <a:srgbClr val="FFC000"/>
                </a:solidFill>
                <a:latin typeface="Consolas" panose="020B0609020204030204" pitchFamily="49" charset="0"/>
              </a:rPr>
              <a:t>hidDevice</a:t>
            </a:r>
            <a:endParaRPr lang="en-US" sz="7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95675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537B-EBF1-40F0-884A-8C6B3D25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E3C098-505A-4287-AF6E-9C8601CE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98406"/>
          </a:xfrm>
        </p:spPr>
        <p:txBody>
          <a:bodyPr/>
          <a:lstStyle/>
          <a:p>
            <a:r>
              <a:rPr lang="en-US" dirty="0"/>
              <a:t>Flash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C8502-0B55-49F8-B4D8-C5B0CAC8D1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42765"/>
            <a:ext cx="8228012" cy="38863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 volatile programable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common interface is SPI (1,4 or 8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Sector based (4KB, 8KB, 16KB, 64KB, 128KB) – ESP32’s flash sector size is 4KB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 erase the state of all erased bits is logic 1(0xFFFFFFFF)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set any bit to 0, but cannot set it back to 1 unless we </a:t>
            </a:r>
            <a:r>
              <a:rPr lang="en-US" sz="1400" b="1" dirty="0"/>
              <a:t>erase a complete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Sector can be erased around </a:t>
            </a:r>
            <a:r>
              <a:rPr lang="en-US" sz="1400" b="1" dirty="0"/>
              <a:t>100000</a:t>
            </a:r>
            <a:r>
              <a:rPr lang="en-US" sz="1400" dirty="0"/>
              <a:t> times!! That’s all!!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Erase operation is long (~10ms)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 suitable serving a memory for counters (will stop functioning after 100000 time!)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Sectors can be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11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B084F-0E54-4D2D-A8C2-4B8484E3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C466EF-1FF9-4BDB-8C85-7D7364FD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0651"/>
          </a:xfrm>
        </p:spPr>
        <p:txBody>
          <a:bodyPr/>
          <a:lstStyle/>
          <a:p>
            <a:r>
              <a:rPr lang="en-US" dirty="0" err="1"/>
              <a:t>EEprom</a:t>
            </a:r>
            <a:r>
              <a:rPr lang="en-US" dirty="0"/>
              <a:t>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A3305-D4FA-4586-9996-D6366148BB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89499"/>
            <a:ext cx="8228012" cy="39396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sizes (2KB to 64KB)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Size to price ratio is bad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You can just write to any byte any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Most common interface is 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Very slow and mostly used for saving configuration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ESP32’s EEPROM is emulated on the main flash and is occupying one sector (4KB)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use: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EEPROM.begin</a:t>
            </a:r>
            <a:r>
              <a:rPr lang="en-US" dirty="0"/>
              <a:t>(512);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 Size up to 4096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EEPROM.write</a:t>
            </a:r>
            <a:r>
              <a:rPr lang="en-US" dirty="0"/>
              <a:t>(12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/*Address*/,</a:t>
            </a:r>
            <a:r>
              <a:rPr lang="en-US" dirty="0"/>
              <a:t>100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/*Data*/</a:t>
            </a:r>
            <a:r>
              <a:rPr lang="en-US" dirty="0"/>
              <a:t>);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EEPROM.commit</a:t>
            </a:r>
            <a:r>
              <a:rPr lang="en-US" dirty="0"/>
              <a:t>();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 Save the data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370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DB328D-40F2-4326-8FF4-0A162E38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1698A3-A394-428B-8CBD-3E53D318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5709"/>
          </a:xfrm>
        </p:spPr>
        <p:txBody>
          <a:bodyPr/>
          <a:lstStyle/>
          <a:p>
            <a:r>
              <a:rPr lang="en-US" dirty="0"/>
              <a:t>ESP32 Flash memory Partitions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905A3-79CC-40F4-BEDC-EE56872B52E5}"/>
              </a:ext>
            </a:extLst>
          </p:cNvPr>
          <p:cNvSpPr/>
          <p:nvPr/>
        </p:nvSpPr>
        <p:spPr>
          <a:xfrm>
            <a:off x="455613" y="1645170"/>
            <a:ext cx="1954717" cy="95037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partition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67001-EB11-47EF-978F-A5A894EC50B5}"/>
              </a:ext>
            </a:extLst>
          </p:cNvPr>
          <p:cNvSpPr/>
          <p:nvPr/>
        </p:nvSpPr>
        <p:spPr>
          <a:xfrm>
            <a:off x="455613" y="2595547"/>
            <a:ext cx="1954717" cy="95037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partition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E1156B-FA24-4821-AEA8-4C8EECD70864}"/>
              </a:ext>
            </a:extLst>
          </p:cNvPr>
          <p:cNvSpPr/>
          <p:nvPr/>
        </p:nvSpPr>
        <p:spPr>
          <a:xfrm>
            <a:off x="455613" y="3545925"/>
            <a:ext cx="1954717" cy="4796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SPIFFS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EF68F-2A51-4F3F-84E9-81B46E66A79A}"/>
              </a:ext>
            </a:extLst>
          </p:cNvPr>
          <p:cNvSpPr txBox="1"/>
          <p:nvPr/>
        </p:nvSpPr>
        <p:spPr>
          <a:xfrm>
            <a:off x="2566228" y="2035719"/>
            <a:ext cx="95337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1.2MB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214E9-3627-4240-BC71-584D58DD9566}"/>
              </a:ext>
            </a:extLst>
          </p:cNvPr>
          <p:cNvSpPr txBox="1"/>
          <p:nvPr/>
        </p:nvSpPr>
        <p:spPr>
          <a:xfrm>
            <a:off x="2566228" y="2986096"/>
            <a:ext cx="95337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1.2MB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763CD7-FEF2-4C51-B739-59B36D2B02BC}"/>
              </a:ext>
            </a:extLst>
          </p:cNvPr>
          <p:cNvSpPr txBox="1"/>
          <p:nvPr/>
        </p:nvSpPr>
        <p:spPr>
          <a:xfrm>
            <a:off x="2566228" y="3701128"/>
            <a:ext cx="95337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1.5MB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25B9B-2601-470C-AA61-E0BDC5580337}"/>
              </a:ext>
            </a:extLst>
          </p:cNvPr>
          <p:cNvSpPr txBox="1"/>
          <p:nvPr/>
        </p:nvSpPr>
        <p:spPr>
          <a:xfrm>
            <a:off x="455613" y="866431"/>
            <a:ext cx="2695319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3C71"/>
                </a:solidFill>
              </a:rPr>
              <a:t>Partition table is flexible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3C71"/>
                </a:solidFill>
              </a:rPr>
              <a:t>Can be set through visual micro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FB6151-F18E-444E-A545-A5AD7004C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97" y="308848"/>
            <a:ext cx="4439516" cy="439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6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070F73-4B56-4ADE-8126-4EDB3A82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C6F1DB-005B-4A01-886A-7787F890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5709"/>
          </a:xfrm>
        </p:spPr>
        <p:txBody>
          <a:bodyPr/>
          <a:lstStyle/>
          <a:p>
            <a:r>
              <a:rPr lang="en-US" dirty="0"/>
              <a:t>SPIFFS – SPI flash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5E2CB-43FE-48B1-BF67-853B391A11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74557"/>
            <a:ext cx="8228012" cy="39545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Resides on the ESP32’s flash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data folder in the sketch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 it through visual micro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 accessible in 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@ ESP32_SPIFFSdemo.ino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Copy the data folder into sketch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CCE47-E1F7-4628-BC91-4B308D249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157" y="253600"/>
            <a:ext cx="3459558" cy="1981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8F8B3C-80A8-4AC9-AC1C-54AF539BE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481" y="2430303"/>
            <a:ext cx="4183519" cy="20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2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1FD4E-32E9-4DCD-A91A-FB16170A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F9F7EB-71F0-4D33-AD05-69035DFA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715"/>
          </a:xfrm>
        </p:spPr>
        <p:txBody>
          <a:bodyPr/>
          <a:lstStyle/>
          <a:p>
            <a:r>
              <a:rPr lang="en-US" dirty="0"/>
              <a:t>SD Card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1E945-DC71-4601-8600-AD5A570861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812467"/>
            <a:ext cx="8228012" cy="39635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platform is equipped with a micro-SD card slot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format a micro-SD card as FAT32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 your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the card into the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@ ESP32_SDcardDemo.ino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The pins setup is taken from the block diagram of our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0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6447"/>
          </a:xfrm>
        </p:spPr>
        <p:txBody>
          <a:bodyPr/>
          <a:lstStyle/>
          <a:p>
            <a:r>
              <a:rPr lang="en-US" dirty="0"/>
              <a:t>Class 2 agenda: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C5FC-28FF-4A46-99C9-D7F63D2F3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1588"/>
            <a:ext cx="8228012" cy="3982298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I/</a:t>
            </a:r>
            <a:r>
              <a:rPr lang="en-US" sz="1600" dirty="0" err="1"/>
              <a:t>Os</a:t>
            </a:r>
            <a:r>
              <a:rPr lang="en-US" sz="1600" dirty="0"/>
              <a:t> electrical types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I/</a:t>
            </a:r>
            <a:r>
              <a:rPr lang="en-US" sz="1600" dirty="0" err="1"/>
              <a:t>Os</a:t>
            </a:r>
            <a:r>
              <a:rPr lang="en-US" sz="1600" dirty="0"/>
              <a:t> types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I/O matrix and device mapping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Device \ Unit driver types and usage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Graphics fundamentals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LCD we have on our platform</a:t>
            </a:r>
          </a:p>
          <a:p>
            <a:pPr marL="396875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TV out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Flash memory vs EPROM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SPIFFS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SD card and FAT32 usage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Write a driver for the DC motors device (DRV8833)</a:t>
            </a:r>
          </a:p>
        </p:txBody>
      </p:sp>
    </p:spTree>
    <p:extLst>
      <p:ext uri="{BB962C8B-B14F-4D97-AF65-F5344CB8AC3E}">
        <p14:creationId xmlns:p14="http://schemas.microsoft.com/office/powerpoint/2010/main" val="16083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D475D4-4C9C-47C9-94B3-558251F2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4E336-8613-43BE-B4D5-AF26B5C7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8707"/>
          </a:xfrm>
        </p:spPr>
        <p:txBody>
          <a:bodyPr/>
          <a:lstStyle/>
          <a:p>
            <a:r>
              <a:rPr lang="en-US" dirty="0"/>
              <a:t>Coding our own driver – DRV8833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64270-356B-41A6-A60A-2994AB65C4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34519"/>
            <a:ext cx="8228012" cy="38946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Device data sheet / spec is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First, we need to understand what are the device features?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Second, we need to understand what protocol it uses?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decide what type of driver is it going to be?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Simple initialization setup?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Interrupt driven?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Does it need an accessor? Complex but most flexible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Does it need a background process? </a:t>
            </a:r>
          </a:p>
        </p:txBody>
      </p:sp>
    </p:spTree>
    <p:extLst>
      <p:ext uri="{BB962C8B-B14F-4D97-AF65-F5344CB8AC3E}">
        <p14:creationId xmlns:p14="http://schemas.microsoft.com/office/powerpoint/2010/main" val="64964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F7B3CC-765C-4EA1-8FE3-E9818DC5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FAE79-C9EA-4E59-855C-8597B076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6715"/>
          </a:xfrm>
        </p:spPr>
        <p:txBody>
          <a:bodyPr/>
          <a:lstStyle/>
          <a:p>
            <a:r>
              <a:rPr lang="en-US" dirty="0"/>
              <a:t>DRV8833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D1257-282A-44BA-BEED-F5F99A1F8E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950377"/>
            <a:ext cx="8228012" cy="39336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DC motors drivers or 1 step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Gives control for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1.5-A RMS, 2-A Peak per H-Bridge in PWP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4184B-6FE4-4A86-B753-E5E84C65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493" y="108496"/>
            <a:ext cx="3549150" cy="2259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92C535-5F77-4A43-B54B-C7BBACB6F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9" y="2756162"/>
            <a:ext cx="3463926" cy="1302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835FE-2D9E-4656-9A1D-7CFADC10C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138" y="2662348"/>
            <a:ext cx="4356141" cy="149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0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6F11F-1EB0-4A6D-A2A2-3CFE85E9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4123A-6FE7-4D27-9D28-AA73B35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11998"/>
            <a:ext cx="8229600" cy="357902"/>
          </a:xfrm>
        </p:spPr>
        <p:txBody>
          <a:bodyPr/>
          <a:lstStyle/>
          <a:p>
            <a:r>
              <a:rPr lang="en-US" dirty="0"/>
              <a:t>The speaker (buzzer)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D0B1D-0C34-4ABD-9C21-20EB9E7594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33401"/>
            <a:ext cx="8228012" cy="40957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Uses PWM channel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 two functions: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One blocking: void </a:t>
            </a:r>
            <a:r>
              <a:rPr lang="en-US" sz="1400" b="1" dirty="0"/>
              <a:t>sound</a:t>
            </a:r>
            <a:r>
              <a:rPr lang="en-US" sz="1400" dirty="0"/>
              <a:t>(</a:t>
            </a:r>
            <a:r>
              <a:rPr lang="en-US" sz="1400" b="1" dirty="0"/>
              <a:t>unsigned short</a:t>
            </a:r>
            <a:r>
              <a:rPr lang="en-US" sz="1400" dirty="0"/>
              <a:t> </a:t>
            </a:r>
            <a:r>
              <a:rPr lang="en-US" sz="1400" dirty="0" err="1"/>
              <a:t>freq</a:t>
            </a:r>
            <a:r>
              <a:rPr lang="en-US" sz="1400" dirty="0"/>
              <a:t>, </a:t>
            </a:r>
            <a:r>
              <a:rPr lang="en-US" sz="1400" b="1" dirty="0"/>
              <a:t>unsigned short</a:t>
            </a:r>
            <a:r>
              <a:rPr lang="en-US" sz="1400" dirty="0"/>
              <a:t> </a:t>
            </a:r>
            <a:r>
              <a:rPr lang="en-US" sz="1400" dirty="0" err="1"/>
              <a:t>timeInMilliSec</a:t>
            </a:r>
            <a:r>
              <a:rPr lang="en-US" sz="1400" dirty="0"/>
              <a:t>);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Will play sound of frequency for a period of time, when done will return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Second non blocking: void </a:t>
            </a:r>
            <a:r>
              <a:rPr lang="en-US" sz="1400" b="1" dirty="0"/>
              <a:t>sound</a:t>
            </a:r>
            <a:r>
              <a:rPr lang="en-US" sz="1400" dirty="0"/>
              <a:t>(</a:t>
            </a:r>
            <a:r>
              <a:rPr lang="en-US" sz="1400" b="1" dirty="0"/>
              <a:t>unsigned short</a:t>
            </a:r>
            <a:r>
              <a:rPr lang="en-US" sz="1400" dirty="0"/>
              <a:t> </a:t>
            </a:r>
            <a:r>
              <a:rPr lang="en-US" sz="1400" dirty="0" err="1"/>
              <a:t>freq</a:t>
            </a:r>
            <a:r>
              <a:rPr lang="en-US" sz="1400" dirty="0"/>
              <a:t>);</a:t>
            </a:r>
          </a:p>
          <a:p>
            <a:pPr marL="8572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Will trigger the speaker to generate sound at specified frequency and return immediately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Call: </a:t>
            </a:r>
            <a:r>
              <a:rPr lang="en-US" sz="1400" b="1" dirty="0" err="1"/>
              <a:t>soundOff</a:t>
            </a:r>
            <a:r>
              <a:rPr lang="en-US" sz="1400" dirty="0"/>
              <a:t>(); to shut off the speaker</a:t>
            </a:r>
          </a:p>
        </p:txBody>
      </p:sp>
    </p:spTree>
    <p:extLst>
      <p:ext uri="{BB962C8B-B14F-4D97-AF65-F5344CB8AC3E}">
        <p14:creationId xmlns:p14="http://schemas.microsoft.com/office/powerpoint/2010/main" val="21798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83F0F-9E0D-407A-9BFD-69342CD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631F4-F2DD-4C07-BA11-70D97A9E1F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224901"/>
            <a:ext cx="8228012" cy="4404249"/>
          </a:xfrm>
        </p:spPr>
        <p:txBody>
          <a:bodyPr/>
          <a:lstStyle/>
          <a:p>
            <a:r>
              <a:rPr lang="en-US" b="1" dirty="0"/>
              <a:t>Open drain </a:t>
            </a:r>
            <a:r>
              <a:rPr lang="en-US" dirty="0"/>
              <a:t>buffer: Either drives ground or float the output</a:t>
            </a:r>
          </a:p>
          <a:p>
            <a:r>
              <a:rPr lang="en-US" dirty="0"/>
              <a:t>A pull up resistor is needed to drive logic 1</a:t>
            </a:r>
          </a:p>
          <a:p>
            <a:endParaRPr lang="en-US" dirty="0"/>
          </a:p>
          <a:p>
            <a:r>
              <a:rPr lang="en-US" b="1" dirty="0"/>
              <a:t>Bi-Directional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Tri state buffer: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FDA82-24B3-4320-B02F-4EA5EBF0B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626" y="531486"/>
            <a:ext cx="1611081" cy="1329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4" name="Picture 2" descr="Image result for difital output buffers">
            <a:extLst>
              <a:ext uri="{FF2B5EF4-FFF2-40B4-BE49-F238E27FC236}">
                <a16:creationId xmlns:a16="http://schemas.microsoft.com/office/drawing/2014/main" id="{14EDD849-A637-46B0-BCDE-24EC5E06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27" y="1196103"/>
            <a:ext cx="2629270" cy="1542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DCE3DC-350C-4278-A362-ACD62A0C9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423" y="2993066"/>
            <a:ext cx="3080707" cy="1575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Tristatelogic-vs-opendrain - wikipost">
            <a:extLst>
              <a:ext uri="{FF2B5EF4-FFF2-40B4-BE49-F238E27FC236}">
                <a16:creationId xmlns:a16="http://schemas.microsoft.com/office/drawing/2014/main" id="{4E12964F-9A67-447E-89AF-9702C95B6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572" y="531486"/>
            <a:ext cx="1447566" cy="1330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90B57-2F5A-4C63-9A8F-175F14F6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F40DC7-5A56-4339-BD42-9B271A32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539"/>
            <a:ext cx="8229600" cy="389529"/>
          </a:xfrm>
        </p:spPr>
        <p:txBody>
          <a:bodyPr/>
          <a:lstStyle/>
          <a:p>
            <a:r>
              <a:rPr lang="en-US" dirty="0"/>
              <a:t>I/O and the different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62134-D7F7-44D2-8AF2-DB27A77017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23783"/>
            <a:ext cx="8228012" cy="4237607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Digital type: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INPUT);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OUTPUT);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1400" dirty="0"/>
              <a:t>digitalWrite(34, HIGH); digitalWrite(34, LOW);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digitalRead</a:t>
            </a:r>
            <a:r>
              <a:rPr lang="en-US" sz="1400" dirty="0"/>
              <a:t>(34);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Analog type: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(36, ANALOG)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// Input only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analogRead</a:t>
            </a:r>
            <a:r>
              <a:rPr lang="en-US" sz="1400" dirty="0"/>
              <a:t>(36);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PWM (Pulse-Width Modulation):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Setup:</a:t>
            </a:r>
            <a:r>
              <a:rPr lang="en-US" sz="1400" dirty="0"/>
              <a:t> </a:t>
            </a:r>
            <a:r>
              <a:rPr lang="en-US" sz="1400" dirty="0" err="1"/>
              <a:t>pinMode</a:t>
            </a:r>
            <a:r>
              <a:rPr lang="en-US" sz="1400" dirty="0"/>
              <a:t>(25, OUTPUT); 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Setup:</a:t>
            </a:r>
            <a:r>
              <a:rPr lang="en-US" sz="1400" dirty="0"/>
              <a:t> </a:t>
            </a:r>
            <a:r>
              <a:rPr lang="en-US" sz="1400" dirty="0" err="1"/>
              <a:t>ledcSetup</a:t>
            </a:r>
            <a:r>
              <a:rPr lang="en-US" sz="1400" dirty="0"/>
              <a:t>(1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/*Channel*/</a:t>
            </a:r>
            <a:r>
              <a:rPr lang="en-US" sz="1400" dirty="0"/>
              <a:t>, 2000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/*Freq*/</a:t>
            </a:r>
            <a:r>
              <a:rPr lang="en-US" sz="1400" dirty="0"/>
              <a:t>, 8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/*Number of bits for resolution of duty cycle*/</a:t>
            </a:r>
            <a:r>
              <a:rPr lang="en-US" sz="1400" dirty="0"/>
              <a:t>); 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Setup:</a:t>
            </a:r>
            <a:r>
              <a:rPr lang="en-US" sz="1400" dirty="0"/>
              <a:t> </a:t>
            </a:r>
            <a:r>
              <a:rPr lang="en-US" sz="1400" dirty="0" err="1"/>
              <a:t>ledcAttachPin</a:t>
            </a:r>
            <a:r>
              <a:rPr lang="en-US" sz="1400" dirty="0"/>
              <a:t>(25, 1);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ledcWriteTone</a:t>
            </a:r>
            <a:r>
              <a:rPr lang="en-US" sz="1400" dirty="0"/>
              <a:t>(1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/*Channel*/</a:t>
            </a:r>
            <a:r>
              <a:rPr lang="en-US" sz="1400" dirty="0"/>
              <a:t>, 2000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/*Freq*/</a:t>
            </a:r>
            <a:r>
              <a:rPr lang="en-US" sz="1400" dirty="0"/>
              <a:t>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ledcWrite</a:t>
            </a:r>
            <a:r>
              <a:rPr lang="en-US" sz="1400" dirty="0"/>
              <a:t>(1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/*Channel*/</a:t>
            </a:r>
            <a:r>
              <a:rPr lang="en-US" sz="1400" dirty="0"/>
              <a:t>, 196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/*Duty Cycle*/</a:t>
            </a:r>
            <a:r>
              <a:rPr lang="en-US" sz="1400" dirty="0"/>
              <a:t>);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DAC: 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No setup needed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dacWrite</a:t>
            </a:r>
            <a:r>
              <a:rPr lang="en-US" sz="1400" dirty="0"/>
              <a:t>(25,Value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0 – 255 */</a:t>
            </a:r>
            <a:r>
              <a:rPr lang="en-US" sz="1400" dirty="0"/>
              <a:t>);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// Output 0-3.3V, 0.013V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EADA1-3B7B-4745-8B7C-FC7B6138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9269" y="308303"/>
            <a:ext cx="2123344" cy="1523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8F96C0-5A87-457B-A532-753A2C47C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517" y="3311758"/>
            <a:ext cx="1542096" cy="131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2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90B57-2F5A-4C63-9A8F-175F14F6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F40DC7-5A56-4339-BD42-9B271A325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539"/>
            <a:ext cx="8229600" cy="389529"/>
          </a:xfrm>
        </p:spPr>
        <p:txBody>
          <a:bodyPr/>
          <a:lstStyle/>
          <a:p>
            <a:r>
              <a:rPr lang="en-US" dirty="0"/>
              <a:t>I/O and the different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62134-D7F7-44D2-8AF2-DB27A77017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23783"/>
            <a:ext cx="8228012" cy="4237607"/>
          </a:xfrm>
        </p:spPr>
        <p:txBody>
          <a:bodyPr/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Digital type: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INPUT);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OUTPUT);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INPUT_PULLUP);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INPUT_PULLDOWN);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(34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/* IO Number */</a:t>
            </a:r>
            <a:r>
              <a:rPr lang="en-US" sz="1400" dirty="0"/>
              <a:t>, OUTPUT_OPEN_DRAIN);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1400" dirty="0"/>
              <a:t>digitalWrite(34, HIGH); 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it-IT" sz="1400" dirty="0"/>
              <a:t>digitalWrite(34, LOW);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digitalRead</a:t>
            </a:r>
            <a:r>
              <a:rPr lang="en-US" sz="1400" dirty="0"/>
              <a:t>(34);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Analog type: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Setup</a:t>
            </a:r>
            <a:r>
              <a:rPr lang="en-US" sz="1400" dirty="0"/>
              <a:t>: </a:t>
            </a:r>
            <a:r>
              <a:rPr lang="en-US" sz="1400" dirty="0" err="1"/>
              <a:t>pinMode</a:t>
            </a:r>
            <a:r>
              <a:rPr lang="en-US" sz="1400" dirty="0"/>
              <a:t>(36, ANALOG)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// Input only</a:t>
            </a:r>
          </a:p>
          <a:p>
            <a:pPr marL="511175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 err="1"/>
              <a:t>analogRead</a:t>
            </a:r>
            <a:r>
              <a:rPr lang="en-US" sz="1400" dirty="0"/>
              <a:t>(36);</a:t>
            </a:r>
          </a:p>
        </p:txBody>
      </p:sp>
    </p:spTree>
    <p:extLst>
      <p:ext uri="{BB962C8B-B14F-4D97-AF65-F5344CB8AC3E}">
        <p14:creationId xmlns:p14="http://schemas.microsoft.com/office/powerpoint/2010/main" val="57488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CB8CC1-C335-4785-A39A-38E6B009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710AC3-AD37-436C-852F-3DB1FB12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154940"/>
            <a:ext cx="8229600" cy="427752"/>
          </a:xfrm>
        </p:spPr>
        <p:txBody>
          <a:bodyPr/>
          <a:lstStyle/>
          <a:p>
            <a:r>
              <a:rPr lang="en-US" dirty="0"/>
              <a:t>Usage for i/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9D615-3EC1-473B-9294-AA152AC2AB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582693"/>
            <a:ext cx="8228012" cy="40464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Digital</a:t>
            </a:r>
            <a:r>
              <a:rPr lang="en-US" sz="1400" dirty="0"/>
              <a:t>: Control led, relays, read state of digital inputs coming from different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Analog</a:t>
            </a:r>
            <a:r>
              <a:rPr lang="en-US" sz="1400" dirty="0"/>
              <a:t>: Read voltage level of a device, potentiometer, Joy Stick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PWM</a:t>
            </a:r>
            <a:r>
              <a:rPr lang="en-US" sz="1400" dirty="0"/>
              <a:t>: Control a speaker, DC motors, servo electric engines and more…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DAC</a:t>
            </a:r>
            <a:r>
              <a:rPr lang="en-US" sz="1400" dirty="0"/>
              <a:t>: Drive a speaker with volume control, generate special wave forms, use your imagination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6A2C4-726E-46CA-AE2A-6B233458D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2184400"/>
            <a:ext cx="1697647" cy="18131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5A3614-1276-4E8D-8FB7-BC988C871463}"/>
              </a:ext>
            </a:extLst>
          </p:cNvPr>
          <p:cNvSpPr txBox="1"/>
          <p:nvPr/>
        </p:nvSpPr>
        <p:spPr>
          <a:xfrm>
            <a:off x="2151672" y="3460750"/>
            <a:ext cx="482600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PWM</a:t>
            </a:r>
          </a:p>
        </p:txBody>
      </p:sp>
      <p:pic>
        <p:nvPicPr>
          <p:cNvPr id="2050" name="Picture 2" descr="Image result for speaker DAC arduino">
            <a:extLst>
              <a:ext uri="{FF2B5EF4-FFF2-40B4-BE49-F238E27FC236}">
                <a16:creationId xmlns:a16="http://schemas.microsoft.com/office/drawing/2014/main" id="{8D32AACC-AAF8-4B96-8463-B15B57C2B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2151782"/>
            <a:ext cx="4940300" cy="184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8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E51ADA-275E-40A5-A294-AF81C257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76C2BC-8766-4AAC-B741-8B9DE97A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1705"/>
          </a:xfrm>
        </p:spPr>
        <p:txBody>
          <a:bodyPr/>
          <a:lstStyle/>
          <a:p>
            <a:r>
              <a:rPr lang="en-US" sz="3600" dirty="0"/>
              <a:t>I/O matrix and device mapping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4F4E56-5F94-4E92-8A78-17D2E365AADD}"/>
              </a:ext>
            </a:extLst>
          </p:cNvPr>
          <p:cNvSpPr txBox="1"/>
          <p:nvPr/>
        </p:nvSpPr>
        <p:spPr>
          <a:xfrm>
            <a:off x="455612" y="824459"/>
            <a:ext cx="4482147" cy="153888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C71"/>
                </a:solidFill>
              </a:rPr>
              <a:t>Some units have fixed IO mapping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C71"/>
                </a:solidFill>
              </a:rPr>
              <a:t>Most micro controllers have IO matrix for greater flexibility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C71"/>
                </a:solidFill>
              </a:rPr>
              <a:t>Some options might have frequency limitations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E4B329-4275-4AEA-8821-E1995410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328" y="45269"/>
            <a:ext cx="3499875" cy="4671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EB9462-21FD-46F1-A1E1-2AD197EBF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236" y="2275037"/>
            <a:ext cx="4005372" cy="24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9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83DEB5-5DDF-4BB6-A01D-497716F0A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4C637-3C71-4150-AF4F-15383C4E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8707"/>
          </a:xfrm>
        </p:spPr>
        <p:txBody>
          <a:bodyPr/>
          <a:lstStyle/>
          <a:p>
            <a:r>
              <a:rPr lang="en-US" dirty="0"/>
              <a:t>Before connecting a device…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9C996-8C49-423D-A63A-8E8F5E893D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77555"/>
            <a:ext cx="8228012" cy="39515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to figure out: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Physical connection (either by watching the schematic, detailed board diagram or any other document with the relevant data)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What interface\protocol is used by the device, need to make sure we have a free one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What is the frequency the device can operate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Voltage level – both I/O and supply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Total power consumption 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Does it have additional signals needed beside what the protocol defines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Does it need a pull up or pull down on part of the signals?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0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2603</Words>
  <Application>Microsoft Office PowerPoint</Application>
  <PresentationFormat>On-screen Show (16:9)</PresentationFormat>
  <Paragraphs>417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Consolas</vt:lpstr>
      <vt:lpstr>Intel Clear</vt:lpstr>
      <vt:lpstr>Intel Clear Pro</vt:lpstr>
      <vt:lpstr>Wingdings</vt:lpstr>
      <vt:lpstr>Int_PPT Template_ClearPro_16x9</vt:lpstr>
      <vt:lpstr>1_Int_PPT Template_ClearPro_16x9</vt:lpstr>
      <vt:lpstr>Intel Maker’s ESP32 course –  by intel’s makers community class 2</vt:lpstr>
      <vt:lpstr>PowerPoint Presentation</vt:lpstr>
      <vt:lpstr>Class 2 agenda:</vt:lpstr>
      <vt:lpstr>PowerPoint Presentation</vt:lpstr>
      <vt:lpstr>I/O and the different types</vt:lpstr>
      <vt:lpstr>I/O and the different types</vt:lpstr>
      <vt:lpstr>Usage for i/os</vt:lpstr>
      <vt:lpstr>I/O matrix and device mapping</vt:lpstr>
      <vt:lpstr>Before connecting a device…</vt:lpstr>
      <vt:lpstr>Mapping the LCD of our platform</vt:lpstr>
      <vt:lpstr>PowerPoint Presentation</vt:lpstr>
      <vt:lpstr>Device driver</vt:lpstr>
      <vt:lpstr>Getting started with a driver</vt:lpstr>
      <vt:lpstr>HAL \ API</vt:lpstr>
      <vt:lpstr>Our LCD driver as an example - Setup</vt:lpstr>
      <vt:lpstr>Basic graphics controller</vt:lpstr>
      <vt:lpstr>Animation basics…</vt:lpstr>
      <vt:lpstr>Few main technics</vt:lpstr>
      <vt:lpstr>Our LCD – ST7789 based</vt:lpstr>
      <vt:lpstr>ESP32 and the LCD\TV out block diagram</vt:lpstr>
      <vt:lpstr>TV Out – Uses DAC25 and I2S0</vt:lpstr>
      <vt:lpstr>Generating bitmaps and using them in our code</vt:lpstr>
      <vt:lpstr>Interrupt driven driver – Led Matrix</vt:lpstr>
      <vt:lpstr>Accessor based driver</vt:lpstr>
      <vt:lpstr>Flash memory</vt:lpstr>
      <vt:lpstr>EEprom memory</vt:lpstr>
      <vt:lpstr>ESP32 Flash memory Partitions</vt:lpstr>
      <vt:lpstr>SPIFFS – SPI flash system</vt:lpstr>
      <vt:lpstr>SD Card</vt:lpstr>
      <vt:lpstr>Coding our own driver – DRV8833</vt:lpstr>
      <vt:lpstr>DRV8833</vt:lpstr>
      <vt:lpstr>The speaker (buzzer)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2021-06-15T05:01:32Z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2020-01-21 12:24:28Z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