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2"/>
  </p:notesMasterIdLst>
  <p:handoutMasterIdLst>
    <p:handoutMasterId r:id="rId23"/>
  </p:handoutMasterIdLst>
  <p:sldIdLst>
    <p:sldId id="318" r:id="rId3"/>
    <p:sldId id="321" r:id="rId4"/>
    <p:sldId id="369" r:id="rId5"/>
    <p:sldId id="349" r:id="rId6"/>
    <p:sldId id="374" r:id="rId7"/>
    <p:sldId id="364" r:id="rId8"/>
    <p:sldId id="365" r:id="rId9"/>
    <p:sldId id="378" r:id="rId10"/>
    <p:sldId id="375" r:id="rId11"/>
    <p:sldId id="376" r:id="rId12"/>
    <p:sldId id="371" r:id="rId13"/>
    <p:sldId id="372" r:id="rId14"/>
    <p:sldId id="377" r:id="rId15"/>
    <p:sldId id="380" r:id="rId16"/>
    <p:sldId id="381" r:id="rId17"/>
    <p:sldId id="382" r:id="rId18"/>
    <p:sldId id="383" r:id="rId19"/>
    <p:sldId id="379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0" d="100"/>
          <a:sy n="160" d="100"/>
        </p:scale>
        <p:origin x="2285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3/5/2025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ndomnerdtutorials.com/esp32-bluetooth-low-energy-ble-arduino-ide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Interne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985839"/>
            <a:ext cx="7977188" cy="4008200"/>
          </a:xfrm>
        </p:spPr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sz="4800" dirty="0"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a:rPr>
              <a:t>Control and communication over the air</a:t>
            </a:r>
            <a:endParaRPr lang="en-US" dirty="0">
              <a:solidFill>
                <a:schemeClr val="accent6">
                  <a:lumMod val="40000"/>
                  <a:lumOff val="60000"/>
                  <a:alpha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38" y="4068679"/>
            <a:ext cx="844550" cy="925360"/>
          </a:xfrm>
        </p:spPr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Feb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63698-F129-3902-6D6E-C5D4BED3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99C65-0579-115E-0216-5C618F17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1715"/>
          </a:xfrm>
        </p:spPr>
        <p:txBody>
          <a:bodyPr/>
          <a:lstStyle/>
          <a:p>
            <a:r>
              <a:rPr lang="en-US" dirty="0"/>
              <a:t>ESP32’s BLE options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F928-4FB1-A3C2-93CD-37EDD621E3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0563"/>
            <a:ext cx="8228012" cy="3938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ESP32 supports BLE</a:t>
            </a:r>
            <a:r>
              <a:rPr lang="en-US" b="1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ESP32-S3 supports BLE</a:t>
            </a:r>
            <a:r>
              <a:rPr lang="en-US" b="1" dirty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BLE stack for communicating with phones, and any other devices, as a BLE Server or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 over BLE (We will discover in our BLE capable laptop a UART device as a BLE device)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link to deep dive into ESP32 with BLE: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https://randomnerdtutorials.com/esp32-bluetooth-low-energy-ble-arduino-ide/</a:t>
            </a: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In code examples refer to BLE UART code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032CE-A715-F6E0-69B1-06063C965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456684"/>
            <a:ext cx="4381500" cy="10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D704F-9F97-45CE-8123-EC124FC3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94B41-0E83-44E8-A5A7-9E145F9D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03"/>
          </a:xfrm>
        </p:spPr>
        <p:txBody>
          <a:bodyPr/>
          <a:lstStyle/>
          <a:p>
            <a:r>
              <a:rPr lang="en-US" dirty="0"/>
              <a:t>OTA - FW update to our IOT device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509D-3026-4955-A8C4-45DF800E80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0535"/>
            <a:ext cx="8228012" cy="39186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IOT device without OTA (Over The Air Update) is probably not an IOT device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We have few options to update the software of our ESP32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Through WEB page running on ESP32’s WEB server (Elegant OTA)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Just surf to 192.168.4.1/update (Our ESP32’s IP or Direct web name using </a:t>
            </a:r>
            <a:r>
              <a:rPr lang="en-US" sz="1600" dirty="0" err="1"/>
              <a:t>mDNS</a:t>
            </a:r>
            <a:r>
              <a:rPr lang="en-US" sz="1600" dirty="0"/>
              <a:t>: </a:t>
            </a:r>
            <a:r>
              <a:rPr lang="en-US" sz="1600" dirty="0" err="1"/>
              <a:t>MeMake.local</a:t>
            </a:r>
            <a:r>
              <a:rPr lang="en-US" sz="1600" dirty="0"/>
              <a:t>/update)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a file residing on a SD card: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 the SD just like in our examples 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updateFromSD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(SD,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NewSketch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.bin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97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242B-88B8-4AE7-A086-9AC916AA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211903-9B14-4AA7-8344-4306457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5690"/>
          </a:xfrm>
        </p:spPr>
        <p:txBody>
          <a:bodyPr/>
          <a:lstStyle/>
          <a:p>
            <a:r>
              <a:rPr lang="en-US" dirty="0"/>
              <a:t>ESP32’s Partition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37B76-9879-4DA4-98BE-5E1C575BEE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7517"/>
            <a:ext cx="8228012" cy="38916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enable safe OTA an IOT device must have two SW partitions on its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ESP32 gives us the flexibility to control it’s partition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4EDDF-619B-43BE-AA59-DB57089B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70" y="1734965"/>
            <a:ext cx="2993338" cy="29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4573E-B0E8-2B19-1C3D-58CC28B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1E504-FFF5-8440-C50A-9666A28E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2190"/>
          </a:xfrm>
        </p:spPr>
        <p:txBody>
          <a:bodyPr/>
          <a:lstStyle/>
          <a:p>
            <a:r>
              <a:rPr lang="en-US" dirty="0"/>
              <a:t>LoRa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F8E5-A14D-DD11-5FEC-0115AEF5A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1039"/>
            <a:ext cx="8228012" cy="39481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LoRa (Long Range) is a low-power, long-range wireless communication technology designed for IoT (Internet of Things)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Operates in the sub-GHz ISM bands (e.g., 433 MHz, 868 MHz, 915 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Range – Up to 10-15 km in rural areas, 2-5 km in urban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 to peer communication using 64K channels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Power Consumption – Ideal for battery-operated IoT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Data Rate – Optimized for small, infrequent data packets (~8KB\Sec)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Interference Resistance – Uses spread spectrum modulation for robust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Star &amp; Mesh Topologies – Works with LoRa WAN for large-scale networks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505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471F0-84DA-F708-47AF-2A50B002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D621A-0D67-3066-EBA7-DCCF93F1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7902"/>
          </a:xfrm>
        </p:spPr>
        <p:txBody>
          <a:bodyPr/>
          <a:lstStyle/>
          <a:p>
            <a:r>
              <a:rPr lang="en-US" dirty="0"/>
              <a:t>LoRa devices: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038EB-FA52-0BF8-EF2F-3FD2231DEE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66751"/>
            <a:ext cx="8228012" cy="3962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to ESP32 via SPI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A91B6-3E4A-411C-B916-78B5E619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77165"/>
            <a:ext cx="2857867" cy="1198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6374C-2CFA-537C-6772-756F7E25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84" y="609736"/>
            <a:ext cx="2633855" cy="2276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639CC-E92D-BD0F-B7AC-D2EE9B0AD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2886538"/>
            <a:ext cx="4762500" cy="15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0C62E-DF87-2AC9-91A1-4332F12A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E0B07-2B1B-23C2-D979-3BF2EA33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7902"/>
          </a:xfrm>
        </p:spPr>
        <p:txBody>
          <a:bodyPr/>
          <a:lstStyle/>
          <a:p>
            <a:r>
              <a:rPr lang="en-US" dirty="0"/>
              <a:t>LoRa code with ESP32: (Transmitter)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89013-E91A-7B67-E2A4-0931F5C6C58A}"/>
              </a:ext>
            </a:extLst>
          </p:cNvPr>
          <p:cNvSpPr txBox="1"/>
          <p:nvPr/>
        </p:nvSpPr>
        <p:spPr>
          <a:xfrm>
            <a:off x="455613" y="666750"/>
            <a:ext cx="64960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SPI.h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LoRa.h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Define LoRa module pins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18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14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DIO0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26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SPI_SCK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18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SPI_MISO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19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SPI_MOSI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23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setup()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Serial.begin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(115200);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(!Serial);</a:t>
            </a:r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Setup LoRa module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"Starting LoRa..."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LoRa.setPins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DIO0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LoRa.begin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(915E6,</a:t>
            </a:r>
            <a:r>
              <a:rPr lang="it-IT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SPI_MISO</a:t>
            </a:r>
            <a:r>
              <a:rPr lang="it-IT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it-IT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SPI_MOSI</a:t>
            </a:r>
            <a:r>
              <a:rPr lang="it-IT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it-IT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SPI_SCK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{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Set frequency (868E6 for EU, 915E6 for US)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"LoRa 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failed!"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(1);</a:t>
            </a:r>
          </a:p>
          <a:p>
            <a:r>
              <a:rPr lang="en-IL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"LoRa Initialized."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IL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loop()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"Sending packet..."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LoRa.beginPacket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it-IT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LoRa.print(</a:t>
            </a:r>
            <a:r>
              <a:rPr lang="it-IT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ESP32 LoRa!"</a:t>
            </a:r>
            <a:r>
              <a:rPr lang="it-IT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LoRa.endPacket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delay(2000);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Send every 2 seconds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L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3893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A245D-2A8E-A20E-725C-09756599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D3FE6-695A-814C-09B6-88403271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24577"/>
          </a:xfrm>
        </p:spPr>
        <p:txBody>
          <a:bodyPr/>
          <a:lstStyle/>
          <a:p>
            <a:r>
              <a:rPr lang="en-US" dirty="0"/>
              <a:t>LoRa code with ESP32: (Receiver)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FA4AF-E3AA-9EC4-8E27-4E7749C84E92}"/>
              </a:ext>
            </a:extLst>
          </p:cNvPr>
          <p:cNvSpPr txBox="1"/>
          <p:nvPr/>
        </p:nvSpPr>
        <p:spPr>
          <a:xfrm>
            <a:off x="342900" y="793747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SPI.h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LoRa.h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18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14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DIO0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26</a:t>
            </a:r>
          </a:p>
          <a:p>
            <a:endParaRPr lang="en-IL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setup()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Serial.begin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(115200);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LoRa.setPins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DIO0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IL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LoRa.begin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(915E6))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"LoRa initialization failed!"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(1);</a:t>
            </a:r>
          </a:p>
          <a:p>
            <a:r>
              <a:rPr lang="en-IL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"LoRa Receiver Ready."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IL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IL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loop()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packetSize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LoRa.parsePacket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packetSize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"Received Data: 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LoRa.available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LoRa.read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IL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Serial.println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IL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IL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IL" sz="900" dirty="0"/>
          </a:p>
        </p:txBody>
      </p:sp>
    </p:spTree>
    <p:extLst>
      <p:ext uri="{BB962C8B-B14F-4D97-AF65-F5344CB8AC3E}">
        <p14:creationId xmlns:p14="http://schemas.microsoft.com/office/powerpoint/2010/main" val="36842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7213C-9979-D376-6EEA-F68ED01F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943F8-8B67-32BD-EE0C-B1009DE5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665"/>
          </a:xfrm>
        </p:spPr>
        <p:txBody>
          <a:bodyPr/>
          <a:lstStyle/>
          <a:p>
            <a:r>
              <a:rPr lang="en-US" dirty="0"/>
              <a:t>2G\3G modems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387CE-31BC-ACFB-B786-E8B8018B6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4376"/>
            <a:ext cx="8228012" cy="1614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uses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with module via AT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generate calls, receive calls, send and receive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an active SIM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E56BD-88A1-CF41-5C03-2BB57E44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4" y="2371727"/>
            <a:ext cx="5038725" cy="1950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26F0B1-43F6-E542-1723-E4A71433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55" y="79455"/>
            <a:ext cx="3670868" cy="14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721FF-1E50-BF63-9301-0DCC2816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75319-F5FB-8741-41B4-142A3AB9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8852"/>
          </a:xfrm>
        </p:spPr>
        <p:txBody>
          <a:bodyPr/>
          <a:lstStyle/>
          <a:p>
            <a:r>
              <a:rPr lang="en-US" dirty="0"/>
              <a:t>Google Firebase: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72F4-0D86-D377-848E-F10EA25A1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647701"/>
            <a:ext cx="8397876" cy="39814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Cloud-based platform that provides real-time database, authentication, cloud storage, and hosting services for IoT applications. When used with the </a:t>
            </a:r>
            <a:r>
              <a:rPr lang="en-US" b="1" dirty="0"/>
              <a:t>ESP32</a:t>
            </a:r>
            <a:r>
              <a:rPr lang="en-US" dirty="0"/>
              <a:t>, it enables seamless data storage, retrieval, and remote control via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9D71D-09CC-1420-AF65-7AE39708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1" y="1441271"/>
            <a:ext cx="6511189" cy="3251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70273-D1C4-246D-A85A-F6309F71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50" y="3515891"/>
            <a:ext cx="2728512" cy="11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88899-F4B1-4345-B2EA-7B087819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8D95E-DD54-408D-9B04-419C52CC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7682"/>
          </a:xfrm>
        </p:spPr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5130C-84FC-4F97-823B-59322B394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 Internet of things (IoT) </a:t>
            </a:r>
            <a:r>
              <a:rPr lang="en-US" sz="1400" dirty="0"/>
              <a:t>describes the network of physical objects - a.k.a. "things“ - that are embedded with sensors, software, and other technologies for the purpose of connecting and exchanging data with other devices and systems over the 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for: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Smart Homes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Elder care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Agriculture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Environmental monitoring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And more ….</a:t>
            </a:r>
          </a:p>
        </p:txBody>
      </p:sp>
      <p:pic>
        <p:nvPicPr>
          <p:cNvPr id="1028" name="Picture 4" descr="What Do the Next Five Years Hold For the Internet of Things?">
            <a:extLst>
              <a:ext uri="{FF2B5EF4-FFF2-40B4-BE49-F238E27FC236}">
                <a16:creationId xmlns:a16="http://schemas.microsoft.com/office/drawing/2014/main" id="{944B019E-E476-479A-9A18-98A728BC9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91" y="1463039"/>
            <a:ext cx="5208152" cy="30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Control and communication over the air: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Near me (up to 100m)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Farer – 2-10 Km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LoRa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All over the world (Ethernet)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Firebase (By Google)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3\4 G modems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ESP-Now protocol (Direct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 (BLE)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OTA (Over The Air update)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LoRa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7585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 developed by </a:t>
            </a:r>
            <a:r>
              <a:rPr lang="en-US" dirty="0" err="1"/>
              <a:t>Espressif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devices to communicate directly over </a:t>
            </a:r>
            <a:r>
              <a:rPr lang="en-US" dirty="0" err="1"/>
              <a:t>WiFi</a:t>
            </a:r>
            <a:r>
              <a:rPr lang="en-US" dirty="0"/>
              <a:t> radio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No need for access point!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Low-power 2.4GHz wireless connectivity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Encrypted and unencrypted unicast communication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250-byte payload can be carried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10 encrypted peers at the most (STA mode), 6 for </a:t>
            </a:r>
            <a:r>
              <a:rPr lang="en-US" dirty="0" err="1"/>
              <a:t>SoftAP</a:t>
            </a:r>
            <a:r>
              <a:rPr lang="en-US" dirty="0"/>
              <a:t> or STA + </a:t>
            </a:r>
            <a:r>
              <a:rPr lang="en-US" dirty="0" err="1"/>
              <a:t>SoftAP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C1960-0710-42C1-8B0A-4665A64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01" y="41890"/>
            <a:ext cx="2351836" cy="67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7A402-78E7-4D22-801D-EB95113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40" y="3157938"/>
            <a:ext cx="2188676" cy="156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3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ESP-now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with MAC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know our MAC and the Peer’s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Initialize the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callback functions for send and receive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peers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sending the send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status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targeted peer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receiving the receive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sender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received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740F-035D-419D-923E-4431F19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71" y="416145"/>
            <a:ext cx="2762392" cy="55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27537-E429-4EEC-8B70-DC7BEE48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71" y="1094540"/>
            <a:ext cx="3425162" cy="54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4540-5EA9-4A02-8111-F55BC8B9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89" y="1717892"/>
            <a:ext cx="2239474" cy="59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AA83-D29E-4C69-BAF1-029E0D84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320" y="2473262"/>
            <a:ext cx="3181387" cy="51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DAFFD-B164-44D2-98CC-ECE3EA8C8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83" y="3938389"/>
            <a:ext cx="3673880" cy="48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B8559-5303-128B-9E96-F930B057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BBB64-4F3D-8CB1-C0C6-B0F336AE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4090"/>
          </a:xfrm>
        </p:spPr>
        <p:txBody>
          <a:bodyPr/>
          <a:lstStyle/>
          <a:p>
            <a:r>
              <a:rPr lang="en-US" dirty="0"/>
              <a:t>ESP-NOW code flow: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E540B-544C-1A42-58ED-0548BBCEFECF}"/>
              </a:ext>
            </a:extLst>
          </p:cNvPr>
          <p:cNvSpPr txBox="1"/>
          <p:nvPr/>
        </p:nvSpPr>
        <p:spPr>
          <a:xfrm>
            <a:off x="455613" y="908954"/>
            <a:ext cx="761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ESP-NOW_AUX driver (in the GIT code)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404C-6643-CCAB-01DE-9CDF24D49163}"/>
              </a:ext>
            </a:extLst>
          </p:cNvPr>
          <p:cNvSpPr txBox="1"/>
          <p:nvPr/>
        </p:nvSpPr>
        <p:spPr>
          <a:xfrm>
            <a:off x="455613" y="1362583"/>
            <a:ext cx="851693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WiFi.h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EspNowAux.h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MAC_LEN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6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 loop()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deviceMAC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L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deviceMAC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WiFi.macAddress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ESP_NOW_CLASS.init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lvl="1"/>
            <a:r>
              <a:rPr lang="en-IL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DEBUG_MSG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ESPnow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failed\n"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generalErrorStatus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IL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ESP_NOW_CLASS.on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ESP_NOW_CLASS.sendDataToPeer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peerMACaddress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10);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ESP_NOW_CLASS.getNumberOfAvailableMessages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&gt; 0)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IL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ESP_NOW_CLASS.popMessage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dongleMessage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peerMACaddress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/* or null for any message */);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	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22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F91BB-02D9-7F44-831E-976FE41B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9E18E-493C-6CB0-E2FD-07E37DF6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3615"/>
          </a:xfrm>
        </p:spPr>
        <p:txBody>
          <a:bodyPr/>
          <a:lstStyle/>
          <a:p>
            <a:r>
              <a:rPr lang="en-US" dirty="0"/>
              <a:t>BLE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06AA-CB6B-E8E9-4E4D-5EF80A59F5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52463"/>
            <a:ext cx="8228012" cy="3976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Power-efficient wireless communication technology</a:t>
            </a:r>
            <a:r>
              <a:rPr lang="en-US" dirty="0"/>
              <a:t> designed for short-range 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Short-Range Communication – Typically 10–50 meters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for Small Data Transfers – Ideal for sensors and 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Peripheral &amp; Central Roles – Devices can act as advertisers (peripheral) or scanners (central)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GATT (Generic Attribute Profile) – For structured communication between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ESP32 supports </a:t>
            </a:r>
            <a:r>
              <a:rPr lang="en-US" b="1" dirty="0"/>
              <a:t>BLE </a:t>
            </a:r>
            <a:r>
              <a:rPr lang="en-US" dirty="0"/>
              <a:t>(ESP32 and ESP32-S3, the S2 variant does not support BLE)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778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1231</Words>
  <Application>Microsoft Office PowerPoint</Application>
  <PresentationFormat>On-screen Show (16:9)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Cascadia Mono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Control and communication over the air</vt:lpstr>
      <vt:lpstr>PowerPoint Presentation</vt:lpstr>
      <vt:lpstr>IOT</vt:lpstr>
      <vt:lpstr>Control and communication over the air:</vt:lpstr>
      <vt:lpstr>Agenda:</vt:lpstr>
      <vt:lpstr>PowerPoint Presentation</vt:lpstr>
      <vt:lpstr>ESP-now </vt:lpstr>
      <vt:lpstr>ESP-NOW code flow:</vt:lpstr>
      <vt:lpstr>BLE</vt:lpstr>
      <vt:lpstr>ESP32’s BLE options</vt:lpstr>
      <vt:lpstr>OTA - FW update to our IOT device</vt:lpstr>
      <vt:lpstr>ESP32’s Partition table</vt:lpstr>
      <vt:lpstr>LoRa</vt:lpstr>
      <vt:lpstr>LoRa devices:</vt:lpstr>
      <vt:lpstr>LoRa code with ESP32: (Transmitter)</vt:lpstr>
      <vt:lpstr>LoRa code with ESP32: (Receiver)</vt:lpstr>
      <vt:lpstr>2G\3G modems</vt:lpstr>
      <vt:lpstr>Google Firebase: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2025-03-05T19:23:01Z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2020-02-18 19:22:10Z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