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5"/>
  </p:notesMasterIdLst>
  <p:handoutMasterIdLst>
    <p:handoutMasterId r:id="rId26"/>
  </p:handoutMasterIdLst>
  <p:sldIdLst>
    <p:sldId id="318" r:id="rId3"/>
    <p:sldId id="321" r:id="rId4"/>
    <p:sldId id="349" r:id="rId5"/>
    <p:sldId id="375" r:id="rId6"/>
    <p:sldId id="381" r:id="rId7"/>
    <p:sldId id="382" r:id="rId8"/>
    <p:sldId id="351" r:id="rId9"/>
    <p:sldId id="357" r:id="rId10"/>
    <p:sldId id="350" r:id="rId11"/>
    <p:sldId id="368" r:id="rId12"/>
    <p:sldId id="372" r:id="rId13"/>
    <p:sldId id="373" r:id="rId14"/>
    <p:sldId id="383" r:id="rId15"/>
    <p:sldId id="384" r:id="rId16"/>
    <p:sldId id="385" r:id="rId17"/>
    <p:sldId id="360" r:id="rId18"/>
    <p:sldId id="386" r:id="rId19"/>
    <p:sldId id="387" r:id="rId20"/>
    <p:sldId id="352" r:id="rId21"/>
    <p:sldId id="388" r:id="rId22"/>
    <p:sldId id="389" r:id="rId23"/>
    <p:sldId id="294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0" d="100"/>
          <a:sy n="160" d="100"/>
        </p:scale>
        <p:origin x="2285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12/11/2024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dmer/TFT_eSPI" TargetMode="External"/><Relationship Id="rId2" Type="http://schemas.openxmlformats.org/officeDocument/2006/relationships/hyperlink" Target="https://drive.google.com/drive/folders/1zq6xBnafNOxvXa-MHr8R3TDQCG0Yzd6z?usp=shar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VolosProjects/video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182" y="1038225"/>
            <a:ext cx="8212886" cy="2524615"/>
          </a:xfrm>
        </p:spPr>
        <p:txBody>
          <a:bodyPr/>
          <a:lstStyle/>
          <a:p>
            <a:r>
              <a:rPr lang="en-US" dirty="0"/>
              <a:t>Intel Maker’s course</a:t>
            </a:r>
            <a:br>
              <a:rPr lang="en-US" dirty="0"/>
            </a:br>
            <a:r>
              <a:rPr lang="en-US" dirty="0"/>
              <a:t>Drivers and LCDs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Dec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ESP32-S3 and the LCD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801334" y="1991743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ESP32-S3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911261" y="1991743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ST7789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4010395" y="2704916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372682" y="2465218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737102" y="1991742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198523" y="2465218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801334" y="1294359"/>
            <a:ext cx="5519988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03C71"/>
                </a:solidFill>
              </a:rPr>
              <a:t>RGB565 mode </a:t>
            </a:r>
            <a:r>
              <a:rPr lang="en-US" sz="1600" dirty="0">
                <a:solidFill>
                  <a:srgbClr val="003C71"/>
                </a:solidFill>
              </a:rPr>
              <a:t>– </a:t>
            </a:r>
            <a:r>
              <a:rPr lang="en-US" sz="1600" dirty="0" err="1">
                <a:solidFill>
                  <a:srgbClr val="003C71"/>
                </a:solidFill>
              </a:rPr>
              <a:t>TFT_eSPI</a:t>
            </a:r>
            <a:r>
              <a:rPr lang="en-US" sz="1600" dirty="0">
                <a:solidFill>
                  <a:srgbClr val="003C71"/>
                </a:solidFill>
              </a:rPr>
              <a:t> writes directly to the ST7789’s frame buffer 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E3A86-6E11-4669-BF08-36EB68A6D4D5}"/>
              </a:ext>
            </a:extLst>
          </p:cNvPr>
          <p:cNvSpPr/>
          <p:nvPr/>
        </p:nvSpPr>
        <p:spPr>
          <a:xfrm>
            <a:off x="1825833" y="2724254"/>
            <a:ext cx="1496019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 Local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C06C3-7086-4457-A839-571657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766E-CEAA-4B1E-91BD-7294EAB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Mapping the LCD of our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E080-D33C-4830-AAC5-0AAD828973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 mistakes in connectivity can damage a board!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physical connectivity must be available for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used by the LCD is SPI: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MOSI – Master out slave in (drive data from ESP32 to the LCD)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Clock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CS – Chip Select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Out of spec signal - CMD\Data , distinguish between data or command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the specific I/</a:t>
            </a:r>
            <a:r>
              <a:rPr lang="en-US" sz="1600" dirty="0" err="1"/>
              <a:t>Os</a:t>
            </a:r>
            <a:r>
              <a:rPr lang="en-US" sz="1600" dirty="0"/>
              <a:t> used is in the schematic of our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TFT_eSPI.h</a:t>
            </a:r>
            <a:r>
              <a:rPr lang="en-US" sz="1600" dirty="0"/>
              <a:t> is a general LCD driver that supports the platform’s ST7789 device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porting is needed</a:t>
            </a:r>
          </a:p>
        </p:txBody>
      </p:sp>
    </p:spTree>
    <p:extLst>
      <p:ext uri="{BB962C8B-B14F-4D97-AF65-F5344CB8AC3E}">
        <p14:creationId xmlns:p14="http://schemas.microsoft.com/office/powerpoint/2010/main" val="1303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3421-76C8-411E-9029-CE558B0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10444-EE0B-4412-8C31-6291FFB7549E}"/>
              </a:ext>
            </a:extLst>
          </p:cNvPr>
          <p:cNvSpPr txBox="1"/>
          <p:nvPr/>
        </p:nvSpPr>
        <p:spPr>
          <a:xfrm>
            <a:off x="3271697" y="258018"/>
            <a:ext cx="282430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3C71"/>
                </a:solidFill>
              </a:rPr>
              <a:t>Our platform’s schematic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E9A752-4939-F289-E687-590A4478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7" y="952499"/>
            <a:ext cx="7580165" cy="3120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5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2C0D3-80E1-E3C8-DA08-01937C1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914AB-694B-14BC-6137-41C6DBF6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TFT_eSPI.h</a:t>
            </a:r>
            <a:r>
              <a:rPr lang="en-US" dirty="0"/>
              <a:t> library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FA79-AF63-3F76-A380-F6AFC16275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5325"/>
            <a:ext cx="8228012" cy="3933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many LCDs controllers with optimizations for advanced MCUs (DMA for the ESP32-S3)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create a config file for our platform or edit an existing one which describes the connectivity and few more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support parallel mode (GPIO bit banging, or direct LCD dedicated units) to reach much higher FPS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EBDB9-159C-458F-1A7B-8AABDFC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8" y="2707210"/>
            <a:ext cx="4481920" cy="1693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74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1FA55-8A7B-5CAF-EE10-3CC1348D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3E8DE-38FB-8444-2512-0D6C7E9D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2" y="834128"/>
            <a:ext cx="8600837" cy="2713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58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A3E2-549F-A14D-5F5B-38A48DBC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F506E-67FC-7FFE-CB46-625BF8CF63D8}"/>
              </a:ext>
            </a:extLst>
          </p:cNvPr>
          <p:cNvSpPr txBox="1"/>
          <p:nvPr/>
        </p:nvSpPr>
        <p:spPr>
          <a:xfrm>
            <a:off x="76200" y="45269"/>
            <a:ext cx="8991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ST7789 240 x 320 display with no chip select line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b-NO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nb-NO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b-NO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USER_SETUP_ID</a:t>
            </a:r>
            <a:r>
              <a:rPr lang="nb-NO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ST7789_DRIVER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Configure all registers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TFT_WIDTH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240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TFT_HEIGHT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320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TFT_RGB_ORDER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TFT_RGB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Colour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order Red-Green-Blue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TFT_RGB_ORDER TFT_BGR  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Colour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order Blue-Green-Red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TFT_INVERSION_ON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TFT_INVERSION_OFF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TFT_BACKLIGHT_ON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TFT_BL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17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LED back-light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TFT_MISO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-1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Not connected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TFT_MOSI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7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TFT_SCLK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8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11 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TFT_DC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6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TFT_RST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9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Connect reset to ensure display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initialises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LOAD_GLCD   // Font 1. Original Adafruit 8 pixel font needs ~1820 bytes in FLASH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LOAD_FONT2  // Font 2. Small 16 pixel high font, needs ~3534 bytes in FLASH, 96 characters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LOAD_FONT4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Font 4. Medium 26 pixel high font, needs ~5848 bytes in FLASH, 96 characters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LOAD_FONT6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Font 6. Large 48 pixel font, needs ~2666 bytes in FLASH, only characters 1234567890:-.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LOAD_FONT7  // Font 7. 7 segment 48 pixel font, needs ~2438 bytes in FLASH, only characters 1234567890:.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LOAD_FONT8  // Font 8. Large 75 pixel font needs ~3256 bytes in FLASH, only characters 1234567890:-.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LOAD_FONT8N // Font 8. Alternative to Font 8 above, slightly narrower, so 3 digits fit a 160 pixel TFT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LOAD_GFXFF  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FreeFonts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Include access to the 48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Adafruit_GFX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free fonts FF1 to FF48 and custom fonts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SMOOTH_FONT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#define SPI_FREQUENCY  27000000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SPI_FREQUENCY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40000000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25159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Two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Direct write to the LCD via SPI interface, almost no need for memory allocation on the ESP32-S3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Uses DMA (Direct memory access engine) in most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a sprite as a temp frame buffer</a:t>
            </a:r>
          </a:p>
          <a:p>
            <a:pPr marL="7429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7429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7429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LCD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26 for smooth animation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Uses DMA to drive the sprite into the LCD @ 30 FPS in our platform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7625F-486C-6347-1789-F5926F2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8F593-3619-2C48-7EC9-E6B9274E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45269"/>
            <a:ext cx="8229600" cy="4102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TFT_eSPI’s</a:t>
            </a:r>
            <a:r>
              <a:rPr lang="en-US" dirty="0"/>
              <a:t> Sprite entity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09AC-9701-B36F-2E10-249607B287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4025" y="455559"/>
            <a:ext cx="8228012" cy="4243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TFT_eSPI.h</a:t>
            </a:r>
            <a:r>
              <a:rPr lang="en-US" dirty="0"/>
              <a:t> library, a </a:t>
            </a:r>
            <a:r>
              <a:rPr lang="en-US" b="1" dirty="0"/>
              <a:t>sprite</a:t>
            </a:r>
            <a:r>
              <a:rPr lang="en-US" dirty="0"/>
              <a:t> is an entity that represents an off-screen buffer or an image that can be manipulated and drawn onto the TFT display. It allows you to perform graphics operations off-screen, like drawing or rendering images, before displaying them on the screen, which helps in optimizing performance and enabling smoother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operation supported by the TFT class is supported by the sprite class and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read pixel data from a sprite, not from our LCD!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Sprite supports 1, 4, 8 and 16 BPP (bit per pixel), our LCD only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 tour at the Sprite class to make the most out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great examples and demos 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“transparent” color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ABA6B-F0C1-98D9-BEC1-1B495358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54" y="3482867"/>
            <a:ext cx="2323021" cy="12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20A19-01DC-A995-4040-5FAC1B26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7E8CC4-600F-1848-95A7-91A82AC0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45269"/>
            <a:ext cx="8229600" cy="353140"/>
          </a:xfrm>
        </p:spPr>
        <p:txBody>
          <a:bodyPr/>
          <a:lstStyle/>
          <a:p>
            <a:r>
              <a:rPr lang="en-US" dirty="0"/>
              <a:t>Hands on: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30F8-65D4-6E6D-CE2C-D3203DB34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464456"/>
            <a:ext cx="8228012" cy="42408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project named: </a:t>
            </a:r>
            <a:r>
              <a:rPr lang="en-US" b="1" dirty="0"/>
              <a:t>ESP32_S3_MP_BasicProject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and SD card formatted in FAT32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SD_Card</a:t>
            </a:r>
            <a:r>
              <a:rPr lang="en-US" dirty="0"/>
              <a:t> folder content into your SD card from: </a:t>
            </a:r>
            <a:r>
              <a:rPr lang="en-US" dirty="0">
                <a:hlinkClick r:id="rId2"/>
              </a:rPr>
              <a:t>https://drive.google.com/drive/folders/1zq6xBnafNOxvXa-MHr8R3TDQCG0Yzd6z?usp=sharing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the </a:t>
            </a:r>
            <a:r>
              <a:rPr lang="en-US" dirty="0" err="1"/>
              <a:t>TFT_eSPI</a:t>
            </a:r>
            <a:r>
              <a:rPr lang="en-US" dirty="0"/>
              <a:t> library from: </a:t>
            </a:r>
            <a:r>
              <a:rPr lang="en-US" dirty="0">
                <a:hlinkClick r:id="rId3"/>
              </a:rPr>
              <a:t>https://github.com/Bodmer/TFT_eSPI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from the drivers folder in the course GIT the PNG library into Arduino’s libraries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the Setup300_MakersMiniPlatform_S3.h into the user setups folder within the </a:t>
            </a:r>
            <a:r>
              <a:rPr lang="en-US" dirty="0" err="1"/>
              <a:t>TFT_eSPI</a:t>
            </a:r>
            <a:r>
              <a:rPr lang="en-US" dirty="0"/>
              <a:t> library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b="1" dirty="0" err="1"/>
              <a:t>CodeExamples</a:t>
            </a:r>
            <a:r>
              <a:rPr lang="en-US" b="1" dirty="0"/>
              <a:t>\</a:t>
            </a:r>
            <a:r>
              <a:rPr lang="en-US" b="1" dirty="0" err="1"/>
              <a:t>BasicProject</a:t>
            </a:r>
            <a:r>
              <a:rPr lang="en-US" dirty="0"/>
              <a:t> folder Copy the code from ESP32_S3_MP_BasicProject.ino onto your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58B2E-60DC-9273-56E2-F8D40A22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6" y="398409"/>
            <a:ext cx="2415061" cy="1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How to use image files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Download or create PNG files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Load them into the SD card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Load them into memory and then into the LCD or sprite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See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83D63-2998-4A61-C389-8701E936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9068D-B47B-354C-EF16-74C8B1C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665"/>
          </a:xfrm>
        </p:spPr>
        <p:txBody>
          <a:bodyPr/>
          <a:lstStyle/>
          <a:p>
            <a:r>
              <a:rPr lang="en-US" dirty="0"/>
              <a:t>Extras: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446D1-2A03-DF68-1DF4-D9D0C090C5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1513"/>
            <a:ext cx="8228012" cy="39576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load bin directly using web interface: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https://espressif.github.io/esptool-js/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5A08D-9A66-884B-2D66-00A2483C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2" y="1571477"/>
            <a:ext cx="1022962" cy="82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7EFE8-4EE2-1EB0-41AB-0EF91C9B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1448082"/>
            <a:ext cx="2700693" cy="2599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9E42-557C-AC37-AFB2-284336D4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24" y="1623999"/>
            <a:ext cx="3913582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40DE2-95C9-6321-E30B-BEC81FA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39C49-EDA9-D439-5AA6-6171377B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34102"/>
          </a:xfrm>
        </p:spPr>
        <p:txBody>
          <a:bodyPr/>
          <a:lstStyle/>
          <a:p>
            <a:r>
              <a:rPr lang="en-US" dirty="0"/>
              <a:t>Great site for amazing demos and projects: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FCAA-723B-7E2F-3441-98EDCF678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81051"/>
            <a:ext cx="8228012" cy="38481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https://www.youtube.com/@VolosProjects/videos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uses an ESP32-S3 just like we do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Most of them can be ported easily to our platform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748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What is a device driver?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Arduino libraries (mainly drivers)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How to add a missing driver?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LCD and the </a:t>
            </a:r>
            <a:r>
              <a:rPr lang="en-US" sz="1600" dirty="0" err="1"/>
              <a:t>TFT_eSPI.h</a:t>
            </a:r>
            <a:r>
              <a:rPr lang="en-US" sz="1600" dirty="0"/>
              <a:t> library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graphics fundamentals: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Basic graphics controller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LCD and its connection to the ESP32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TFT_eSPI.h</a:t>
            </a:r>
            <a:r>
              <a:rPr lang="en-US" sz="1600" dirty="0"/>
              <a:t> library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Two main technics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Hands on with our platform and the LCD: </a:t>
            </a:r>
            <a:endParaRPr lang="en-US" sz="1600" dirty="0">
              <a:sym typeface="Wingdings" panose="05000000000000000000" pitchFamily="2" charset="2"/>
            </a:endParaRP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Basic demo for our platform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Breakout game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D3B54-5116-4D3A-9821-40A555A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314E-F06D-4E47-9B2B-A30E665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3717"/>
          </a:xfrm>
        </p:spPr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BC49B-D9C6-4F23-8F8D-461194E2C6C2}"/>
              </a:ext>
            </a:extLst>
          </p:cNvPr>
          <p:cNvSpPr/>
          <p:nvPr/>
        </p:nvSpPr>
        <p:spPr>
          <a:xfrm>
            <a:off x="1834797" y="887419"/>
            <a:ext cx="1472034" cy="1546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8C39-B7E2-4899-8772-DBAFB475AAB1}"/>
              </a:ext>
            </a:extLst>
          </p:cNvPr>
          <p:cNvSpPr/>
          <p:nvPr/>
        </p:nvSpPr>
        <p:spPr>
          <a:xfrm>
            <a:off x="5468412" y="887418"/>
            <a:ext cx="1472034" cy="15469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(LCD for Example)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FA37-30A9-42FB-8B73-62C383ADA2B4}"/>
              </a:ext>
            </a:extLst>
          </p:cNvPr>
          <p:cNvSpPr/>
          <p:nvPr/>
        </p:nvSpPr>
        <p:spPr>
          <a:xfrm>
            <a:off x="3431249" y="887419"/>
            <a:ext cx="1912745" cy="1546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Enable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 the device’s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 the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971A-D1FA-4F31-A253-8AA5628EC4B8}"/>
              </a:ext>
            </a:extLst>
          </p:cNvPr>
          <p:cNvSpPr txBox="1"/>
          <p:nvPr/>
        </p:nvSpPr>
        <p:spPr>
          <a:xfrm>
            <a:off x="3431248" y="572833"/>
            <a:ext cx="191274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1D73-7917-4CD7-9C4F-F366B0103A84}"/>
              </a:ext>
            </a:extLst>
          </p:cNvPr>
          <p:cNvSpPr txBox="1"/>
          <p:nvPr/>
        </p:nvSpPr>
        <p:spPr>
          <a:xfrm>
            <a:off x="3431248" y="3113241"/>
            <a:ext cx="191274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r>
              <a:rPr lang="en-US" dirty="0"/>
              <a:t>SW structure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AFAC-D758-42B1-9C41-03280211D87D}"/>
              </a:ext>
            </a:extLst>
          </p:cNvPr>
          <p:cNvSpPr/>
          <p:nvPr/>
        </p:nvSpPr>
        <p:spPr>
          <a:xfrm>
            <a:off x="3431248" y="3729553"/>
            <a:ext cx="1866277" cy="3117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07EA7-B1A9-44CA-9084-73D3E8209A1B}"/>
              </a:ext>
            </a:extLst>
          </p:cNvPr>
          <p:cNvSpPr/>
          <p:nvPr/>
        </p:nvSpPr>
        <p:spPr>
          <a:xfrm>
            <a:off x="3431248" y="4041348"/>
            <a:ext cx="1866277" cy="3117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57E3-D2D3-4B86-BB08-50EDA5C45D70}"/>
              </a:ext>
            </a:extLst>
          </p:cNvPr>
          <p:cNvSpPr txBox="1"/>
          <p:nvPr/>
        </p:nvSpPr>
        <p:spPr>
          <a:xfrm>
            <a:off x="5375474" y="3800811"/>
            <a:ext cx="191274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H</a:t>
            </a:r>
            <a:r>
              <a:rPr lang="en-US" sz="1100" dirty="0">
                <a:solidFill>
                  <a:srgbClr val="003C71"/>
                </a:solidFill>
              </a:rPr>
              <a:t>ardware </a:t>
            </a:r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bstraction </a:t>
            </a:r>
            <a:r>
              <a:rPr lang="en-US" sz="1100" b="1" dirty="0">
                <a:solidFill>
                  <a:srgbClr val="003C71"/>
                </a:solidFill>
              </a:rPr>
              <a:t>L</a:t>
            </a:r>
            <a:r>
              <a:rPr lang="en-US" sz="1100" dirty="0">
                <a:solidFill>
                  <a:srgbClr val="003C71"/>
                </a:solidFill>
              </a:rPr>
              <a:t>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E13-E17E-4DA0-BCB8-EB9DFEEE3377}"/>
              </a:ext>
            </a:extLst>
          </p:cNvPr>
          <p:cNvSpPr txBox="1"/>
          <p:nvPr/>
        </p:nvSpPr>
        <p:spPr>
          <a:xfrm>
            <a:off x="5375474" y="4011369"/>
            <a:ext cx="234446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pplication</a:t>
            </a:r>
            <a:r>
              <a:rPr lang="en-US" dirty="0"/>
              <a:t> </a:t>
            </a:r>
            <a:r>
              <a:rPr lang="en-US" sz="1100" b="1" dirty="0">
                <a:solidFill>
                  <a:srgbClr val="003C71"/>
                </a:solidFill>
              </a:rPr>
              <a:t>P</a:t>
            </a:r>
            <a:r>
              <a:rPr lang="en-US" sz="1100" dirty="0">
                <a:solidFill>
                  <a:srgbClr val="003C71"/>
                </a:solidFill>
              </a:rPr>
              <a:t>rogramming </a:t>
            </a:r>
            <a:r>
              <a:rPr lang="en-US" sz="1100" b="1" dirty="0">
                <a:solidFill>
                  <a:srgbClr val="003C71"/>
                </a:solidFill>
              </a:rPr>
              <a:t>I</a:t>
            </a:r>
            <a:r>
              <a:rPr lang="en-US" sz="1100" dirty="0">
                <a:solidFill>
                  <a:srgbClr val="003C71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7597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482C4-E4FE-AE53-2135-B82EFCC4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2EDC1-F2D1-D5A8-3E7B-329DAC0B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1240"/>
          </a:xfrm>
        </p:spPr>
        <p:txBody>
          <a:bodyPr/>
          <a:lstStyle/>
          <a:p>
            <a:r>
              <a:rPr lang="en-US" dirty="0"/>
              <a:t>Arduino Libraries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1B06E-F7FF-94C3-04B2-8938D2ED27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0087"/>
            <a:ext cx="8228012" cy="3929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dedicated folder for storing missing drivers to be used in the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case located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the folder is almost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missing driver, that we download needs to be placed in this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libraries supplied by the Arduino IDE (like </a:t>
            </a:r>
            <a:r>
              <a:rPr lang="en-US" dirty="0" err="1"/>
              <a:t>HardwareSerial.h</a:t>
            </a:r>
            <a:r>
              <a:rPr lang="en-US" dirty="0"/>
              <a:t>) are not located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are the specific Micro Controller’s libraries (ESP32 for example) 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CBD06-91D5-1F13-208E-EA6581F7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6" y="1004852"/>
            <a:ext cx="510611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1EC93-84A9-A054-291E-ABBAE8A8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2DD8EF-25CC-BF3C-8469-C6AEB171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1240"/>
          </a:xfrm>
        </p:spPr>
        <p:txBody>
          <a:bodyPr/>
          <a:lstStyle/>
          <a:p>
            <a:r>
              <a:rPr lang="en-US" dirty="0"/>
              <a:t>How to add a missing driver?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0D59-3398-87F3-2CDE-4E6F31A06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8188"/>
            <a:ext cx="8228012" cy="4024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in Google for a library designed for the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MPU6050 (GYRO + </a:t>
            </a:r>
            <a:r>
              <a:rPr lang="en-US" dirty="0" err="1"/>
              <a:t>Accellometer</a:t>
            </a:r>
            <a:r>
              <a:rPr lang="en-US" dirty="0"/>
              <a:t> with I2C interface)</a:t>
            </a:r>
          </a:p>
          <a:p>
            <a:r>
              <a:rPr lang="en-US" dirty="0"/>
              <a:t>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27EA8-764A-63AD-0A7F-5F3B57DC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9" y="1649242"/>
            <a:ext cx="3234067" cy="6022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0C9F2-440D-8B38-3E6A-872951CF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3" y="2427274"/>
            <a:ext cx="5801197" cy="1356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076CC-21D9-6A56-C015-CD8D5926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63" y="3917716"/>
            <a:ext cx="3849687" cy="749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0A9C0F-3E85-06FB-C6C0-F2F7F141F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461" y="3871605"/>
            <a:ext cx="2904109" cy="795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3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and the </a:t>
            </a:r>
            <a:r>
              <a:rPr lang="en-US" dirty="0" err="1"/>
              <a:t>TFT_eSPI.h</a:t>
            </a:r>
            <a:r>
              <a:rPr lang="en-US" dirty="0"/>
              <a:t> library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LCD is using the ST7789 controller and being interfaced using the SPI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libraires supporting our ST7789, the </a:t>
            </a:r>
            <a:r>
              <a:rPr lang="en-US" dirty="0" err="1"/>
              <a:t>TFT_eSPI.h</a:t>
            </a:r>
            <a:r>
              <a:rPr lang="en-US" dirty="0"/>
              <a:t> is by far the best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Resolution: 320x240 or 240x320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RGB565 (64K colors): 30 FPS at max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Two bytes per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operation modes: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Local frame buffer in ESP32’s memory + LCD’s frame buffer (using sprites)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One frame buffer within the LCD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ST7789)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>
            <a:cxnSpLocks/>
          </p:cNvCxnSpPr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1436</Words>
  <Application>Microsoft Office PowerPoint</Application>
  <PresentationFormat>On-screen Show (16:9)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Cascadia Mono</vt:lpstr>
      <vt:lpstr>Intel Clear</vt:lpstr>
      <vt:lpstr>Intel Clear Pro</vt:lpstr>
      <vt:lpstr>Wingdings</vt:lpstr>
      <vt:lpstr>Int_PPT Template_ClearPro_16x9</vt:lpstr>
      <vt:lpstr>1_Int_PPT Template_ClearPro_16x9</vt:lpstr>
      <vt:lpstr>Intel Maker’s course Drivers and LCDs</vt:lpstr>
      <vt:lpstr>PowerPoint Presentation</vt:lpstr>
      <vt:lpstr>Agenda:</vt:lpstr>
      <vt:lpstr>Device driver</vt:lpstr>
      <vt:lpstr>Arduino Libraries</vt:lpstr>
      <vt:lpstr>How to add a missing driver?</vt:lpstr>
      <vt:lpstr>Our LCD and the TFT_eSPI.h library </vt:lpstr>
      <vt:lpstr>Animation basics…</vt:lpstr>
      <vt:lpstr>Basic graphics controller</vt:lpstr>
      <vt:lpstr>ESP32-S3 and the LCD block diagram</vt:lpstr>
      <vt:lpstr>Mapping the LCD of our platform</vt:lpstr>
      <vt:lpstr>PowerPoint Presentation</vt:lpstr>
      <vt:lpstr>The TFT_eSPI.h library</vt:lpstr>
      <vt:lpstr>PowerPoint Presentation</vt:lpstr>
      <vt:lpstr>PowerPoint Presentation</vt:lpstr>
      <vt:lpstr>Two main technics</vt:lpstr>
      <vt:lpstr>The TFT_eSPI’s Sprite entity</vt:lpstr>
      <vt:lpstr>Hands on:</vt:lpstr>
      <vt:lpstr>How to use image files in our code</vt:lpstr>
      <vt:lpstr>Extras:</vt:lpstr>
      <vt:lpstr>Great site for amazing demos and projects: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2024-12-11T10:00:45Z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