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1"/>
    <p:sldMasterId id="2147483691" r:id="rId2"/>
  </p:sldMasterIdLst>
  <p:notesMasterIdLst>
    <p:notesMasterId r:id="rId41"/>
  </p:notesMasterIdLst>
  <p:handoutMasterIdLst>
    <p:handoutMasterId r:id="rId42"/>
  </p:handoutMasterIdLst>
  <p:sldIdLst>
    <p:sldId id="318" r:id="rId3"/>
    <p:sldId id="321" r:id="rId4"/>
    <p:sldId id="382" r:id="rId5"/>
    <p:sldId id="328" r:id="rId6"/>
    <p:sldId id="329" r:id="rId7"/>
    <p:sldId id="330" r:id="rId8"/>
    <p:sldId id="376" r:id="rId9"/>
    <p:sldId id="383" r:id="rId10"/>
    <p:sldId id="352" r:id="rId11"/>
    <p:sldId id="378" r:id="rId12"/>
    <p:sldId id="381" r:id="rId13"/>
    <p:sldId id="339" r:id="rId14"/>
    <p:sldId id="333" r:id="rId15"/>
    <p:sldId id="335" r:id="rId16"/>
    <p:sldId id="384" r:id="rId17"/>
    <p:sldId id="385" r:id="rId18"/>
    <p:sldId id="341" r:id="rId19"/>
    <p:sldId id="365" r:id="rId20"/>
    <p:sldId id="366" r:id="rId21"/>
    <p:sldId id="370" r:id="rId22"/>
    <p:sldId id="380" r:id="rId23"/>
    <p:sldId id="353" r:id="rId24"/>
    <p:sldId id="391" r:id="rId25"/>
    <p:sldId id="393" r:id="rId26"/>
    <p:sldId id="392" r:id="rId27"/>
    <p:sldId id="367" r:id="rId28"/>
    <p:sldId id="368" r:id="rId29"/>
    <p:sldId id="369" r:id="rId30"/>
    <p:sldId id="371" r:id="rId31"/>
    <p:sldId id="387" r:id="rId32"/>
    <p:sldId id="388" r:id="rId33"/>
    <p:sldId id="389" r:id="rId34"/>
    <p:sldId id="377" r:id="rId35"/>
    <p:sldId id="334" r:id="rId36"/>
    <p:sldId id="390" r:id="rId37"/>
    <p:sldId id="337" r:id="rId38"/>
    <p:sldId id="338" r:id="rId39"/>
    <p:sldId id="294" r:id="rId4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6" orient="horz" pos="1620" userDrawn="1">
          <p15:clr>
            <a:srgbClr val="A4A3A4"/>
          </p15:clr>
        </p15:guide>
        <p15:guide id="7" pos="5470">
          <p15:clr>
            <a:srgbClr val="A4A3A4"/>
          </p15:clr>
        </p15:guide>
        <p15:guide id="8" pos="28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D54E"/>
    <a:srgbClr val="0071C5"/>
    <a:srgbClr val="F83308"/>
    <a:srgbClr val="FD9208"/>
    <a:srgbClr val="009FDF"/>
    <a:srgbClr val="F0CE3E"/>
    <a:srgbClr val="003C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54" autoAdjust="0"/>
    <p:restoredTop sz="94634" autoAdjust="0"/>
  </p:normalViewPr>
  <p:slideViewPr>
    <p:cSldViewPr snapToGrid="0">
      <p:cViewPr varScale="1">
        <p:scale>
          <a:sx n="162" d="100"/>
          <a:sy n="162" d="100"/>
        </p:scale>
        <p:origin x="2237" y="91"/>
      </p:cViewPr>
      <p:guideLst>
        <p:guide orient="horz" pos="1620"/>
        <p:guide pos="5470"/>
        <p:guide pos="28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6" d="100"/>
        <a:sy n="86" d="100"/>
      </p:scale>
      <p:origin x="0" y="0"/>
    </p:cViewPr>
  </p:sorterViewPr>
  <p:notesViewPr>
    <p:cSldViewPr snapToGrid="0" showGuides="1">
      <p:cViewPr varScale="1">
        <p:scale>
          <a:sx n="63" d="100"/>
          <a:sy n="63" d="100"/>
        </p:scale>
        <p:origin x="2285" y="53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handoutMaster" Target="handoutMasters/handoutMaster1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commentAuthors" Target="commentAuthor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Intel Clear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CFD7B2-88A6-E34E-8EF8-CB0C7BA47ADD}" type="datetimeFigureOut">
              <a:rPr lang="en-US" smtClean="0">
                <a:latin typeface="Intel Clear"/>
              </a:rPr>
              <a:pPr/>
              <a:t>9/19/2024</a:t>
            </a:fld>
            <a:endParaRPr lang="en-US" dirty="0">
              <a:latin typeface="Intel Clear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Intel Clear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CFA4E-18EB-6D49-8DE2-7A74038C2C1C}" type="slidenum">
              <a:rPr lang="en-US" smtClean="0">
                <a:latin typeface="Intel Clear"/>
              </a:rPr>
              <a:pPr/>
              <a:t>‹#›</a:t>
            </a:fld>
            <a:endParaRPr lang="en-US" dirty="0">
              <a:latin typeface="Intel Clear"/>
            </a:endParaRPr>
          </a:p>
        </p:txBody>
      </p:sp>
    </p:spTree>
    <p:extLst>
      <p:ext uri="{BB962C8B-B14F-4D97-AF65-F5344CB8AC3E}">
        <p14:creationId xmlns:p14="http://schemas.microsoft.com/office/powerpoint/2010/main" val="9129941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Intel Clear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Intel Clear"/>
              </a:defRPr>
            </a:lvl1pPr>
          </a:lstStyle>
          <a:p>
            <a:fld id="{ED7FC5FE-6F0D-D34A-8EE6-C95B4F5F4DC8}" type="datetimeFigureOut">
              <a:rPr lang="en-US" smtClean="0"/>
              <a:pPr/>
              <a:t>9/15/2024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Intel Clear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Intel Clear"/>
              </a:defRPr>
            </a:lvl1pPr>
          </a:lstStyle>
          <a:p>
            <a:fld id="{D61C8689-8455-3546-ADF9-3B7273760F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4292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Intel Clear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Intel Clear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Intel Clear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Intel Clear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Intel Clear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073A99-573F-0C42-84F0-9F8D3B98F8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7942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6500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65pt Intel Clear pro Title</a:t>
            </a:r>
            <a:br>
              <a:rPr lang="en-US" dirty="0"/>
            </a:br>
            <a:r>
              <a:rPr lang="en-US" dirty="0"/>
              <a:t>with Linear gradient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692441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Subhead, Date, Etc.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1797" y="383169"/>
            <a:ext cx="1248049" cy="8298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9193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7688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207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Bottom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2574131"/>
            <a:ext cx="9144000" cy="2194719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5"/>
            <a:ext cx="4006851" cy="130929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4678363" y="1203325"/>
            <a:ext cx="4005264" cy="130929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1009487" y="4975795"/>
            <a:ext cx="1846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00" dirty="0">
              <a:solidFill>
                <a:schemeClr val="tx2"/>
              </a:solidFill>
              <a:cs typeface="Intel Clear"/>
            </a:endParaRPr>
          </a:p>
        </p:txBody>
      </p:sp>
      <p:sp>
        <p:nvSpPr>
          <p:cNvPr id="10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68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4678363" y="1"/>
            <a:ext cx="4465637" cy="4768849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4006850" cy="868680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4" y="1325244"/>
            <a:ext cx="4006850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</p:spTree>
    <p:extLst>
      <p:ext uri="{BB962C8B-B14F-4D97-AF65-F5344CB8AC3E}">
        <p14:creationId xmlns:p14="http://schemas.microsoft.com/office/powerpoint/2010/main" val="2900421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tx2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</a:t>
            </a:r>
            <a:br>
              <a:rPr lang="en-US" dirty="0"/>
            </a:br>
            <a:r>
              <a:rPr lang="en-US" dirty="0"/>
              <a:t>white section break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baseline="0">
                <a:solidFill>
                  <a:schemeClr val="accent2"/>
                </a:solidFill>
                <a:latin typeface="+mn-lt"/>
                <a:cs typeface="Intel Clear" panose="020B0604020203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72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2_Blue Section Break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883CB34-7304-ED41-AF00-05CDDF90D7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</a:t>
            </a:r>
            <a:br>
              <a:rPr lang="en-US" dirty="0"/>
            </a:br>
            <a:r>
              <a:rPr lang="en-US" dirty="0"/>
              <a:t>blue section break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</p:spTree>
    <p:extLst>
      <p:ext uri="{BB962C8B-B14F-4D97-AF65-F5344CB8AC3E}">
        <p14:creationId xmlns:p14="http://schemas.microsoft.com/office/powerpoint/2010/main" val="3153859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1_Blue Section Break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1A6966-524D-364A-9F32-0520C94D5D4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</a:t>
            </a:r>
            <a:br>
              <a:rPr lang="en-US" dirty="0"/>
            </a:br>
            <a:r>
              <a:rPr lang="en-US" dirty="0"/>
              <a:t>blue section break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</p:spTree>
    <p:extLst>
      <p:ext uri="{BB962C8B-B14F-4D97-AF65-F5344CB8AC3E}">
        <p14:creationId xmlns:p14="http://schemas.microsoft.com/office/powerpoint/2010/main" val="3201034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lue Section Break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</a:t>
            </a:r>
            <a:br>
              <a:rPr lang="en-US" dirty="0"/>
            </a:br>
            <a:r>
              <a:rPr lang="en-US" dirty="0"/>
              <a:t>blue section break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</p:spTree>
    <p:extLst>
      <p:ext uri="{BB962C8B-B14F-4D97-AF65-F5344CB8AC3E}">
        <p14:creationId xmlns:p14="http://schemas.microsoft.com/office/powerpoint/2010/main" val="1110112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ro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2234882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4000" b="0" baseline="0">
                <a:solidFill>
                  <a:schemeClr val="accent2"/>
                </a:solidFill>
                <a:latin typeface="Intel Clear"/>
                <a:ea typeface="Intel Clear"/>
                <a:cs typeface="Intel Cle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40pt Intel Clear Light Body.</a:t>
            </a:r>
            <a:br>
              <a:rPr lang="en-US" dirty="0"/>
            </a:br>
            <a:r>
              <a:rPr lang="en-US" dirty="0"/>
              <a:t>For content that is not a section, but has a big idea in text only.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1101794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4000" b="0" cap="none" spc="0" baseline="0">
                <a:solidFill>
                  <a:schemeClr val="tx2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/>
              <a:t>40pt Intel Clear Heading</a:t>
            </a:r>
          </a:p>
        </p:txBody>
      </p:sp>
    </p:spTree>
    <p:extLst>
      <p:ext uri="{BB962C8B-B14F-4D97-AF65-F5344CB8AC3E}">
        <p14:creationId xmlns:p14="http://schemas.microsoft.com/office/powerpoint/2010/main" val="4001256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Section Break Image">
    <p:bg>
      <p:bgPr>
        <a:gradFill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2260088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 blue section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3348787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baseline="0">
                <a:solidFill>
                  <a:schemeClr val="accent3"/>
                </a:solidFill>
                <a:latin typeface="+mn-lt"/>
                <a:cs typeface="Intel Clear" panose="020B0604020203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"/>
            <a:ext cx="9144000" cy="2574131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>
                <a:solidFill>
                  <a:srgbClr val="0071C5"/>
                </a:solidFill>
              </a:defRPr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</p:spTree>
    <p:extLst>
      <p:ext uri="{BB962C8B-B14F-4D97-AF65-F5344CB8AC3E}">
        <p14:creationId xmlns:p14="http://schemas.microsoft.com/office/powerpoint/2010/main" val="3843762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16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3_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7AD3550-441D-0F48-9656-F28389FF4C7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7942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6500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65pt Intel Clear pro Title</a:t>
            </a:r>
            <a:br>
              <a:rPr lang="en-US" dirty="0"/>
            </a:br>
            <a:r>
              <a:rPr lang="en-US" dirty="0"/>
              <a:t>with Linear gradient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692441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Subhead, Date, Etc.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1797" y="383169"/>
            <a:ext cx="1248049" cy="8298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9349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961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ack Cover Radial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\\.psf\Home\Desktop\Intel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432" y="1875130"/>
            <a:ext cx="2108795" cy="13898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7009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ack Cover Radial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nt_experience_hrz_wht_rgb_300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8779" y="1874822"/>
            <a:ext cx="3646443" cy="151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831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073A99-573F-0C42-84F0-9F8D3B98F8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7942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6500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65pt Intel Clear pro Title</a:t>
            </a:r>
            <a:br>
              <a:rPr lang="en-US" dirty="0"/>
            </a:br>
            <a:r>
              <a:rPr lang="en-US" dirty="0"/>
              <a:t>with Linear gradient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692441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Subhead, Date, Etc.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1797" y="383169"/>
            <a:ext cx="1248049" cy="8298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8273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3_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7AD3550-441D-0F48-9656-F28389FF4C7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7942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6500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65pt Intel Clear pro Title</a:t>
            </a:r>
            <a:br>
              <a:rPr lang="en-US" dirty="0"/>
            </a:br>
            <a:r>
              <a:rPr lang="en-US" dirty="0"/>
              <a:t>with Linear gradient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692441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Subhead, Date, Etc.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1797" y="383169"/>
            <a:ext cx="1248049" cy="8298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0254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073A99-573F-0C42-84F0-9F8D3B98F8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430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7AD3550-441D-0F48-9656-F28389FF4C7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389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gradFill>
          <a:gsLst>
            <a:gs pos="30000">
              <a:schemeClr val="tx2"/>
            </a:gs>
            <a:gs pos="100000">
              <a:srgbClr val="009FDF"/>
            </a:gs>
            <a:gs pos="65000">
              <a:srgbClr val="0071C5"/>
            </a:gs>
          </a:gsLst>
          <a:lin ang="198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7688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1797" y="383169"/>
            <a:ext cx="1248049" cy="8298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7942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6500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65pt Intel Clear pro Title</a:t>
            </a:r>
            <a:br>
              <a:rPr lang="en-US" dirty="0"/>
            </a:br>
            <a:r>
              <a:rPr lang="en-US" dirty="0"/>
              <a:t>with image</a:t>
            </a:r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493008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Subhead, Date, Etc.</a:t>
            </a:r>
          </a:p>
        </p:txBody>
      </p:sp>
    </p:spTree>
    <p:extLst>
      <p:ext uri="{BB962C8B-B14F-4D97-AF65-F5344CB8AC3E}">
        <p14:creationId xmlns:p14="http://schemas.microsoft.com/office/powerpoint/2010/main" val="4029503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defRPr>
            </a:lvl1pPr>
          </a:lstStyle>
          <a:p>
            <a:r>
              <a:rPr lang="en-US" dirty="0"/>
              <a:t>33pt Intel Clear Pro Headline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455613" y="1203325"/>
            <a:ext cx="8228012" cy="3425825"/>
          </a:xfrm>
        </p:spPr>
        <p:txBody>
          <a:bodyPr/>
          <a:lstStyle>
            <a:lvl1pPr>
              <a:defRPr>
                <a:solidFill>
                  <a:srgbClr val="0071C5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18pt Intel Clear body text</a:t>
            </a:r>
          </a:p>
          <a:p>
            <a:pPr lvl="1"/>
            <a:r>
              <a:rPr lang="en-US" dirty="0"/>
              <a:t>18pt Intel Clear bullet one</a:t>
            </a:r>
          </a:p>
          <a:p>
            <a:pPr lvl="2"/>
            <a:r>
              <a:rPr lang="en-US" dirty="0"/>
              <a:t>18pt Intel Clear sub-bullet</a:t>
            </a:r>
          </a:p>
          <a:p>
            <a:pPr lvl="3"/>
            <a:r>
              <a:rPr lang="en-US" dirty="0"/>
              <a:t>16pt Intel Clear fourth level</a:t>
            </a:r>
          </a:p>
          <a:p>
            <a:pPr lvl="4"/>
            <a:r>
              <a:rPr lang="en-US" dirty="0" err="1"/>
              <a:t>14pt</a:t>
            </a:r>
            <a:r>
              <a:rPr lang="en-US" dirty="0"/>
              <a:t> Intel Clear fifth level</a:t>
            </a:r>
          </a:p>
        </p:txBody>
      </p:sp>
    </p:spTree>
    <p:extLst>
      <p:ext uri="{BB962C8B-B14F-4D97-AF65-F5344CB8AC3E}">
        <p14:creationId xmlns:p14="http://schemas.microsoft.com/office/powerpoint/2010/main" val="3186082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4"/>
            <a:ext cx="4006851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830763" y="943430"/>
            <a:ext cx="3181123" cy="16709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1800">
                <a:latin typeface="Intel Clear"/>
              </a:defRPr>
            </a:lvl1pPr>
          </a:lstStyle>
          <a:p>
            <a:endParaRPr lang="en-US" sz="1100" dirty="0">
              <a:latin typeface="Arial"/>
            </a:endParaRPr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830763" y="2843897"/>
            <a:ext cx="3181123" cy="16709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1800">
                <a:latin typeface="Intel Clear"/>
              </a:defRPr>
            </a:lvl1pPr>
          </a:lstStyle>
          <a:p>
            <a:endParaRPr lang="en-US" sz="1100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69493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073A99-573F-0C42-84F0-9F8D3B98F8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682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4"/>
            <a:ext cx="4006851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678363" y="1203324"/>
            <a:ext cx="4005264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658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with Attrib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5613" y="1203325"/>
            <a:ext cx="8228013" cy="3425825"/>
          </a:xfrm>
        </p:spPr>
        <p:txBody>
          <a:bodyPr anchor="ctr" anchorCtr="0"/>
          <a:lstStyle>
            <a:lvl1pPr marL="190500" indent="-190500">
              <a:defRPr sz="3600" b="1" baseline="0">
                <a:solidFill>
                  <a:schemeClr val="accent1"/>
                </a:solidFill>
                <a:latin typeface="+mn-lt"/>
                <a:cs typeface="Intel Clear"/>
              </a:defRPr>
            </a:lvl1pPr>
            <a:lvl2pPr marL="417513" indent="-225425">
              <a:buFont typeface="Intel Clear" pitchFamily="34" charset="0"/>
              <a:buChar char="–"/>
              <a:defRPr sz="1200" baseline="0">
                <a:latin typeface="+mn-lt"/>
                <a:cs typeface="Intel Clear" panose="020B0604020203020204" pitchFamily="34" charset="0"/>
              </a:defRPr>
            </a:lvl2pPr>
            <a:lvl3pPr marL="685800" indent="-228600">
              <a:buFont typeface="Intel Clear" pitchFamily="34" charset="0"/>
              <a:buChar char="–"/>
              <a:defRPr sz="1200">
                <a:latin typeface="+mn-lt"/>
              </a:defRPr>
            </a:lvl3pPr>
            <a:lvl4pPr>
              <a:buFont typeface="Intel Clear" pitchFamily="34" charset="0"/>
              <a:buChar char="–"/>
              <a:defRPr sz="1100">
                <a:latin typeface="+mn-lt"/>
              </a:defRPr>
            </a:lvl4pPr>
            <a:lvl5pPr>
              <a:buFont typeface="Intel Clear" pitchFamily="34" charset="0"/>
              <a:buChar char="–"/>
              <a:defRPr sz="1050">
                <a:latin typeface="+mn-lt"/>
              </a:defRPr>
            </a:lvl5pPr>
          </a:lstStyle>
          <a:p>
            <a:pPr lvl="0"/>
            <a:r>
              <a:rPr lang="en-US" dirty="0"/>
              <a:t>“36pt Intel Clear Bold Text”</a:t>
            </a:r>
          </a:p>
          <a:p>
            <a:pPr lvl="1"/>
            <a:r>
              <a:rPr lang="en-US" dirty="0" err="1"/>
              <a:t>12pt</a:t>
            </a:r>
            <a:r>
              <a:rPr lang="en-US" dirty="0"/>
              <a:t> Attribution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86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7688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758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Bottom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2574131"/>
            <a:ext cx="9144000" cy="2194719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5"/>
            <a:ext cx="4006851" cy="130929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4678363" y="1203325"/>
            <a:ext cx="4005264" cy="130929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1009487" y="4975795"/>
            <a:ext cx="1846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00" dirty="0">
              <a:solidFill>
                <a:schemeClr val="tx2"/>
              </a:solidFill>
              <a:cs typeface="Intel Clear"/>
            </a:endParaRPr>
          </a:p>
        </p:txBody>
      </p:sp>
      <p:sp>
        <p:nvSpPr>
          <p:cNvPr id="10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27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4678363" y="1"/>
            <a:ext cx="4465637" cy="4768849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4006850" cy="868680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4" y="1325244"/>
            <a:ext cx="4006850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</p:spTree>
    <p:extLst>
      <p:ext uri="{BB962C8B-B14F-4D97-AF65-F5344CB8AC3E}">
        <p14:creationId xmlns:p14="http://schemas.microsoft.com/office/powerpoint/2010/main" val="2126613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tx2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</a:t>
            </a:r>
            <a:br>
              <a:rPr lang="en-US" dirty="0"/>
            </a:br>
            <a:r>
              <a:rPr lang="en-US" dirty="0"/>
              <a:t>white section break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baseline="0">
                <a:solidFill>
                  <a:schemeClr val="accent2"/>
                </a:solidFill>
                <a:latin typeface="+mn-lt"/>
                <a:cs typeface="Intel Clear" panose="020B0604020203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85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2_Blue Section Break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883CB34-7304-ED41-AF00-05CDDF90D7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</a:t>
            </a:r>
            <a:br>
              <a:rPr lang="en-US" dirty="0"/>
            </a:br>
            <a:r>
              <a:rPr lang="en-US" dirty="0"/>
              <a:t>blue section break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</p:spTree>
    <p:extLst>
      <p:ext uri="{BB962C8B-B14F-4D97-AF65-F5344CB8AC3E}">
        <p14:creationId xmlns:p14="http://schemas.microsoft.com/office/powerpoint/2010/main" val="2875753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1_Blue Section Break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1A6966-524D-364A-9F32-0520C94D5D4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</a:t>
            </a:r>
            <a:br>
              <a:rPr lang="en-US" dirty="0"/>
            </a:br>
            <a:r>
              <a:rPr lang="en-US" dirty="0"/>
              <a:t>blue section break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</p:spTree>
    <p:extLst>
      <p:ext uri="{BB962C8B-B14F-4D97-AF65-F5344CB8AC3E}">
        <p14:creationId xmlns:p14="http://schemas.microsoft.com/office/powerpoint/2010/main" val="415824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lue Section Break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</a:t>
            </a:r>
            <a:br>
              <a:rPr lang="en-US" dirty="0"/>
            </a:br>
            <a:r>
              <a:rPr lang="en-US" dirty="0"/>
              <a:t>blue section break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</p:spTree>
    <p:extLst>
      <p:ext uri="{BB962C8B-B14F-4D97-AF65-F5344CB8AC3E}">
        <p14:creationId xmlns:p14="http://schemas.microsoft.com/office/powerpoint/2010/main" val="109834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ro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2234882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4000" b="0" baseline="0">
                <a:solidFill>
                  <a:schemeClr val="accent2"/>
                </a:solidFill>
                <a:latin typeface="Intel Clear"/>
                <a:ea typeface="Intel Clear"/>
                <a:cs typeface="Intel Cle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40pt Intel Clear Light Body.</a:t>
            </a:r>
            <a:br>
              <a:rPr lang="en-US" dirty="0"/>
            </a:br>
            <a:r>
              <a:rPr lang="en-US" dirty="0"/>
              <a:t>For content that is not a section, but has a big idea in text only.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1101794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4000" b="0" cap="none" spc="0" baseline="0">
                <a:solidFill>
                  <a:schemeClr val="tx2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/>
              <a:t>40pt Intel Clear Heading</a:t>
            </a:r>
          </a:p>
        </p:txBody>
      </p:sp>
    </p:spTree>
    <p:extLst>
      <p:ext uri="{BB962C8B-B14F-4D97-AF65-F5344CB8AC3E}">
        <p14:creationId xmlns:p14="http://schemas.microsoft.com/office/powerpoint/2010/main" val="1070940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7AD3550-441D-0F48-9656-F28389FF4C7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181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Section Break Image">
    <p:bg>
      <p:bgPr>
        <a:gradFill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2260088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 blue section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3348787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baseline="0">
                <a:solidFill>
                  <a:schemeClr val="accent3"/>
                </a:solidFill>
                <a:latin typeface="+mn-lt"/>
                <a:cs typeface="Intel Clear" panose="020B0604020203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"/>
            <a:ext cx="9144000" cy="2574131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>
                <a:solidFill>
                  <a:srgbClr val="0071C5"/>
                </a:solidFill>
              </a:defRPr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</p:spTree>
    <p:extLst>
      <p:ext uri="{BB962C8B-B14F-4D97-AF65-F5344CB8AC3E}">
        <p14:creationId xmlns:p14="http://schemas.microsoft.com/office/powerpoint/2010/main" val="2384580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450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885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ack Cover Radial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\\.psf\Home\Desktop\Intel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432" y="1875130"/>
            <a:ext cx="2108795" cy="13898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8015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ack Cover Radial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nt_experience_hrz_wht_rgb_300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8779" y="1874822"/>
            <a:ext cx="3646443" cy="151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963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gradFill>
          <a:gsLst>
            <a:gs pos="30000">
              <a:schemeClr val="tx2"/>
            </a:gs>
            <a:gs pos="100000">
              <a:srgbClr val="009FDF"/>
            </a:gs>
            <a:gs pos="65000">
              <a:srgbClr val="0071C5"/>
            </a:gs>
          </a:gsLst>
          <a:lin ang="198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7688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1797" y="383169"/>
            <a:ext cx="1248049" cy="8298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7942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6500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65pt Intel Clear pro Title</a:t>
            </a:r>
            <a:br>
              <a:rPr lang="en-US" dirty="0"/>
            </a:br>
            <a:r>
              <a:rPr lang="en-US" dirty="0"/>
              <a:t>with image</a:t>
            </a:r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493008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Subhead, Date, Etc.</a:t>
            </a:r>
          </a:p>
        </p:txBody>
      </p:sp>
    </p:spTree>
    <p:extLst>
      <p:ext uri="{BB962C8B-B14F-4D97-AF65-F5344CB8AC3E}">
        <p14:creationId xmlns:p14="http://schemas.microsoft.com/office/powerpoint/2010/main" val="180832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defRPr>
            </a:lvl1pPr>
          </a:lstStyle>
          <a:p>
            <a:r>
              <a:rPr lang="en-US" dirty="0"/>
              <a:t>33pt Intel Clear Pro Headline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455613" y="1203325"/>
            <a:ext cx="8228012" cy="3425825"/>
          </a:xfrm>
        </p:spPr>
        <p:txBody>
          <a:bodyPr/>
          <a:lstStyle>
            <a:lvl1pPr>
              <a:defRPr>
                <a:solidFill>
                  <a:srgbClr val="0071C5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18pt Intel Clear body text</a:t>
            </a:r>
          </a:p>
          <a:p>
            <a:pPr lvl="1"/>
            <a:r>
              <a:rPr lang="en-US" dirty="0"/>
              <a:t>18pt Intel Clear bullet one</a:t>
            </a:r>
          </a:p>
          <a:p>
            <a:pPr lvl="2"/>
            <a:r>
              <a:rPr lang="en-US" dirty="0"/>
              <a:t>18pt Intel Clear sub-bullet</a:t>
            </a:r>
          </a:p>
          <a:p>
            <a:pPr lvl="3"/>
            <a:r>
              <a:rPr lang="en-US" dirty="0"/>
              <a:t>16pt Intel Clear fourth level</a:t>
            </a:r>
          </a:p>
          <a:p>
            <a:pPr lvl="4"/>
            <a:r>
              <a:rPr lang="en-US" dirty="0" err="1"/>
              <a:t>14pt</a:t>
            </a:r>
            <a:r>
              <a:rPr lang="en-US" dirty="0"/>
              <a:t> Intel Clear fifth level</a:t>
            </a:r>
          </a:p>
        </p:txBody>
      </p:sp>
    </p:spTree>
    <p:extLst>
      <p:ext uri="{BB962C8B-B14F-4D97-AF65-F5344CB8AC3E}">
        <p14:creationId xmlns:p14="http://schemas.microsoft.com/office/powerpoint/2010/main" val="1358511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4"/>
            <a:ext cx="4006851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830763" y="943430"/>
            <a:ext cx="3181123" cy="16709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1800">
                <a:latin typeface="Intel Clear"/>
              </a:defRPr>
            </a:lvl1pPr>
          </a:lstStyle>
          <a:p>
            <a:r>
              <a:rPr lang="en-US" sz="1100">
                <a:latin typeface="Arial"/>
              </a:rPr>
              <a:t>Click icon to add picture</a:t>
            </a:r>
            <a:endParaRPr lang="en-US" sz="1100" dirty="0">
              <a:latin typeface="Arial"/>
            </a:endParaRPr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830763" y="2843897"/>
            <a:ext cx="3181123" cy="16709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1800">
                <a:latin typeface="Intel Clear"/>
              </a:defRPr>
            </a:lvl1pPr>
          </a:lstStyle>
          <a:p>
            <a:r>
              <a:rPr lang="en-US" sz="1100">
                <a:latin typeface="Arial"/>
              </a:rPr>
              <a:t>Click icon to add picture</a:t>
            </a:r>
            <a:endParaRPr lang="en-US" sz="1100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8914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4"/>
            <a:ext cx="4006851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678363" y="1203324"/>
            <a:ext cx="4005264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06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with Attrib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5613" y="1203325"/>
            <a:ext cx="8228013" cy="3425825"/>
          </a:xfrm>
        </p:spPr>
        <p:txBody>
          <a:bodyPr anchor="ctr" anchorCtr="0"/>
          <a:lstStyle>
            <a:lvl1pPr marL="190500" indent="-190500">
              <a:defRPr sz="3600" b="1" baseline="0">
                <a:solidFill>
                  <a:schemeClr val="accent1"/>
                </a:solidFill>
                <a:latin typeface="+mn-lt"/>
                <a:cs typeface="Intel Clear"/>
              </a:defRPr>
            </a:lvl1pPr>
            <a:lvl2pPr marL="417513" indent="-225425">
              <a:buFont typeface="Intel Clear" pitchFamily="34" charset="0"/>
              <a:buChar char="–"/>
              <a:defRPr sz="1200" baseline="0">
                <a:latin typeface="+mn-lt"/>
                <a:cs typeface="Intel Clear" panose="020B0604020203020204" pitchFamily="34" charset="0"/>
              </a:defRPr>
            </a:lvl2pPr>
            <a:lvl3pPr marL="685800" indent="-228600">
              <a:buFont typeface="Intel Clear" pitchFamily="34" charset="0"/>
              <a:buChar char="–"/>
              <a:defRPr sz="1200">
                <a:latin typeface="+mn-lt"/>
              </a:defRPr>
            </a:lvl3pPr>
            <a:lvl4pPr>
              <a:buFont typeface="Intel Clear" pitchFamily="34" charset="0"/>
              <a:buChar char="–"/>
              <a:defRPr sz="1100">
                <a:latin typeface="+mn-lt"/>
              </a:defRPr>
            </a:lvl4pPr>
            <a:lvl5pPr>
              <a:buFont typeface="Intel Clear" pitchFamily="34" charset="0"/>
              <a:buChar char="–"/>
              <a:defRPr sz="1050">
                <a:latin typeface="+mn-lt"/>
              </a:defRPr>
            </a:lvl5pPr>
          </a:lstStyle>
          <a:p>
            <a:pPr lvl="0"/>
            <a:r>
              <a:rPr lang="en-US" dirty="0"/>
              <a:t>“36pt Intel Clear Bold Text”</a:t>
            </a:r>
          </a:p>
          <a:p>
            <a:pPr lvl="1"/>
            <a:r>
              <a:rPr lang="en-US" dirty="0" err="1"/>
              <a:t>12pt</a:t>
            </a:r>
            <a:r>
              <a:rPr lang="en-US" dirty="0"/>
              <a:t> Attribution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946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25.xml"/><Relationship Id="rId21" Type="http://schemas.openxmlformats.org/officeDocument/2006/relationships/slideLayout" Target="../slideLayouts/slideLayout43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5" Type="http://schemas.openxmlformats.org/officeDocument/2006/relationships/image" Target="../media/image2.png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42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24" Type="http://schemas.openxmlformats.org/officeDocument/2006/relationships/image" Target="../media/image1.jpg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32.xml"/><Relationship Id="rId19" Type="http://schemas.openxmlformats.org/officeDocument/2006/relationships/slideLayout" Target="../slideLayouts/slideLayout41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Relationship Id="rId22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3BF46A5-D99E-714B-96C7-B8EACE01255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4"/>
          <a:srcRect t="92533"/>
          <a:stretch/>
        </p:blipFill>
        <p:spPr>
          <a:xfrm>
            <a:off x="0" y="4759452"/>
            <a:ext cx="9144000" cy="384048"/>
          </a:xfrm>
          <a:prstGeom prst="rect">
            <a:avLst/>
          </a:prstGeom>
        </p:spPr>
      </p:pic>
      <p:pic>
        <p:nvPicPr>
          <p:cNvPr id="11" name="Picture 2" descr="\\.psf\Home\Desktop\Intel.png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915" y="4830589"/>
            <a:ext cx="364336" cy="2401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/>
          <p:cNvCxnSpPr/>
          <p:nvPr/>
        </p:nvCxnSpPr>
        <p:spPr>
          <a:xfrm>
            <a:off x="8718551" y="4824510"/>
            <a:ext cx="2381" cy="237744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5613" y="310130"/>
            <a:ext cx="8229600" cy="8686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33pt Intel Clear Pro Headline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5613" y="1203325"/>
            <a:ext cx="8228012" cy="34258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18pt Intel Clear body text</a:t>
            </a:r>
          </a:p>
          <a:p>
            <a:pPr lvl="1"/>
            <a:r>
              <a:rPr lang="en-US" dirty="0"/>
              <a:t>16pt Intel Clear bullet one</a:t>
            </a:r>
          </a:p>
          <a:p>
            <a:pPr lvl="2"/>
            <a:r>
              <a:rPr lang="en-US" dirty="0"/>
              <a:t>16pt Intel Clear sub-bullet</a:t>
            </a:r>
          </a:p>
          <a:p>
            <a:pPr lvl="3"/>
            <a:r>
              <a:rPr lang="en-US" dirty="0" err="1"/>
              <a:t>14pt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14pt</a:t>
            </a:r>
            <a:r>
              <a:rPr lang="en-US" dirty="0"/>
              <a:t> Intel Clear 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72352" y="4824387"/>
            <a:ext cx="2133600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bg1"/>
                </a:solidFill>
                <a:latin typeface="+mn-lt"/>
                <a:cs typeface="Intel Clear"/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C06F2D-A48C-414B-96E9-DB0F3CD67C4D}"/>
              </a:ext>
            </a:extLst>
          </p:cNvPr>
          <p:cNvSpPr txBox="1"/>
          <p:nvPr userDrawn="1"/>
        </p:nvSpPr>
        <p:spPr>
          <a:xfrm>
            <a:off x="455613" y="4809976"/>
            <a:ext cx="1263166" cy="246221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Scale Your Innovation</a:t>
            </a:r>
          </a:p>
        </p:txBody>
      </p:sp>
    </p:spTree>
    <p:extLst>
      <p:ext uri="{BB962C8B-B14F-4D97-AF65-F5344CB8AC3E}">
        <p14:creationId xmlns:p14="http://schemas.microsoft.com/office/powerpoint/2010/main" val="3786227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714" r:id="rId3"/>
    <p:sldLayoutId id="2147483715" r:id="rId4"/>
    <p:sldLayoutId id="2147483674" r:id="rId5"/>
    <p:sldLayoutId id="2147483650" r:id="rId6"/>
    <p:sldLayoutId id="2147483684" r:id="rId7"/>
    <p:sldLayoutId id="2147483652" r:id="rId8"/>
    <p:sldLayoutId id="2147483660" r:id="rId9"/>
    <p:sldLayoutId id="2147483668" r:id="rId10"/>
    <p:sldLayoutId id="2147483669" r:id="rId11"/>
    <p:sldLayoutId id="2147483670" r:id="rId12"/>
    <p:sldLayoutId id="2147483672" r:id="rId13"/>
    <p:sldLayoutId id="2147483690" r:id="rId14"/>
    <p:sldLayoutId id="2147483689" r:id="rId15"/>
    <p:sldLayoutId id="2147483651" r:id="rId16"/>
    <p:sldLayoutId id="2147483677" r:id="rId17"/>
    <p:sldLayoutId id="2147483665" r:id="rId18"/>
    <p:sldLayoutId id="2147483654" r:id="rId19"/>
    <p:sldLayoutId id="2147483655" r:id="rId20"/>
    <p:sldLayoutId id="2147483676" r:id="rId21"/>
    <p:sldLayoutId id="2147483681" r:id="rId2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57200" rtl="0" eaLnBrk="1" latinLnBrk="0" hangingPunct="1">
        <a:lnSpc>
          <a:spcPts val="3000"/>
        </a:lnSpc>
        <a:spcBef>
          <a:spcPct val="0"/>
        </a:spcBef>
        <a:buNone/>
        <a:defRPr sz="3300" b="0" i="0" kern="1200" spc="0" baseline="0">
          <a:solidFill>
            <a:schemeClr val="tx2"/>
          </a:solidFill>
          <a:latin typeface="Intel Clear Pro" panose="020B0804020202060201" pitchFamily="34" charset="77"/>
          <a:ea typeface="Intel Clear Pro" panose="020B0804020202060201" pitchFamily="34" charset="77"/>
          <a:cs typeface="Intel Clear Pro" panose="020B0804020202060201" pitchFamily="34" charset="77"/>
        </a:defRPr>
      </a:lvl1pPr>
    </p:titleStyle>
    <p:bodyStyle>
      <a:lvl1pPr marL="0" indent="0" algn="l" defTabSz="457200" rtl="0" eaLnBrk="1" latinLnBrk="0" hangingPunct="1">
        <a:spcBef>
          <a:spcPts val="1200"/>
        </a:spcBef>
        <a:spcAft>
          <a:spcPts val="0"/>
        </a:spcAft>
        <a:buFont typeface="Wingdings" panose="05000000000000000000" pitchFamily="2" charset="2"/>
        <a:buNone/>
        <a:defRPr sz="1800" b="0" kern="1200">
          <a:solidFill>
            <a:srgbClr val="0071C5"/>
          </a:solidFill>
          <a:latin typeface="+mn-lt"/>
          <a:ea typeface="+mn-ea"/>
          <a:cs typeface="Intel Clear" panose="020B0604020203020204" pitchFamily="34" charset="0"/>
        </a:defRPr>
      </a:lvl1pPr>
      <a:lvl2pPr marL="225425" indent="-225425" algn="l" defTabSz="457200" rtl="0" eaLnBrk="1" latinLnBrk="0" hangingPunct="1">
        <a:spcBef>
          <a:spcPts val="1200"/>
        </a:spcBef>
        <a:buFont typeface="Wingdings" charset="2"/>
        <a:buChar char="§"/>
        <a:defRPr sz="1600" kern="1200" baseline="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2pPr>
      <a:lvl3pPr marL="571500" indent="-228600" algn="l" defTabSz="457200" rtl="0" eaLnBrk="1" latinLnBrk="0" hangingPunct="1">
        <a:spcBef>
          <a:spcPts val="800"/>
        </a:spcBef>
        <a:buFont typeface="Intel Clear" panose="020B060402020302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3pPr>
      <a:lvl4pPr marL="969963" indent="-22860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4pPr>
      <a:lvl5pPr marL="1319213" indent="-228600" algn="l" defTabSz="457200" rtl="0" eaLnBrk="1" latinLnBrk="0" hangingPunct="1">
        <a:spcBef>
          <a:spcPct val="20000"/>
        </a:spcBef>
        <a:buFont typeface="Intel Clear" panose="020B0604020203020204" pitchFamily="34" charset="0"/>
        <a:buChar char="–"/>
        <a:defRPr sz="1400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B1CEF42-63D0-6F46-A408-1623CB42B59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4"/>
          <a:srcRect t="92533"/>
          <a:stretch/>
        </p:blipFill>
        <p:spPr>
          <a:xfrm>
            <a:off x="0" y="4759452"/>
            <a:ext cx="9144000" cy="384048"/>
          </a:xfrm>
          <a:prstGeom prst="rect">
            <a:avLst/>
          </a:prstGeom>
        </p:spPr>
      </p:pic>
      <p:pic>
        <p:nvPicPr>
          <p:cNvPr id="11" name="Picture 2" descr="\\.psf\Home\Desktop\Intel.png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915" y="4830589"/>
            <a:ext cx="364336" cy="2401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/>
          <p:cNvCxnSpPr/>
          <p:nvPr/>
        </p:nvCxnSpPr>
        <p:spPr>
          <a:xfrm>
            <a:off x="8718551" y="4824510"/>
            <a:ext cx="2381" cy="237744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5613" y="310130"/>
            <a:ext cx="8229600" cy="8686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33pt Intel Clear Pro Headline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5613" y="1203325"/>
            <a:ext cx="8228012" cy="34258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18pt Intel Clear body text</a:t>
            </a:r>
          </a:p>
          <a:p>
            <a:pPr lvl="1"/>
            <a:r>
              <a:rPr lang="en-US" dirty="0"/>
              <a:t>16pt Intel Clear bullet one</a:t>
            </a:r>
          </a:p>
          <a:p>
            <a:pPr lvl="2"/>
            <a:r>
              <a:rPr lang="en-US" dirty="0"/>
              <a:t>16pt Intel Clear sub-bullet</a:t>
            </a:r>
          </a:p>
          <a:p>
            <a:pPr lvl="3"/>
            <a:r>
              <a:rPr lang="en-US" dirty="0" err="1"/>
              <a:t>14pt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14pt</a:t>
            </a:r>
            <a:r>
              <a:rPr lang="en-US" dirty="0"/>
              <a:t> Intel Clear 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72352" y="4824387"/>
            <a:ext cx="2133600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bg1"/>
                </a:solidFill>
                <a:latin typeface="+mn-lt"/>
                <a:cs typeface="Intel Clear"/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DB9911-7C11-FF44-91CB-947A6460653E}"/>
              </a:ext>
            </a:extLst>
          </p:cNvPr>
          <p:cNvSpPr txBox="1"/>
          <p:nvPr userDrawn="1"/>
        </p:nvSpPr>
        <p:spPr>
          <a:xfrm>
            <a:off x="455613" y="4809976"/>
            <a:ext cx="2678618" cy="246221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One Platform for the Intersection of AI and HPC</a:t>
            </a:r>
          </a:p>
        </p:txBody>
      </p:sp>
    </p:spTree>
    <p:extLst>
      <p:ext uri="{BB962C8B-B14F-4D97-AF65-F5344CB8AC3E}">
        <p14:creationId xmlns:p14="http://schemas.microsoft.com/office/powerpoint/2010/main" val="2436938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716" r:id="rId3"/>
    <p:sldLayoutId id="2147483717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  <p:sldLayoutId id="2147483706" r:id="rId15"/>
    <p:sldLayoutId id="2147483707" r:id="rId16"/>
    <p:sldLayoutId id="2147483708" r:id="rId17"/>
    <p:sldLayoutId id="2147483709" r:id="rId18"/>
    <p:sldLayoutId id="2147483710" r:id="rId19"/>
    <p:sldLayoutId id="2147483711" r:id="rId20"/>
    <p:sldLayoutId id="2147483712" r:id="rId21"/>
    <p:sldLayoutId id="2147483713" r:id="rId2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57200" rtl="0" eaLnBrk="1" latinLnBrk="0" hangingPunct="1">
        <a:lnSpc>
          <a:spcPts val="3000"/>
        </a:lnSpc>
        <a:spcBef>
          <a:spcPct val="0"/>
        </a:spcBef>
        <a:buNone/>
        <a:defRPr sz="3300" b="0" i="0" kern="1200" spc="0" baseline="0">
          <a:solidFill>
            <a:schemeClr val="tx2"/>
          </a:solidFill>
          <a:latin typeface="Intel Clear Pro" panose="020B0804020202060201" pitchFamily="34" charset="77"/>
          <a:ea typeface="Intel Clear Pro" panose="020B0804020202060201" pitchFamily="34" charset="77"/>
          <a:cs typeface="Intel Clear Pro" panose="020B0804020202060201" pitchFamily="34" charset="77"/>
        </a:defRPr>
      </a:lvl1pPr>
    </p:titleStyle>
    <p:bodyStyle>
      <a:lvl1pPr marL="0" indent="0" algn="l" defTabSz="457200" rtl="0" eaLnBrk="1" latinLnBrk="0" hangingPunct="1">
        <a:spcBef>
          <a:spcPts val="1200"/>
        </a:spcBef>
        <a:spcAft>
          <a:spcPts val="0"/>
        </a:spcAft>
        <a:buFont typeface="Wingdings" panose="05000000000000000000" pitchFamily="2" charset="2"/>
        <a:buNone/>
        <a:defRPr sz="1800" b="0" kern="1200">
          <a:solidFill>
            <a:srgbClr val="0071C5"/>
          </a:solidFill>
          <a:latin typeface="+mn-lt"/>
          <a:ea typeface="+mn-ea"/>
          <a:cs typeface="Intel Clear" panose="020B0604020203020204" pitchFamily="34" charset="0"/>
        </a:defRPr>
      </a:lvl1pPr>
      <a:lvl2pPr marL="225425" indent="-225425" algn="l" defTabSz="457200" rtl="0" eaLnBrk="1" latinLnBrk="0" hangingPunct="1">
        <a:spcBef>
          <a:spcPts val="1200"/>
        </a:spcBef>
        <a:buFont typeface="Wingdings" charset="2"/>
        <a:buChar char="§"/>
        <a:defRPr sz="1600" kern="1200" baseline="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2pPr>
      <a:lvl3pPr marL="571500" indent="-228600" algn="l" defTabSz="457200" rtl="0" eaLnBrk="1" latinLnBrk="0" hangingPunct="1">
        <a:spcBef>
          <a:spcPts val="800"/>
        </a:spcBef>
        <a:buFont typeface="Intel Clear" panose="020B060402020302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3pPr>
      <a:lvl4pPr marL="969963" indent="-22860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4pPr>
      <a:lvl5pPr marL="1319213" indent="-228600" algn="l" defTabSz="457200" rtl="0" eaLnBrk="1" latinLnBrk="0" hangingPunct="1">
        <a:spcBef>
          <a:spcPct val="20000"/>
        </a:spcBef>
        <a:buFont typeface="Intel Clear" panose="020B0604020203020204" pitchFamily="34" charset="0"/>
        <a:buChar char="–"/>
        <a:defRPr sz="1400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FAF33-66AC-4A4D-911B-84C4FCD6BB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68523" y="2311155"/>
            <a:ext cx="8212886" cy="1102519"/>
          </a:xfrm>
        </p:spPr>
        <p:txBody>
          <a:bodyPr/>
          <a:lstStyle/>
          <a:p>
            <a:r>
              <a:rPr lang="en-US" dirty="0"/>
              <a:t>Maker’s Course</a:t>
            </a:r>
            <a:br>
              <a:rPr lang="en-US" dirty="0"/>
            </a:br>
            <a:r>
              <a:rPr lang="en-US" dirty="0"/>
              <a:t>Part 3 – Micro controllers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984B77-B6A3-E84D-97B0-DCAFA66C43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Gil Tal.</a:t>
            </a:r>
          </a:p>
          <a:p>
            <a:r>
              <a:rPr lang="en-US" dirty="0"/>
              <a:t>Aug 2024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276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EE2556C5-CE8C-6547-B838-EA80C61A4AF7}" type="slidenum">
              <a:rPr lang="en-US">
                <a:solidFill>
                  <a:prstClr val="white"/>
                </a:solidFill>
                <a:latin typeface="Intel Clear"/>
              </a:rPr>
              <a:pPr defTabSz="685800"/>
              <a:t>10</a:t>
            </a:fld>
            <a:endParaRPr lang="en-US" dirty="0">
              <a:solidFill>
                <a:prstClr val="white"/>
              </a:solidFill>
              <a:latin typeface="Intel Cle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5613" y="308849"/>
            <a:ext cx="8229600" cy="336783"/>
          </a:xfrm>
        </p:spPr>
        <p:txBody>
          <a:bodyPr/>
          <a:lstStyle/>
          <a:p>
            <a:r>
              <a:rPr lang="en-US" sz="3600" dirty="0"/>
              <a:t>More about the esp32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55614" y="715744"/>
            <a:ext cx="8228012" cy="3913407"/>
          </a:xfrm>
        </p:spPr>
        <p:txBody>
          <a:bodyPr/>
          <a:lstStyle/>
          <a:p>
            <a:pPr marL="171446" indent="-171446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Has touch sensors</a:t>
            </a:r>
          </a:p>
          <a:p>
            <a:pPr marL="171446" indent="-171446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Native PWM</a:t>
            </a:r>
          </a:p>
          <a:p>
            <a:pPr marL="171446" indent="-171446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Two DAC (Digital to analog)</a:t>
            </a:r>
          </a:p>
          <a:p>
            <a:pPr marL="171446" indent="-171446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Many ADC (Analog to digital)</a:t>
            </a:r>
          </a:p>
          <a:p>
            <a:pPr marL="171446" indent="-171446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45909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CF819FC-AA8F-BB88-B2CD-9DFAF5DB8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402AB21-8765-E4E9-F224-F4319D290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401800"/>
          </a:xfrm>
        </p:spPr>
        <p:txBody>
          <a:bodyPr/>
          <a:lstStyle/>
          <a:p>
            <a:r>
              <a:rPr lang="en-US" dirty="0"/>
              <a:t>ESP32 memory map (for 4 MB version)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FAF760-FBF9-3E75-5669-5D5D7E9124D5}"/>
              </a:ext>
            </a:extLst>
          </p:cNvPr>
          <p:cNvSpPr/>
          <p:nvPr/>
        </p:nvSpPr>
        <p:spPr>
          <a:xfrm>
            <a:off x="1823830" y="1515718"/>
            <a:ext cx="1545535" cy="76531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Flash program</a:t>
            </a:r>
          </a:p>
          <a:p>
            <a:pPr algn="ctr"/>
            <a:r>
              <a:rPr lang="en-US" dirty="0"/>
              <a:t>Slot 1 (1.3M)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92EEEB-FCAD-BC43-9B29-8E05084EBCB9}"/>
              </a:ext>
            </a:extLst>
          </p:cNvPr>
          <p:cNvSpPr/>
          <p:nvPr/>
        </p:nvSpPr>
        <p:spPr>
          <a:xfrm>
            <a:off x="1823830" y="2281031"/>
            <a:ext cx="1545535" cy="7653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Flash program</a:t>
            </a:r>
          </a:p>
          <a:p>
            <a:pPr algn="ctr"/>
            <a:r>
              <a:rPr lang="en-US" dirty="0"/>
              <a:t>Slot 2 (1.3M)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D6E65D-9D73-A2A8-AFEA-5E783CEE8187}"/>
              </a:ext>
            </a:extLst>
          </p:cNvPr>
          <p:cNvSpPr/>
          <p:nvPr/>
        </p:nvSpPr>
        <p:spPr>
          <a:xfrm>
            <a:off x="1823830" y="3046344"/>
            <a:ext cx="1545535" cy="76531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SPI-File System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1.5MB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DABD55-782D-80BD-8C4E-7CF40BEE367E}"/>
              </a:ext>
            </a:extLst>
          </p:cNvPr>
          <p:cNvSpPr txBox="1"/>
          <p:nvPr/>
        </p:nvSpPr>
        <p:spPr>
          <a:xfrm>
            <a:off x="1823829" y="830877"/>
            <a:ext cx="1545535" cy="615553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2000" dirty="0">
                <a:solidFill>
                  <a:srgbClr val="003C71"/>
                </a:solidFill>
              </a:rPr>
              <a:t>Program code (configurable)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7BDE94-5CC6-C033-2BCA-9659FC94FF83}"/>
              </a:ext>
            </a:extLst>
          </p:cNvPr>
          <p:cNvSpPr/>
          <p:nvPr/>
        </p:nvSpPr>
        <p:spPr>
          <a:xfrm>
            <a:off x="3791778" y="1515718"/>
            <a:ext cx="1396448" cy="76531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384KB fast SRAM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071500-F420-E20C-86E5-87DD4F86CAC5}"/>
              </a:ext>
            </a:extLst>
          </p:cNvPr>
          <p:cNvSpPr/>
          <p:nvPr/>
        </p:nvSpPr>
        <p:spPr>
          <a:xfrm>
            <a:off x="3791778" y="2281030"/>
            <a:ext cx="1396448" cy="76531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2-8MB SPI SRAM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5C9589-8926-BA23-032D-C3E5A2155346}"/>
              </a:ext>
            </a:extLst>
          </p:cNvPr>
          <p:cNvSpPr txBox="1"/>
          <p:nvPr/>
        </p:nvSpPr>
        <p:spPr>
          <a:xfrm>
            <a:off x="3717234" y="1093927"/>
            <a:ext cx="1545535" cy="30777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2000" dirty="0">
                <a:solidFill>
                  <a:srgbClr val="003C71"/>
                </a:solidFill>
              </a:rPr>
              <a:t>Dynamic RAM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2C7262-B1DF-3900-019E-2C83984A5B55}"/>
              </a:ext>
            </a:extLst>
          </p:cNvPr>
          <p:cNvSpPr txBox="1"/>
          <p:nvPr/>
        </p:nvSpPr>
        <p:spPr>
          <a:xfrm>
            <a:off x="5322403" y="1813735"/>
            <a:ext cx="1659835" cy="16927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>
                <a:solidFill>
                  <a:srgbClr val="003C71"/>
                </a:solidFill>
              </a:rPr>
              <a:t>malloc or new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FD4DF9-1CFE-FA95-AE2A-AA4213A312C0}"/>
              </a:ext>
            </a:extLst>
          </p:cNvPr>
          <p:cNvSpPr txBox="1"/>
          <p:nvPr/>
        </p:nvSpPr>
        <p:spPr>
          <a:xfrm>
            <a:off x="5322404" y="2571750"/>
            <a:ext cx="1659835" cy="16927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 err="1">
                <a:solidFill>
                  <a:srgbClr val="003C71"/>
                </a:solidFill>
              </a:rPr>
              <a:t>ps_malloc</a:t>
            </a:r>
            <a:endParaRPr lang="en-US" sz="1100" dirty="0">
              <a:solidFill>
                <a:srgbClr val="003C7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F85D6B-3259-20F7-5869-FD3713D4813A}"/>
              </a:ext>
            </a:extLst>
          </p:cNvPr>
          <p:cNvSpPr txBox="1"/>
          <p:nvPr/>
        </p:nvSpPr>
        <p:spPr>
          <a:xfrm>
            <a:off x="3717234" y="3262806"/>
            <a:ext cx="5186035" cy="72327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1800" b="1" dirty="0" err="1">
                <a:solidFill>
                  <a:srgbClr val="1E4E79"/>
                </a:solidFill>
                <a:effectLst/>
                <a:latin typeface="Calibri" panose="020F0502020204030204" pitchFamily="34" charset="0"/>
              </a:rPr>
              <a:t>heap_caps_malloc_extmem_enable</a:t>
            </a:r>
            <a:r>
              <a:rPr lang="en-US" sz="1800" b="1" dirty="0">
                <a:solidFill>
                  <a:srgbClr val="1E4E79"/>
                </a:solidFill>
                <a:effectLst/>
                <a:latin typeface="Calibri" panose="020F0502020204030204" pitchFamily="34" charset="0"/>
              </a:rPr>
              <a:t>(1024 * 1024 * 2); </a:t>
            </a:r>
          </a:p>
          <a:p>
            <a:r>
              <a:rPr lang="en-US" sz="1800" b="1" dirty="0">
                <a:solidFill>
                  <a:srgbClr val="1E4E79"/>
                </a:solidFill>
                <a:effectLst/>
                <a:latin typeface="Calibri" panose="020F0502020204030204" pitchFamily="34" charset="0"/>
              </a:rPr>
              <a:t>// </a:t>
            </a:r>
            <a:r>
              <a:rPr lang="en-US" sz="1800" b="1" dirty="0">
                <a:solidFill>
                  <a:srgbClr val="1E4E79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</a:rPr>
              <a:t>Enable malloc and new from PSRAM!</a:t>
            </a:r>
            <a:endParaRPr lang="en-US" sz="1800" b="1" dirty="0">
              <a:solidFill>
                <a:srgbClr val="1E4E79"/>
              </a:solidFill>
              <a:effectLst/>
              <a:latin typeface="Calibri" panose="020F0502020204030204" pitchFamily="34" charset="0"/>
            </a:endParaRPr>
          </a:p>
          <a:p>
            <a:endParaRPr lang="en-US" sz="1100" dirty="0" err="1">
              <a:solidFill>
                <a:srgbClr val="003C71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08CF45A-4C28-A428-96B8-CBAE17C73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0251" y="766019"/>
            <a:ext cx="2302006" cy="2438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824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5612" y="308848"/>
            <a:ext cx="8550339" cy="336783"/>
          </a:xfrm>
        </p:spPr>
        <p:txBody>
          <a:bodyPr/>
          <a:lstStyle/>
          <a:p>
            <a:r>
              <a:rPr lang="en-US" sz="3600" dirty="0"/>
              <a:t>Accessories/peripherals/devices - Properties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55613" y="715743"/>
            <a:ext cx="8228012" cy="3913407"/>
          </a:xfrm>
        </p:spPr>
        <p:txBody>
          <a:bodyPr/>
          <a:lstStyle/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Communication protocol </a:t>
            </a:r>
            <a:r>
              <a:rPr lang="en-US" sz="1400" b="1" u="sng" dirty="0"/>
              <a:t>voltage level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Voltage supply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Power consumption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Band Width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SW Driver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Interrupt driven or polling 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Timing specifications</a:t>
            </a:r>
          </a:p>
          <a:p>
            <a:pPr marL="396875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Setup, hold and the alike</a:t>
            </a:r>
          </a:p>
          <a:p>
            <a:pPr marL="396875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Max frequency (when relevant)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Protocol </a:t>
            </a:r>
          </a:p>
          <a:p>
            <a:pPr marL="396875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Type (UART, SPI, I2C, Etc.)</a:t>
            </a:r>
          </a:p>
          <a:p>
            <a:pPr marL="396875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Sync – meaning using clock (limited frequency) or sync signals </a:t>
            </a:r>
          </a:p>
          <a:p>
            <a:pPr marL="396875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A-Sync</a:t>
            </a:r>
          </a:p>
          <a:p>
            <a:pPr marL="396875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Data assurance\protection using (parity, ECC, CRC etc.)</a:t>
            </a:r>
          </a:p>
          <a:p>
            <a:pPr marL="396875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396875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396875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400" b="1" dirty="0"/>
          </a:p>
          <a:p>
            <a:pPr marL="396875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400" b="1" dirty="0"/>
          </a:p>
          <a:p>
            <a:pPr marL="396875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94052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36783"/>
          </a:xfrm>
        </p:spPr>
        <p:txBody>
          <a:bodyPr/>
          <a:lstStyle/>
          <a:p>
            <a:r>
              <a:rPr lang="en-US" sz="3600" dirty="0"/>
              <a:t>Basic communication protocols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55613" y="715743"/>
            <a:ext cx="8228012" cy="3913407"/>
          </a:xfrm>
        </p:spPr>
        <p:txBody>
          <a:bodyPr/>
          <a:lstStyle/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Devices can be connected physically by copper wires or over the air (Wi-Fi, Bluetooth, LoRa)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There are various communication protocols, some are standard, and some are unique 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Simple protocols: (Low to medium speed and bandwidth)</a:t>
            </a:r>
          </a:p>
          <a:p>
            <a:pPr marL="396875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I2C (Two wires – data and clock) (100 or 400 </a:t>
            </a:r>
            <a:r>
              <a:rPr lang="en-US" sz="1400" dirty="0" err="1"/>
              <a:t>KHz</a:t>
            </a:r>
            <a:r>
              <a:rPr lang="en-US" sz="1400" dirty="0"/>
              <a:t>) – Bus topology</a:t>
            </a:r>
          </a:p>
          <a:p>
            <a:pPr marL="396875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UART (RS232) (9600 up to 921000 bps) – Point to point</a:t>
            </a:r>
          </a:p>
          <a:p>
            <a:pPr marL="396875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SPI - Serial Peripheral Interface (1 – 166 MHz (DDR), data width 1 - 8 bits) – Bus topology with chip select</a:t>
            </a:r>
          </a:p>
          <a:p>
            <a:pPr marL="396875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RF (</a:t>
            </a:r>
            <a:r>
              <a:rPr lang="en-US" sz="1400" dirty="0" err="1"/>
              <a:t>LoRa</a:t>
            </a:r>
            <a:r>
              <a:rPr lang="en-US" sz="1400" dirty="0"/>
              <a:t> and more)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Advanced protocols (Medium to very high speed and bandwidth)</a:t>
            </a:r>
          </a:p>
          <a:p>
            <a:pPr marL="396875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Bluetooth </a:t>
            </a:r>
          </a:p>
          <a:p>
            <a:pPr marL="396875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Wi-Fi, Ethernet</a:t>
            </a:r>
          </a:p>
          <a:p>
            <a:pPr marL="396875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PCIe (Gen 1-6 running at 2.5-64GHz 1-16 bits width)</a:t>
            </a:r>
          </a:p>
          <a:p>
            <a:pPr marL="396875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USB2\3\4 (up to 100GHz)</a:t>
            </a:r>
          </a:p>
          <a:p>
            <a:pPr marL="396875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Thunderbolt  (up to 100GHz)</a:t>
            </a:r>
          </a:p>
          <a:p>
            <a:pPr marL="396875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396875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396875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396875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400" b="1" dirty="0"/>
          </a:p>
          <a:p>
            <a:pPr marL="396875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400" b="1" dirty="0"/>
          </a:p>
          <a:p>
            <a:pPr marL="396875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77205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36783"/>
          </a:xfrm>
        </p:spPr>
        <p:txBody>
          <a:bodyPr/>
          <a:lstStyle/>
          <a:p>
            <a:r>
              <a:rPr lang="en-US" dirty="0"/>
              <a:t>RS232 - UART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55613" y="715743"/>
            <a:ext cx="8228012" cy="2039476"/>
          </a:xfrm>
        </p:spPr>
        <p:txBody>
          <a:bodyPr/>
          <a:lstStyle/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Was born in 1960 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In the basic mode uses two signals: RX and TX (Receive and Transmit)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Works at speeds from 4800 (bits per second) up to 921000 (usually 115200 is being used)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Both transmitter and receiver must be set at the same baud rate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Works at various voltages (although the standard is +/- 12V)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Used by most of the micro controllers as the main communication port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Today mostly used using USB to UART device (FTDI)</a:t>
            </a:r>
          </a:p>
        </p:txBody>
      </p:sp>
      <p:pic>
        <p:nvPicPr>
          <p:cNvPr id="4098" name="Picture 2" descr="Image result for rs232 waveform cap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0397" y="2375865"/>
            <a:ext cx="3989882" cy="2585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uart_bu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892" y="2755219"/>
            <a:ext cx="2182574" cy="1281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055AEAC-242B-455B-8DC0-551E62A1A1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8974" y="2894366"/>
            <a:ext cx="2146859" cy="1469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1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6EEB85-3C14-984C-AF85-383A6A785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3CBA24-CE73-59F3-0A47-7E19D7A0E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401800"/>
          </a:xfrm>
        </p:spPr>
        <p:txBody>
          <a:bodyPr/>
          <a:lstStyle/>
          <a:p>
            <a:r>
              <a:rPr lang="en-US" dirty="0"/>
              <a:t>Usage of RS232 on our PC and Arduino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E3C232-E1DD-E665-4347-378631D8EB97}"/>
              </a:ext>
            </a:extLst>
          </p:cNvPr>
          <p:cNvSpPr/>
          <p:nvPr/>
        </p:nvSpPr>
        <p:spPr>
          <a:xfrm>
            <a:off x="5232952" y="954157"/>
            <a:ext cx="3329609" cy="172940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Our PC\Laptop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CEDE4C-ED9F-9BA6-D4CD-D5A0C28F97B0}"/>
              </a:ext>
            </a:extLst>
          </p:cNvPr>
          <p:cNvSpPr/>
          <p:nvPr/>
        </p:nvSpPr>
        <p:spPr>
          <a:xfrm>
            <a:off x="5444158" y="1565413"/>
            <a:ext cx="2907196" cy="954156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Serial \ UART communication</a:t>
            </a:r>
          </a:p>
          <a:p>
            <a:pPr algn="ctr"/>
            <a:r>
              <a:rPr lang="en-US" dirty="0"/>
              <a:t>Application</a:t>
            </a:r>
          </a:p>
          <a:p>
            <a:pPr algn="ctr"/>
            <a:r>
              <a:rPr lang="en-US" dirty="0"/>
              <a:t>(COM3 for example)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2A4CE3-A0DE-713D-A42D-3C6662F32C52}"/>
              </a:ext>
            </a:extLst>
          </p:cNvPr>
          <p:cNvSpPr txBox="1"/>
          <p:nvPr/>
        </p:nvSpPr>
        <p:spPr>
          <a:xfrm>
            <a:off x="4673875" y="1669461"/>
            <a:ext cx="626165" cy="338554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1100" dirty="0">
                <a:solidFill>
                  <a:srgbClr val="003C71"/>
                </a:solidFill>
              </a:rPr>
              <a:t>USB</a:t>
            </a:r>
          </a:p>
          <a:p>
            <a:pPr algn="ctr"/>
            <a:r>
              <a:rPr lang="en-US" sz="1100" dirty="0">
                <a:solidFill>
                  <a:srgbClr val="003C71"/>
                </a:solidFill>
              </a:rPr>
              <a:t>Port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D90ACE-FC24-C1F6-4CE8-B92F2507A048}"/>
              </a:ext>
            </a:extLst>
          </p:cNvPr>
          <p:cNvSpPr/>
          <p:nvPr/>
        </p:nvSpPr>
        <p:spPr>
          <a:xfrm>
            <a:off x="782706" y="1157908"/>
            <a:ext cx="1550504" cy="136166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Our MCU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3FEB94-7007-CF40-C7EE-2761D815CA71}"/>
              </a:ext>
            </a:extLst>
          </p:cNvPr>
          <p:cNvSpPr/>
          <p:nvPr/>
        </p:nvSpPr>
        <p:spPr>
          <a:xfrm>
            <a:off x="2333210" y="1157908"/>
            <a:ext cx="790161" cy="1361661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FTDI</a:t>
            </a:r>
          </a:p>
          <a:p>
            <a:pPr algn="ctr"/>
            <a:r>
              <a:rPr lang="en-US" dirty="0"/>
              <a:t>UART to USB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07718FB-A6BD-9A1F-9E18-0285085AE198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3123371" y="1838739"/>
            <a:ext cx="1707046" cy="0"/>
          </a:xfrm>
          <a:prstGeom prst="straightConnector1">
            <a:avLst/>
          </a:prstGeom>
          <a:ln>
            <a:solidFill>
              <a:schemeClr val="tx2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9CDF17D3-9DC5-3820-21EA-1867BFAD9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736" y="2870028"/>
            <a:ext cx="2787793" cy="130181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D7D3503-79AA-2D6A-9802-0F2D518E83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2952" y="2907637"/>
            <a:ext cx="3329609" cy="1692678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97C6FFB-2AD1-1F3F-723A-DA67287DB4C6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2072309" y="2042491"/>
            <a:ext cx="3371849" cy="1013792"/>
          </a:xfrm>
          <a:prstGeom prst="straightConnector1">
            <a:avLst/>
          </a:prstGeom>
          <a:ln>
            <a:solidFill>
              <a:schemeClr val="tx2"/>
            </a:solidFill>
            <a:prstDash val="sysDot"/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B6FB163-A8DB-82A6-21F9-093710385A7B}"/>
              </a:ext>
            </a:extLst>
          </p:cNvPr>
          <p:cNvCxnSpPr>
            <a:cxnSpLocks/>
          </p:cNvCxnSpPr>
          <p:nvPr/>
        </p:nvCxnSpPr>
        <p:spPr>
          <a:xfrm>
            <a:off x="6902591" y="2519569"/>
            <a:ext cx="0" cy="387529"/>
          </a:xfrm>
          <a:prstGeom prst="straightConnector1">
            <a:avLst/>
          </a:prstGeom>
          <a:ln>
            <a:solidFill>
              <a:schemeClr val="tx2"/>
            </a:solidFill>
            <a:prstDash val="sysDot"/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0939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7D0E8E-AB55-C4C6-482B-DCB4F89C9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3AEC25-5737-0088-6F86-958E43A70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42165"/>
          </a:xfrm>
        </p:spPr>
        <p:txBody>
          <a:bodyPr/>
          <a:lstStyle/>
          <a:p>
            <a:r>
              <a:rPr lang="en-US" dirty="0"/>
              <a:t>RS232\UART in our code (ESP32 has 3 units)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888F6A-D2C7-BA91-CED9-C10C7847D080}"/>
              </a:ext>
            </a:extLst>
          </p:cNvPr>
          <p:cNvSpPr txBox="1"/>
          <p:nvPr/>
        </p:nvSpPr>
        <p:spPr>
          <a:xfrm>
            <a:off x="48109" y="752541"/>
            <a:ext cx="9011408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setup() 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1600" b="1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Serial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.begin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(115200);</a:t>
            </a:r>
            <a:r>
              <a:rPr lang="en-US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 // Use Serial1 or Serial2 for other UART units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1600" b="1" dirty="0">
                <a:solidFill>
                  <a:srgbClr val="000000"/>
                </a:solidFill>
                <a:latin typeface="Cascadia Mono" panose="020B0609020000020004" pitchFamily="49" charset="0"/>
              </a:rPr>
              <a:t>Serial1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.begin(115200</a:t>
            </a:r>
            <a:r>
              <a:rPr lang="en-US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/*Baud*/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600" dirty="0">
                <a:solidFill>
                  <a:srgbClr val="2F4F4F"/>
                </a:solidFill>
                <a:latin typeface="Cascadia Mono" panose="020B0609020000020004" pitchFamily="49" charset="0"/>
              </a:rPr>
              <a:t>SERIAL_8N1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, 4</a:t>
            </a:r>
            <a:r>
              <a:rPr lang="en-US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/*RX*/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, 2</a:t>
            </a:r>
            <a:r>
              <a:rPr lang="en-US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/*TX*/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en-US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// This code example writes to the terminal whatever it receives from the UART RX</a:t>
            </a:r>
            <a:endParaRPr lang="en-US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loop() 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	while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600" b="1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Serial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.available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() == 0);</a:t>
            </a:r>
          </a:p>
          <a:p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	int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UARTdataSize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600" b="1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Serial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.available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nn-NO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	for</a:t>
            </a:r>
            <a:r>
              <a:rPr lang="nn-NO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nn-NO" sz="1600" dirty="0">
                <a:solidFill>
                  <a:srgbClr val="2B91AF"/>
                </a:solidFill>
                <a:latin typeface="Cascadia Mono" panose="020B0609020000020004" pitchFamily="49" charset="0"/>
              </a:rPr>
              <a:t>size_t</a:t>
            </a:r>
            <a:r>
              <a:rPr lang="nn-NO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i = 0; i &lt; UARTdataSize; i++)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	{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		</a:t>
            </a:r>
            <a:r>
              <a:rPr lang="en-US" sz="1600" b="1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Serial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Serial.read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());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	}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61140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2F14C91-4756-4CA7-ADD4-B5EF2AECE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9A52FD1-E3E9-4AEC-AC7E-AE6970A7B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71840"/>
          </a:xfrm>
        </p:spPr>
        <p:txBody>
          <a:bodyPr/>
          <a:lstStyle/>
          <a:p>
            <a:r>
              <a:rPr lang="en-US" dirty="0"/>
              <a:t>End to end example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001B71-A5A6-4FCC-A794-F055E6E421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2987" y="115035"/>
            <a:ext cx="5010212" cy="4388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635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A1779D-64CD-4964-945F-7B265BB0E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236A4CC-B116-4FDE-8E73-1124E3694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35729"/>
          </a:xfrm>
        </p:spPr>
        <p:txBody>
          <a:bodyPr/>
          <a:lstStyle/>
          <a:p>
            <a:r>
              <a:rPr lang="en-US" dirty="0"/>
              <a:t>I2C Protocol (</a:t>
            </a:r>
            <a:r>
              <a:rPr lang="en-US" b="1" dirty="0"/>
              <a:t>Inter-Integrated Circuit)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832C92-5FAF-4C1B-AE0B-E6401DB683A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5613" y="734518"/>
            <a:ext cx="8228012" cy="3936604"/>
          </a:xfrm>
        </p:spPr>
        <p:txBody>
          <a:bodyPr/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Defined by Philips for variety of simple devices such as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EEPROM, Cameras, simple LCDs, modems, I/O expanders and more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Each family of devices has a unique address prefix (There are some out of spec devices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r>
              <a:rPr lang="en-US" dirty="0"/>
              <a:t>)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Very low </a:t>
            </a:r>
            <a:r>
              <a:rPr lang="en-US" b="1" u="sng" dirty="0"/>
              <a:t>bus </a:t>
            </a:r>
            <a:r>
              <a:rPr lang="en-US" dirty="0"/>
              <a:t>speed </a:t>
            </a:r>
            <a:r>
              <a:rPr lang="en-US" b="1" dirty="0"/>
              <a:t>: </a:t>
            </a:r>
            <a:r>
              <a:rPr lang="en-US" dirty="0"/>
              <a:t>100 – 400 </a:t>
            </a:r>
            <a:r>
              <a:rPr lang="en-US" dirty="0" err="1"/>
              <a:t>KHz</a:t>
            </a:r>
            <a:r>
              <a:rPr lang="en-US" dirty="0"/>
              <a:t> (new devices might support 1 M\bit)</a:t>
            </a:r>
            <a:endParaRPr lang="en-US" b="1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Two signals only: SCL (Clock), SDL (Data)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No chip select</a:t>
            </a:r>
            <a:r>
              <a:rPr lang="en-US" dirty="0"/>
              <a:t>, address selectable devices (7 or 10 bit)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Bus topology</a:t>
            </a:r>
            <a:r>
              <a:rPr lang="en-US" dirty="0"/>
              <a:t>: meaning many devices can be connected to the same master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Open drain I/O (Must have pull up resistors, usually 4.7K)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Master and slave topology (Only master can initiate a transaction)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Some device has fixed 4-6 address bits and the rest can be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F1EEAD-5D6A-47D3-B9C1-33486ACE0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9152" y="45269"/>
            <a:ext cx="1177146" cy="12819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09D684-168C-6AA9-30EC-0BA555A3EC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2992" y="3407833"/>
            <a:ext cx="1506969" cy="1263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82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E016B0-37D8-44FD-88BE-78979AEBB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14C4ACA-965F-4F86-A185-37B8D1D45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56715"/>
          </a:xfrm>
        </p:spPr>
        <p:txBody>
          <a:bodyPr/>
          <a:lstStyle/>
          <a:p>
            <a:r>
              <a:rPr lang="en-US" dirty="0"/>
              <a:t>I2C wave form</a:t>
            </a:r>
          </a:p>
        </p:txBody>
      </p:sp>
      <p:pic>
        <p:nvPicPr>
          <p:cNvPr id="1026" name="Picture 2" descr="I2C Signals - Rheingold HeavyRheingold Heavy">
            <a:extLst>
              <a:ext uri="{FF2B5EF4-FFF2-40B4-BE49-F238E27FC236}">
                <a16:creationId xmlns:a16="http://schemas.microsoft.com/office/drawing/2014/main" id="{A945A864-3A08-4F28-BA79-08AD273D29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60" y="823663"/>
            <a:ext cx="7746917" cy="1492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7 bit 8 bit and 10 bit I2C Slave Addressing - Total Phase">
            <a:extLst>
              <a:ext uri="{FF2B5EF4-FFF2-40B4-BE49-F238E27FC236}">
                <a16:creationId xmlns:a16="http://schemas.microsoft.com/office/drawing/2014/main" id="{04C59835-FECD-4F46-9EFE-99AA50EAB7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60" y="2445943"/>
            <a:ext cx="44958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B1DF8A7-E744-493A-8FB7-E67519F5D0B8}"/>
              </a:ext>
            </a:extLst>
          </p:cNvPr>
          <p:cNvSpPr/>
          <p:nvPr/>
        </p:nvSpPr>
        <p:spPr>
          <a:xfrm>
            <a:off x="806471" y="3390775"/>
            <a:ext cx="929390" cy="71353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Master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F879BB-AB60-4E81-B793-B59383B56C2F}"/>
              </a:ext>
            </a:extLst>
          </p:cNvPr>
          <p:cNvSpPr/>
          <p:nvPr/>
        </p:nvSpPr>
        <p:spPr>
          <a:xfrm>
            <a:off x="2545329" y="4104307"/>
            <a:ext cx="1211205" cy="569626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Slave 1</a:t>
            </a:r>
          </a:p>
          <a:p>
            <a:pPr algn="ctr"/>
            <a:r>
              <a:rPr lang="en-US" sz="1200" dirty="0"/>
              <a:t>Address: 0x20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A31CF3-61C8-43F0-B110-D9919364137A}"/>
              </a:ext>
            </a:extLst>
          </p:cNvPr>
          <p:cNvSpPr/>
          <p:nvPr/>
        </p:nvSpPr>
        <p:spPr>
          <a:xfrm>
            <a:off x="4026358" y="4104307"/>
            <a:ext cx="1211205" cy="569626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Slave 1</a:t>
            </a:r>
          </a:p>
          <a:p>
            <a:pPr algn="ctr"/>
            <a:r>
              <a:rPr lang="en-US" sz="1200" dirty="0"/>
              <a:t>Address: 0x38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A9F023E-C29B-452B-9182-E588C951D36D}"/>
              </a:ext>
            </a:extLst>
          </p:cNvPr>
          <p:cNvCxnSpPr/>
          <p:nvPr/>
        </p:nvCxnSpPr>
        <p:spPr>
          <a:xfrm>
            <a:off x="1735861" y="3582649"/>
            <a:ext cx="3573655" cy="0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02435A0-351D-46B6-8D4B-B48A02CB6309}"/>
              </a:ext>
            </a:extLst>
          </p:cNvPr>
          <p:cNvCxnSpPr>
            <a:stCxn id="5" idx="3"/>
          </p:cNvCxnSpPr>
          <p:nvPr/>
        </p:nvCxnSpPr>
        <p:spPr>
          <a:xfrm>
            <a:off x="1735861" y="3747541"/>
            <a:ext cx="3573655" cy="0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85E2DFC-85E2-43EE-8E82-80028FA2039B}"/>
              </a:ext>
            </a:extLst>
          </p:cNvPr>
          <p:cNvSpPr txBox="1"/>
          <p:nvPr/>
        </p:nvSpPr>
        <p:spPr>
          <a:xfrm>
            <a:off x="2581306" y="3390775"/>
            <a:ext cx="467693" cy="16927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>
                <a:solidFill>
                  <a:srgbClr val="003C71"/>
                </a:solidFill>
              </a:rPr>
              <a:t>SCL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2E30C8-36ED-4579-94ED-439F7EA361F1}"/>
              </a:ext>
            </a:extLst>
          </p:cNvPr>
          <p:cNvSpPr txBox="1"/>
          <p:nvPr/>
        </p:nvSpPr>
        <p:spPr>
          <a:xfrm>
            <a:off x="2857125" y="3591643"/>
            <a:ext cx="431717" cy="16927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>
                <a:solidFill>
                  <a:srgbClr val="003C71"/>
                </a:solidFill>
              </a:rPr>
              <a:t>SDA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4FC6DC0-0E34-40BC-ABB7-1D10976A073E}"/>
              </a:ext>
            </a:extLst>
          </p:cNvPr>
          <p:cNvCxnSpPr/>
          <p:nvPr/>
        </p:nvCxnSpPr>
        <p:spPr>
          <a:xfrm>
            <a:off x="2784460" y="3760920"/>
            <a:ext cx="0" cy="343387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2723DD4-53D9-4B73-82D1-7E054309D25D}"/>
              </a:ext>
            </a:extLst>
          </p:cNvPr>
          <p:cNvCxnSpPr>
            <a:stCxn id="15" idx="3"/>
            <a:endCxn id="15" idx="3"/>
          </p:cNvCxnSpPr>
          <p:nvPr/>
        </p:nvCxnSpPr>
        <p:spPr>
          <a:xfrm>
            <a:off x="3288842" y="3676282"/>
            <a:ext cx="0" cy="0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9C0A937-731E-462F-A134-A5FA5274E075}"/>
              </a:ext>
            </a:extLst>
          </p:cNvPr>
          <p:cNvCxnSpPr/>
          <p:nvPr/>
        </p:nvCxnSpPr>
        <p:spPr>
          <a:xfrm>
            <a:off x="3390775" y="3591643"/>
            <a:ext cx="0" cy="512664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E3C8637-C603-4E6D-9AB8-050678BC8CB0}"/>
              </a:ext>
            </a:extLst>
          </p:cNvPr>
          <p:cNvCxnSpPr/>
          <p:nvPr/>
        </p:nvCxnSpPr>
        <p:spPr>
          <a:xfrm>
            <a:off x="4335155" y="3747541"/>
            <a:ext cx="0" cy="356766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A1CA1F9-6959-40CD-9064-D968E533C3E6}"/>
              </a:ext>
            </a:extLst>
          </p:cNvPr>
          <p:cNvCxnSpPr/>
          <p:nvPr/>
        </p:nvCxnSpPr>
        <p:spPr>
          <a:xfrm>
            <a:off x="4570413" y="3582649"/>
            <a:ext cx="0" cy="521658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9565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4562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14:flash/>
      </p:transition>
    </mc:Choice>
    <mc:Fallback xmlns="">
      <p:transition spd="slow" advClick="0" advTm="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A97C99D-4D75-4D0C-B9BB-D6BAD25F4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741532A-B37B-4FE7-9DFF-14A8F8C9E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86696"/>
          </a:xfrm>
        </p:spPr>
        <p:txBody>
          <a:bodyPr/>
          <a:lstStyle/>
          <a:p>
            <a:r>
              <a:rPr lang="en-US" dirty="0"/>
              <a:t>I2C multiple Read\Write</a:t>
            </a:r>
          </a:p>
        </p:txBody>
      </p:sp>
      <p:pic>
        <p:nvPicPr>
          <p:cNvPr id="1026" name="Picture 2" descr="Learn.Digilentinc | Project 8: chipKIT™ Pro and Serial Communications">
            <a:extLst>
              <a:ext uri="{FF2B5EF4-FFF2-40B4-BE49-F238E27FC236}">
                <a16:creationId xmlns:a16="http://schemas.microsoft.com/office/drawing/2014/main" id="{7CFA653D-7664-418F-8A46-56B80F643E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3" y="1743075"/>
            <a:ext cx="8486775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1F1A717-4492-4043-B4B6-FFD5FFDA745F}"/>
              </a:ext>
            </a:extLst>
          </p:cNvPr>
          <p:cNvSpPr txBox="1"/>
          <p:nvPr/>
        </p:nvSpPr>
        <p:spPr>
          <a:xfrm>
            <a:off x="3168922" y="1134671"/>
            <a:ext cx="728522" cy="16927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rtlCol="0">
            <a:spAutoFit/>
          </a:bodyPr>
          <a:lstStyle/>
          <a:p>
            <a:r>
              <a:rPr lang="en-US" sz="1100" dirty="0">
                <a:solidFill>
                  <a:srgbClr val="003C71"/>
                </a:solidFill>
              </a:rPr>
              <a:t>No stop bit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AA95722-78C6-464B-B125-91588B66D081}"/>
              </a:ext>
            </a:extLst>
          </p:cNvPr>
          <p:cNvCxnSpPr/>
          <p:nvPr/>
        </p:nvCxnSpPr>
        <p:spPr>
          <a:xfrm>
            <a:off x="3533183" y="1391087"/>
            <a:ext cx="0" cy="127116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41EDECF-72E0-4CD3-AE14-7D1EAE4815AB}"/>
              </a:ext>
            </a:extLst>
          </p:cNvPr>
          <p:cNvCxnSpPr/>
          <p:nvPr/>
        </p:nvCxnSpPr>
        <p:spPr>
          <a:xfrm>
            <a:off x="3642610" y="1391087"/>
            <a:ext cx="2158583" cy="1319135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3485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D10318-ADA8-E5AA-9A9B-22A3FF5AD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E532E0-75FA-5699-0926-FB46DEEAD3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870" y="45269"/>
            <a:ext cx="6231399" cy="21444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1DF3819-932E-3899-343B-15EE0A70F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817" y="2491675"/>
            <a:ext cx="8826366" cy="2146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544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36783"/>
          </a:xfrm>
        </p:spPr>
        <p:txBody>
          <a:bodyPr/>
          <a:lstStyle/>
          <a:p>
            <a:r>
              <a:rPr lang="en-US" dirty="0"/>
              <a:t>I2C Code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0732FC-965C-482A-85FA-2CBCD4CFF41C}"/>
              </a:ext>
            </a:extLst>
          </p:cNvPr>
          <p:cNvSpPr txBox="1"/>
          <p:nvPr/>
        </p:nvSpPr>
        <p:spPr>
          <a:xfrm>
            <a:off x="485681" y="746510"/>
            <a:ext cx="6967429" cy="2862322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200" dirty="0">
                <a:solidFill>
                  <a:srgbClr val="003C71"/>
                </a:solidFill>
              </a:rPr>
              <a:t>// Setup</a:t>
            </a:r>
          </a:p>
          <a:p>
            <a:r>
              <a:rPr lang="en-US" sz="1200" b="1" dirty="0" err="1"/>
              <a:t>Wire.begin</a:t>
            </a:r>
            <a:r>
              <a:rPr lang="en-US" sz="1200" dirty="0"/>
              <a:t>(-1</a:t>
            </a:r>
            <a:r>
              <a:rPr lang="en-US" sz="1200" dirty="0">
                <a:solidFill>
                  <a:srgbClr val="FFC000"/>
                </a:solidFill>
              </a:rPr>
              <a:t>/*Native SCL Pin*/</a:t>
            </a:r>
            <a:r>
              <a:rPr lang="en-US" sz="1200" dirty="0"/>
              <a:t>, -1</a:t>
            </a:r>
            <a:r>
              <a:rPr lang="en-US" sz="1200" dirty="0">
                <a:solidFill>
                  <a:srgbClr val="FFC000"/>
                </a:solidFill>
              </a:rPr>
              <a:t>/* Native SDA Pin*/</a:t>
            </a:r>
            <a:r>
              <a:rPr lang="en-US" sz="1200" dirty="0"/>
              <a:t>, 100000); </a:t>
            </a:r>
            <a:r>
              <a:rPr lang="en-US" sz="1200" dirty="0">
                <a:solidFill>
                  <a:srgbClr val="FFC000"/>
                </a:solidFill>
              </a:rPr>
              <a:t>// Arduino </a:t>
            </a:r>
            <a:r>
              <a:rPr lang="en-US" sz="1200" dirty="0" err="1">
                <a:solidFill>
                  <a:srgbClr val="FFC000"/>
                </a:solidFill>
              </a:rPr>
              <a:t>Wire.begin</a:t>
            </a:r>
            <a:r>
              <a:rPr lang="en-US" sz="1200" dirty="0">
                <a:solidFill>
                  <a:srgbClr val="FFC000"/>
                </a:solidFill>
              </a:rPr>
              <a:t> is different!</a:t>
            </a:r>
          </a:p>
          <a:p>
            <a:endParaRPr lang="en-US" sz="1200" dirty="0">
              <a:solidFill>
                <a:srgbClr val="003C71"/>
              </a:solidFill>
            </a:endParaRPr>
          </a:p>
          <a:p>
            <a:r>
              <a:rPr lang="en-US" sz="1200" dirty="0">
                <a:solidFill>
                  <a:srgbClr val="003C71"/>
                </a:solidFill>
              </a:rPr>
              <a:t>// Read</a:t>
            </a:r>
          </a:p>
          <a:p>
            <a:r>
              <a:rPr lang="en-US" sz="1200" b="1" dirty="0" err="1"/>
              <a:t>Wire.requestFrom</a:t>
            </a:r>
            <a:r>
              <a:rPr lang="en-US" sz="1200" dirty="0"/>
              <a:t>(address,(uint8_t)1</a:t>
            </a:r>
            <a:r>
              <a:rPr lang="en-US" sz="1200" dirty="0">
                <a:solidFill>
                  <a:srgbClr val="FFC000"/>
                </a:solidFill>
              </a:rPr>
              <a:t>/*Size*/</a:t>
            </a:r>
            <a:r>
              <a:rPr lang="en-US" sz="1200" dirty="0"/>
              <a:t>);</a:t>
            </a:r>
          </a:p>
          <a:p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if</a:t>
            </a:r>
            <a:r>
              <a:rPr lang="en-US" sz="1200" dirty="0"/>
              <a:t>(</a:t>
            </a:r>
            <a:r>
              <a:rPr lang="en-US" sz="1200" b="1" dirty="0" err="1"/>
              <a:t>Wire.available</a:t>
            </a:r>
            <a:r>
              <a:rPr lang="en-US" sz="1200" b="1" dirty="0"/>
              <a:t>()</a:t>
            </a:r>
            <a:r>
              <a:rPr lang="en-US" sz="1200" dirty="0"/>
              <a:t>)   </a:t>
            </a:r>
            <a:r>
              <a:rPr lang="en-US" sz="1200" dirty="0">
                <a:solidFill>
                  <a:srgbClr val="FFC000"/>
                </a:solidFill>
              </a:rPr>
              <a:t>// If bytes are available to be received</a:t>
            </a:r>
          </a:p>
          <a:p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{</a:t>
            </a:r>
          </a:p>
          <a:p>
            <a:r>
              <a:rPr lang="en-US" sz="1200" dirty="0"/>
              <a:t>       </a:t>
            </a:r>
            <a:r>
              <a:rPr lang="en-US" sz="1200" dirty="0">
                <a:solidFill>
                  <a:srgbClr val="003C71"/>
                </a:solidFill>
              </a:rPr>
              <a:t>unsigned char</a:t>
            </a:r>
            <a:r>
              <a:rPr lang="en-US" sz="1200" dirty="0"/>
              <a:t> </a:t>
            </a:r>
            <a:r>
              <a:rPr lang="en-US" sz="1200" dirty="0" err="1"/>
              <a:t>dataIn</a:t>
            </a:r>
            <a:r>
              <a:rPr lang="en-US" sz="1200" dirty="0"/>
              <a:t> = </a:t>
            </a:r>
            <a:r>
              <a:rPr lang="en-US" sz="1200" dirty="0" err="1"/>
              <a:t>Wire.read</a:t>
            </a:r>
            <a:r>
              <a:rPr lang="en-US" sz="1200" dirty="0"/>
              <a:t>();</a:t>
            </a:r>
          </a:p>
          <a:p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}</a:t>
            </a:r>
          </a:p>
          <a:p>
            <a:endParaRPr lang="en-US" sz="1200" dirty="0">
              <a:solidFill>
                <a:srgbClr val="003C71"/>
              </a:solidFill>
            </a:endParaRPr>
          </a:p>
          <a:p>
            <a:r>
              <a:rPr lang="en-US" sz="1200" dirty="0">
                <a:solidFill>
                  <a:srgbClr val="003C71"/>
                </a:solidFill>
              </a:rPr>
              <a:t>// Write</a:t>
            </a:r>
          </a:p>
          <a:p>
            <a:r>
              <a:rPr lang="en-US" sz="1200" b="1" dirty="0" err="1"/>
              <a:t>Wire.beginTransmission</a:t>
            </a:r>
            <a:r>
              <a:rPr lang="en-US" sz="1200" dirty="0"/>
              <a:t>(address);</a:t>
            </a:r>
          </a:p>
          <a:p>
            <a:r>
              <a:rPr lang="en-US" sz="1200" b="1" dirty="0" err="1"/>
              <a:t>Wire.write</a:t>
            </a:r>
            <a:r>
              <a:rPr lang="en-US" sz="1200" dirty="0"/>
              <a:t>(data);</a:t>
            </a:r>
          </a:p>
          <a:p>
            <a:r>
              <a:rPr lang="en-US" sz="1200" b="1" dirty="0" err="1"/>
              <a:t>Wire.endTransmission</a:t>
            </a:r>
            <a:r>
              <a:rPr lang="en-US" sz="1200" dirty="0"/>
              <a:t>();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Wire1.endTransmission(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false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// For repeated start</a:t>
            </a:r>
            <a:endParaRPr lang="en-US" sz="1200" dirty="0">
              <a:solidFill>
                <a:srgbClr val="003C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272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36783"/>
          </a:xfrm>
        </p:spPr>
        <p:txBody>
          <a:bodyPr/>
          <a:lstStyle/>
          <a:p>
            <a:r>
              <a:rPr lang="en-US" dirty="0"/>
              <a:t>I2C I/O expander - PCF8574/A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0732FC-965C-482A-85FA-2CBCD4CFF41C}"/>
              </a:ext>
            </a:extLst>
          </p:cNvPr>
          <p:cNvSpPr txBox="1"/>
          <p:nvPr/>
        </p:nvSpPr>
        <p:spPr>
          <a:xfrm>
            <a:off x="485681" y="746510"/>
            <a:ext cx="6967429" cy="738664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3C71"/>
                </a:solidFill>
              </a:rPr>
              <a:t>8 I/</a:t>
            </a:r>
            <a:r>
              <a:rPr lang="en-US" sz="1200" dirty="0" err="1">
                <a:solidFill>
                  <a:srgbClr val="003C71"/>
                </a:solidFill>
              </a:rPr>
              <a:t>Os</a:t>
            </a:r>
            <a:r>
              <a:rPr lang="en-US" sz="1200" dirty="0">
                <a:solidFill>
                  <a:srgbClr val="003C71"/>
                </a:solidFill>
              </a:rPr>
              <a:t> expander via I2C interface, address: 0x20 or 0x38 (A)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3C71"/>
                </a:solidFill>
              </a:rPr>
              <a:t>3 bits to control less significant part of the I2C address to enable up to 16 devices on the same bus (8 PCF8574 and 8 PCF8574A)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3C71"/>
                </a:solidFill>
              </a:rPr>
              <a:t>Exists in Tinker cad </a:t>
            </a:r>
            <a:r>
              <a:rPr lang="en-US" sz="1200" dirty="0">
                <a:solidFill>
                  <a:srgbClr val="003C71"/>
                </a:solidFill>
                <a:sym typeface="Wingdings" panose="05000000000000000000" pitchFamily="2" charset="2"/>
              </a:rPr>
              <a:t> (Address 0x20) with </a:t>
            </a:r>
            <a:r>
              <a:rPr lang="en-US" sz="1200" b="1" u="sng" dirty="0">
                <a:solidFill>
                  <a:srgbClr val="003C71"/>
                </a:solidFill>
                <a:sym typeface="Wingdings" panose="05000000000000000000" pitchFamily="2" charset="2"/>
              </a:rPr>
              <a:t>NO</a:t>
            </a:r>
            <a:r>
              <a:rPr lang="en-US" sz="1200" dirty="0">
                <a:solidFill>
                  <a:srgbClr val="003C71"/>
                </a:solidFill>
                <a:sym typeface="Wingdings" panose="05000000000000000000" pitchFamily="2" charset="2"/>
              </a:rPr>
              <a:t> driver!!, for the ESP32 we do have a driver</a:t>
            </a:r>
            <a:endParaRPr lang="en-US" sz="1200" dirty="0">
              <a:solidFill>
                <a:srgbClr val="003C7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A52EAD-F5B1-CC3E-6C7A-88A6E94F98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2768" y="1627600"/>
            <a:ext cx="1578951" cy="22148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9AC66B8-9B80-8851-4EE6-6BCC151BA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0413" y="1947775"/>
            <a:ext cx="2619741" cy="124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917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962F9B-A63E-91AC-48A5-2D8D5300F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336B85-7D8D-511D-FCEB-FAC25BAF27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603" y="0"/>
            <a:ext cx="8102794" cy="474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305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E9A577-5A80-882F-841E-987D775D6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28C1CF-0314-81CE-D1EE-BB2A52024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36888"/>
          </a:xfrm>
        </p:spPr>
        <p:txBody>
          <a:bodyPr/>
          <a:lstStyle/>
          <a:p>
            <a:r>
              <a:rPr lang="en-US" dirty="0"/>
              <a:t>Code (For ESP32 with a driver from our GIT):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05EB28-56D4-03E8-D58C-46FC1DE007DF}"/>
              </a:ext>
            </a:extLst>
          </p:cNvPr>
          <p:cNvSpPr txBox="1"/>
          <p:nvPr/>
        </p:nvSpPr>
        <p:spPr>
          <a:xfrm>
            <a:off x="136689" y="688403"/>
            <a:ext cx="8903616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808080"/>
                </a:solidFill>
                <a:latin typeface="Cascadia Mono" panose="020B0609020000020004" pitchFamily="49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"PCF8574.h"</a:t>
            </a:r>
            <a:endParaRPr lang="en-US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600" dirty="0">
                <a:solidFill>
                  <a:srgbClr val="2B91AF"/>
                </a:solidFill>
                <a:latin typeface="Cascadia Mono" panose="020B0609020000020004" pitchFamily="49" charset="0"/>
              </a:rPr>
              <a:t>PCF8574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pcf8574(0x20);</a:t>
            </a:r>
            <a:r>
              <a:rPr lang="en-US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 //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Use 0x38 for the A type</a:t>
            </a:r>
          </a:p>
          <a:p>
            <a:endParaRPr lang="en-US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setup()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Serial.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</a:rPr>
              <a:t>begin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(115200);</a:t>
            </a:r>
          </a:p>
          <a:p>
            <a:r>
              <a:rPr lang="en-US" sz="1600" dirty="0"/>
              <a:t>	</a:t>
            </a:r>
            <a:r>
              <a:rPr lang="en-US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begin(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callWireBegin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true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ascadia Mono" panose="020B0609020000020004" pitchFamily="49" charset="0"/>
              </a:rPr>
              <a:t>useWire1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false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	pcf8574.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</a:rPr>
              <a:t>begin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	pcf8574.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</a:rPr>
              <a:t>pinMode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600" dirty="0">
                <a:solidFill>
                  <a:srgbClr val="6F008A"/>
                </a:solidFill>
                <a:latin typeface="Cascadia Mono" panose="020B0609020000020004" pitchFamily="49" charset="0"/>
              </a:rPr>
              <a:t>P0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600" dirty="0">
                <a:solidFill>
                  <a:srgbClr val="6F008A"/>
                </a:solidFill>
                <a:latin typeface="Cascadia Mono" panose="020B0609020000020004" pitchFamily="49" charset="0"/>
              </a:rPr>
              <a:t>OUTPUT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); </a:t>
            </a:r>
            <a:r>
              <a:rPr lang="en-US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// SD CS</a:t>
            </a:r>
            <a:endParaRPr lang="en-US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	pcf8574.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</a:rPr>
              <a:t>digitalWrite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600" dirty="0">
                <a:solidFill>
                  <a:srgbClr val="6F008A"/>
                </a:solidFill>
                <a:latin typeface="Cascadia Mono" panose="020B0609020000020004" pitchFamily="49" charset="0"/>
              </a:rPr>
              <a:t>P0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600" dirty="0">
                <a:solidFill>
                  <a:srgbClr val="6F008A"/>
                </a:solidFill>
                <a:latin typeface="Cascadia Mono" panose="020B0609020000020004" pitchFamily="49" charset="0"/>
              </a:rPr>
              <a:t>HIGH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loop()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unsigned int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input = pcf8574.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</a:rPr>
              <a:t>digitalRead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600" dirty="0">
                <a:solidFill>
                  <a:srgbClr val="6F008A"/>
                </a:solidFill>
                <a:latin typeface="Cascadia Mono" panose="020B0609020000020004" pitchFamily="49" charset="0"/>
              </a:rPr>
              <a:t>P0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39485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443017F-3BBA-43D5-8711-D648F4835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F156442-B946-4E3D-A860-B878A9F7E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025" y="308847"/>
            <a:ext cx="8229600" cy="392692"/>
          </a:xfrm>
        </p:spPr>
        <p:txBody>
          <a:bodyPr/>
          <a:lstStyle/>
          <a:p>
            <a:r>
              <a:rPr lang="en-US" dirty="0"/>
              <a:t>SPI - Serial Peripheral Interface</a:t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2621E1-570D-4239-8834-A7BC5BF2D4D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5613" y="701541"/>
            <a:ext cx="8228012" cy="3927610"/>
          </a:xfrm>
        </p:spPr>
        <p:txBody>
          <a:bodyPr/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Much higher performance than UART or I2C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1 bit data (MOSI, MISO, CLOCK, CS)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M</a:t>
            </a:r>
            <a:r>
              <a:rPr lang="en-US" dirty="0"/>
              <a:t>aster </a:t>
            </a:r>
            <a:r>
              <a:rPr lang="en-US" b="1" dirty="0"/>
              <a:t>O</a:t>
            </a:r>
            <a:r>
              <a:rPr lang="en-US" dirty="0"/>
              <a:t>ut </a:t>
            </a:r>
            <a:r>
              <a:rPr lang="en-US" b="1" dirty="0"/>
              <a:t>S</a:t>
            </a:r>
            <a:r>
              <a:rPr lang="en-US" dirty="0"/>
              <a:t>lave </a:t>
            </a:r>
            <a:r>
              <a:rPr lang="en-US" b="1" dirty="0"/>
              <a:t>I</a:t>
            </a:r>
            <a:r>
              <a:rPr lang="en-US" dirty="0"/>
              <a:t>n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M</a:t>
            </a:r>
            <a:r>
              <a:rPr lang="en-US" dirty="0"/>
              <a:t>aster </a:t>
            </a:r>
            <a:r>
              <a:rPr lang="en-US" b="1" dirty="0"/>
              <a:t>I</a:t>
            </a:r>
            <a:r>
              <a:rPr lang="en-US" dirty="0"/>
              <a:t>n </a:t>
            </a:r>
            <a:r>
              <a:rPr lang="en-US" b="1" dirty="0"/>
              <a:t>S</a:t>
            </a:r>
            <a:r>
              <a:rPr lang="en-US" dirty="0"/>
              <a:t>lave </a:t>
            </a:r>
            <a:r>
              <a:rPr lang="en-US" b="1" dirty="0"/>
              <a:t>O</a:t>
            </a:r>
            <a:r>
              <a:rPr lang="en-US" dirty="0"/>
              <a:t>ut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4 or 8 bits data (CLOCK, CS, bi-directional D0-D7)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Bus topology – using chip select to address a specific device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Master and slave methodology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Up to 166MHz (DDR)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Mostly used for flash memories, SD cards, simple LCDs, </a:t>
            </a:r>
            <a:r>
              <a:rPr lang="en-US" dirty="0" err="1"/>
              <a:t>LoRa</a:t>
            </a:r>
            <a:r>
              <a:rPr lang="en-US" dirty="0"/>
              <a:t> transmitters and more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CCC82185-3248-4A30-AB74-8CFF1F5C6D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544" y="224062"/>
            <a:ext cx="333375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0AB5A25-5A86-F73D-7093-5540045E30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7886" y="3796748"/>
            <a:ext cx="891951" cy="88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603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30F99A-C054-4711-9378-E2B14B123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486CAAF-E767-4631-A7C9-67BAA6805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83698"/>
          </a:xfrm>
        </p:spPr>
        <p:txBody>
          <a:bodyPr/>
          <a:lstStyle/>
          <a:p>
            <a:r>
              <a:rPr lang="en-US" dirty="0"/>
              <a:t>SPI Working modes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66843CC-BD75-4890-987F-5EBF8105C0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7256028"/>
              </p:ext>
            </p:extLst>
          </p:nvPr>
        </p:nvGraphicFramePr>
        <p:xfrm>
          <a:off x="975249" y="797945"/>
          <a:ext cx="3109278" cy="1937296"/>
        </p:xfrm>
        <a:graphic>
          <a:graphicData uri="http://schemas.openxmlformats.org/drawingml/2006/table">
            <a:tbl>
              <a:tblPr/>
              <a:tblGrid>
                <a:gridCol w="881380">
                  <a:extLst>
                    <a:ext uri="{9D8B030D-6E8A-4147-A177-3AD203B41FA5}">
                      <a16:colId xmlns:a16="http://schemas.microsoft.com/office/drawing/2014/main" val="2697778721"/>
                    </a:ext>
                  </a:extLst>
                </a:gridCol>
                <a:gridCol w="1171893">
                  <a:extLst>
                    <a:ext uri="{9D8B030D-6E8A-4147-A177-3AD203B41FA5}">
                      <a16:colId xmlns:a16="http://schemas.microsoft.com/office/drawing/2014/main" val="968698595"/>
                    </a:ext>
                  </a:extLst>
                </a:gridCol>
                <a:gridCol w="1056005">
                  <a:extLst>
                    <a:ext uri="{9D8B030D-6E8A-4147-A177-3AD203B41FA5}">
                      <a16:colId xmlns:a16="http://schemas.microsoft.com/office/drawing/2014/main" val="853219233"/>
                    </a:ext>
                  </a:extLst>
                </a:gridCol>
              </a:tblGrid>
              <a:tr h="589612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SPI mode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Clock polarity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>(CPOL/CKP)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Clock phase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>(CPHA)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8201909"/>
                  </a:ext>
                </a:extLst>
              </a:tr>
              <a:tr h="33692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0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0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0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098922"/>
                  </a:ext>
                </a:extLst>
              </a:tr>
              <a:tr h="33692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1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0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1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5265070"/>
                  </a:ext>
                </a:extLst>
              </a:tr>
              <a:tr h="336921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2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1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0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4091926"/>
                  </a:ext>
                </a:extLst>
              </a:tr>
              <a:tr h="336921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3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1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1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6966211"/>
                  </a:ext>
                </a:extLst>
              </a:tr>
            </a:tbl>
          </a:graphicData>
        </a:graphic>
      </p:graphicFrame>
      <p:sp>
        <p:nvSpPr>
          <p:cNvPr id="6" name="Rectangle 3">
            <a:extLst>
              <a:ext uri="{FF2B5EF4-FFF2-40B4-BE49-F238E27FC236}">
                <a16:creationId xmlns:a16="http://schemas.microsoft.com/office/drawing/2014/main" id="{3F00D288-9530-4163-BFF6-1C076696B7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940" y="2143510"/>
            <a:ext cx="18042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6794D2-890C-4BF2-AFA8-3EDF971FF185}"/>
              </a:ext>
            </a:extLst>
          </p:cNvPr>
          <p:cNvSpPr txBox="1"/>
          <p:nvPr/>
        </p:nvSpPr>
        <p:spPr>
          <a:xfrm>
            <a:off x="975249" y="3007027"/>
            <a:ext cx="6477861" cy="723275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b="1" dirty="0"/>
              <a:t>CPOL</a:t>
            </a:r>
            <a:r>
              <a:rPr lang="en-US" dirty="0"/>
              <a:t> - Clock polarity</a:t>
            </a:r>
          </a:p>
          <a:p>
            <a:r>
              <a:rPr lang="en-US" b="1" dirty="0"/>
              <a:t>CPHA</a:t>
            </a:r>
            <a:r>
              <a:rPr lang="en-US" dirty="0"/>
              <a:t> - Clock phase</a:t>
            </a:r>
          </a:p>
          <a:p>
            <a:r>
              <a:rPr lang="en-US" sz="1100" dirty="0">
                <a:solidFill>
                  <a:srgbClr val="003C71"/>
                </a:solidFill>
              </a:rPr>
              <a:t>Meant for better timing setup</a:t>
            </a:r>
          </a:p>
        </p:txBody>
      </p:sp>
      <p:pic>
        <p:nvPicPr>
          <p:cNvPr id="3081" name="Picture 9" descr="1 21 - SPI Tutorial">
            <a:extLst>
              <a:ext uri="{FF2B5EF4-FFF2-40B4-BE49-F238E27FC236}">
                <a16:creationId xmlns:a16="http://schemas.microsoft.com/office/drawing/2014/main" id="{DAA69ED9-6B20-4529-8113-8B491BF8F4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6145" y="758608"/>
            <a:ext cx="4001207" cy="2015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2550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6A4077-5CD5-46D5-8F51-E4A02DEF1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59F0DD-1922-4431-95AD-33E94CCAA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176" y="241986"/>
            <a:ext cx="8229600" cy="350719"/>
          </a:xfrm>
        </p:spPr>
        <p:txBody>
          <a:bodyPr/>
          <a:lstStyle/>
          <a:p>
            <a:r>
              <a:rPr lang="en-US" dirty="0"/>
              <a:t>Read\Write (From flash memory) – 1 bit </a:t>
            </a:r>
          </a:p>
        </p:txBody>
      </p:sp>
      <p:pic>
        <p:nvPicPr>
          <p:cNvPr id="4100" name="Picture 4" descr="1 51 - SPI Tutorial">
            <a:extLst>
              <a:ext uri="{FF2B5EF4-FFF2-40B4-BE49-F238E27FC236}">
                <a16:creationId xmlns:a16="http://schemas.microsoft.com/office/drawing/2014/main" id="{67B6EBBA-DC2A-465C-8C3C-162A17EDC8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7026" y="630913"/>
            <a:ext cx="5096464" cy="2017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1 61 - SPI Tutorial">
            <a:extLst>
              <a:ext uri="{FF2B5EF4-FFF2-40B4-BE49-F238E27FC236}">
                <a16:creationId xmlns:a16="http://schemas.microsoft.com/office/drawing/2014/main" id="{6404537F-F558-4335-8584-8B79C082B0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7026" y="2724848"/>
            <a:ext cx="5065901" cy="2023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35461D6-9DD2-4DE8-84AF-E201563E7B6A}"/>
              </a:ext>
            </a:extLst>
          </p:cNvPr>
          <p:cNvCxnSpPr/>
          <p:nvPr/>
        </p:nvCxnSpPr>
        <p:spPr>
          <a:xfrm flipH="1">
            <a:off x="4125293" y="2368446"/>
            <a:ext cx="3618626" cy="1490022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0DF4A12-339A-4D59-97AA-E97928088FFC}"/>
              </a:ext>
            </a:extLst>
          </p:cNvPr>
          <p:cNvSpPr txBox="1"/>
          <p:nvPr/>
        </p:nvSpPr>
        <p:spPr>
          <a:xfrm>
            <a:off x="7797883" y="2113613"/>
            <a:ext cx="1040318" cy="338554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>
                <a:solidFill>
                  <a:srgbClr val="003C71"/>
                </a:solidFill>
              </a:rPr>
              <a:t>Dummy cycles</a:t>
            </a:r>
          </a:p>
          <a:p>
            <a:r>
              <a:rPr lang="en-US" sz="1100" dirty="0">
                <a:solidFill>
                  <a:srgbClr val="003C71"/>
                </a:solidFill>
              </a:rPr>
              <a:t>Are optional</a:t>
            </a:r>
          </a:p>
        </p:txBody>
      </p:sp>
    </p:spTree>
    <p:extLst>
      <p:ext uri="{BB962C8B-B14F-4D97-AF65-F5344CB8AC3E}">
        <p14:creationId xmlns:p14="http://schemas.microsoft.com/office/powerpoint/2010/main" val="1802469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CC4EED3-2E9D-4470-ABAD-162351845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8968990-66F8-43DA-8795-A57F3A138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92692"/>
          </a:xfrm>
        </p:spPr>
        <p:txBody>
          <a:bodyPr/>
          <a:lstStyle/>
          <a:p>
            <a:r>
              <a:rPr lang="en-US" dirty="0"/>
              <a:t>Read\Write (From flash memory) – 4 bit</a:t>
            </a:r>
          </a:p>
        </p:txBody>
      </p:sp>
      <p:pic>
        <p:nvPicPr>
          <p:cNvPr id="2050" name="Picture 2" descr="SPI Tutorial – Serial Peripheral Interface Bus Protocol Basics">
            <a:extLst>
              <a:ext uri="{FF2B5EF4-FFF2-40B4-BE49-F238E27FC236}">
                <a16:creationId xmlns:a16="http://schemas.microsoft.com/office/drawing/2014/main" id="{0A370201-7003-41E4-A06A-0256E5EE0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150" y="966788"/>
            <a:ext cx="5981700" cy="320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C16E632-B10F-42CE-ABA5-D021EE9BB0A2}"/>
              </a:ext>
            </a:extLst>
          </p:cNvPr>
          <p:cNvSpPr txBox="1"/>
          <p:nvPr/>
        </p:nvSpPr>
        <p:spPr>
          <a:xfrm>
            <a:off x="5945099" y="203866"/>
            <a:ext cx="1720871" cy="33855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1100" dirty="0">
                <a:solidFill>
                  <a:srgbClr val="003C71"/>
                </a:solidFill>
              </a:rPr>
              <a:t>Dummy cycles to enable</a:t>
            </a:r>
          </a:p>
          <a:p>
            <a:pPr algn="ctr"/>
            <a:r>
              <a:rPr lang="en-US" sz="1100" dirty="0">
                <a:solidFill>
                  <a:srgbClr val="003C71"/>
                </a:solidFill>
              </a:rPr>
              <a:t>I/O direction change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9E19BF3-3B72-4133-B459-5EB9C0D21845}"/>
              </a:ext>
            </a:extLst>
          </p:cNvPr>
          <p:cNvCxnSpPr/>
          <p:nvPr/>
        </p:nvCxnSpPr>
        <p:spPr>
          <a:xfrm flipH="1">
            <a:off x="5825178" y="632585"/>
            <a:ext cx="980356" cy="157396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971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D588A3-801C-8F2C-77EA-E90D1079E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28" name="Picture 4" descr="Cpu png download free png images">
            <a:extLst>
              <a:ext uri="{FF2B5EF4-FFF2-40B4-BE49-F238E27FC236}">
                <a16:creationId xmlns:a16="http://schemas.microsoft.com/office/drawing/2014/main" id="{62B384A6-9BDF-09E4-040F-8EF5434DB4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589" y="1475960"/>
            <a:ext cx="1600822" cy="1600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odule | DRAM | Samsung Semiconductor Global">
            <a:extLst>
              <a:ext uri="{FF2B5EF4-FFF2-40B4-BE49-F238E27FC236}">
                <a16:creationId xmlns:a16="http://schemas.microsoft.com/office/drawing/2014/main" id="{BD981AA3-EA3E-D848-772E-B17122FE2F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8851" y="25831"/>
            <a:ext cx="1523261" cy="1421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amsung Launches 980 NVMe SSD that Combines Speed and Affordability; Sets  New Standard in Consumer SSD Performance – Samsung Newsroom India">
            <a:extLst>
              <a:ext uri="{FF2B5EF4-FFF2-40B4-BE49-F238E27FC236}">
                <a16:creationId xmlns:a16="http://schemas.microsoft.com/office/drawing/2014/main" id="{74FECE63-489D-3C6A-C604-4527770249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9334" y="3133620"/>
            <a:ext cx="1765332" cy="1177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Buy Apple Studio Display - Apple">
            <a:extLst>
              <a:ext uri="{FF2B5EF4-FFF2-40B4-BE49-F238E27FC236}">
                <a16:creationId xmlns:a16="http://schemas.microsoft.com/office/drawing/2014/main" id="{D29D65C0-6092-1D13-76C1-DEBF5EAE77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2531" y="80366"/>
            <a:ext cx="2806621" cy="1473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Keyboard Mouse Images – Browse 241,601 Stock Photos, Vectors, and Video |  Adobe Stock">
            <a:extLst>
              <a:ext uri="{FF2B5EF4-FFF2-40B4-BE49-F238E27FC236}">
                <a16:creationId xmlns:a16="http://schemas.microsoft.com/office/drawing/2014/main" id="{5A6C06FC-9154-4253-E794-9C138ED7EB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161" y="1419120"/>
            <a:ext cx="24003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GPU Server Rental | NVIDIA® Graphics Card | IONOS">
            <a:extLst>
              <a:ext uri="{FF2B5EF4-FFF2-40B4-BE49-F238E27FC236}">
                <a16:creationId xmlns:a16="http://schemas.microsoft.com/office/drawing/2014/main" id="{5479CD60-A513-43F7-BB8A-CFBB758AFC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5564" y="1624859"/>
            <a:ext cx="1320553" cy="1303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7328127-1489-7EA2-1231-B9EEAB12AC6E}"/>
              </a:ext>
            </a:extLst>
          </p:cNvPr>
          <p:cNvSpPr txBox="1"/>
          <p:nvPr/>
        </p:nvSpPr>
        <p:spPr>
          <a:xfrm>
            <a:off x="5432550" y="2228538"/>
            <a:ext cx="436128" cy="16927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>
                <a:solidFill>
                  <a:srgbClr val="003C71"/>
                </a:solidFill>
              </a:rPr>
              <a:t>PCIe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EBFEE8-9E30-D198-2BB1-221522045BF7}"/>
              </a:ext>
            </a:extLst>
          </p:cNvPr>
          <p:cNvSpPr txBox="1"/>
          <p:nvPr/>
        </p:nvSpPr>
        <p:spPr>
          <a:xfrm>
            <a:off x="4400767" y="3076782"/>
            <a:ext cx="436128" cy="16927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>
                <a:solidFill>
                  <a:srgbClr val="003C71"/>
                </a:solidFill>
              </a:rPr>
              <a:t>PCIe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A17AF3-9E27-9537-6B43-7019CE22AAE7}"/>
              </a:ext>
            </a:extLst>
          </p:cNvPr>
          <p:cNvSpPr txBox="1"/>
          <p:nvPr/>
        </p:nvSpPr>
        <p:spPr>
          <a:xfrm>
            <a:off x="6378421" y="1401842"/>
            <a:ext cx="600761" cy="16927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>
                <a:solidFill>
                  <a:srgbClr val="003C71"/>
                </a:solidFill>
              </a:rPr>
              <a:t>HDMI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A1BECC-F4CC-75EB-E5C5-E0750557DA38}"/>
              </a:ext>
            </a:extLst>
          </p:cNvPr>
          <p:cNvSpPr txBox="1"/>
          <p:nvPr/>
        </p:nvSpPr>
        <p:spPr>
          <a:xfrm>
            <a:off x="3771589" y="1306683"/>
            <a:ext cx="1600821" cy="16927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>
                <a:solidFill>
                  <a:srgbClr val="003C71"/>
                </a:solidFill>
              </a:rPr>
              <a:t>DRAM dedicated protocol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C80079-451D-F884-C5F4-790DAD0DF729}"/>
              </a:ext>
            </a:extLst>
          </p:cNvPr>
          <p:cNvSpPr txBox="1"/>
          <p:nvPr/>
        </p:nvSpPr>
        <p:spPr>
          <a:xfrm>
            <a:off x="3228238" y="2226985"/>
            <a:ext cx="583549" cy="16927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>
                <a:solidFill>
                  <a:srgbClr val="003C71"/>
                </a:solidFill>
              </a:rPr>
              <a:t>USB\BLE</a:t>
            </a:r>
          </a:p>
        </p:txBody>
      </p:sp>
    </p:spTree>
    <p:extLst>
      <p:ext uri="{BB962C8B-B14F-4D97-AF65-F5344CB8AC3E}">
        <p14:creationId xmlns:p14="http://schemas.microsoft.com/office/powerpoint/2010/main" val="186001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7D0E8E-AB55-C4C6-482B-DCB4F89C9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3AEC25-5737-0088-6F86-958E43A70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42165"/>
          </a:xfrm>
        </p:spPr>
        <p:txBody>
          <a:bodyPr/>
          <a:lstStyle/>
          <a:p>
            <a:r>
              <a:rPr lang="en-US" dirty="0"/>
              <a:t>SPI in our code (ESP32 has 2 units)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8A2892-E4F9-E295-8E72-6609224FD907}"/>
              </a:ext>
            </a:extLst>
          </p:cNvPr>
          <p:cNvSpPr txBox="1"/>
          <p:nvPr/>
        </p:nvSpPr>
        <p:spPr>
          <a:xfrm>
            <a:off x="455613" y="740465"/>
            <a:ext cx="603114" cy="27699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dirty="0">
                <a:solidFill>
                  <a:srgbClr val="003C71"/>
                </a:solidFill>
              </a:rPr>
              <a:t>Setup:</a:t>
            </a:r>
            <a:endParaRPr lang="en-US" sz="1100" dirty="0">
              <a:solidFill>
                <a:srgbClr val="003C7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9BFF2E-55A7-BA36-A2BF-B724F86AA298}"/>
              </a:ext>
            </a:extLst>
          </p:cNvPr>
          <p:cNvSpPr txBox="1"/>
          <p:nvPr/>
        </p:nvSpPr>
        <p:spPr>
          <a:xfrm>
            <a:off x="400947" y="1017464"/>
            <a:ext cx="822959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ascadia Mono" panose="020B0609020000020004" pitchFamily="49" charset="0"/>
              </a:rPr>
              <a:t>begin(int8_t </a:t>
            </a:r>
            <a:r>
              <a:rPr lang="en-US" sz="1800" dirty="0" err="1">
                <a:latin typeface="Cascadia Mono" panose="020B0609020000020004" pitchFamily="49" charset="0"/>
              </a:rPr>
              <a:t>sck</a:t>
            </a:r>
            <a:r>
              <a:rPr lang="en-US" sz="1800" dirty="0">
                <a:latin typeface="Cascadia Mono" panose="020B0609020000020004" pitchFamily="49" charset="0"/>
              </a:rPr>
              <a:t>=-1, int8_t miso=-1, int8_t </a:t>
            </a:r>
            <a:r>
              <a:rPr lang="en-US" sz="1800" dirty="0" err="1">
                <a:latin typeface="Cascadia Mono" panose="020B0609020000020004" pitchFamily="49" charset="0"/>
              </a:rPr>
              <a:t>mosi</a:t>
            </a:r>
            <a:r>
              <a:rPr lang="en-US" sz="1800" dirty="0">
                <a:latin typeface="Cascadia Mono" panose="020B0609020000020004" pitchFamily="49" charset="0"/>
              </a:rPr>
              <a:t>=-1, int8_t ss=-1);</a:t>
            </a:r>
          </a:p>
          <a:p>
            <a:r>
              <a:rPr lang="nl-NL" sz="1800" dirty="0">
                <a:latin typeface="Cascadia Mono" panose="020B0609020000020004" pitchFamily="49" charset="0"/>
              </a:rPr>
              <a:t>SPI</a:t>
            </a:r>
            <a:r>
              <a:rPr lang="nl-NL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.begin(</a:t>
            </a:r>
            <a:r>
              <a:rPr lang="nl-NL" sz="1800" dirty="0">
                <a:latin typeface="Cascadia Mono" panose="020B0609020000020004" pitchFamily="49" charset="0"/>
              </a:rPr>
              <a:t>18, 19, 23, 5</a:t>
            </a:r>
            <a:r>
              <a:rPr lang="nl-NL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SPI.setBitOrder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(MSBFIRST);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SPI.setFrequency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(10000000L);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SPI.setDataMode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SPI_MODE3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dirty="0"/>
          </a:p>
        </p:txBody>
      </p:sp>
      <p:pic>
        <p:nvPicPr>
          <p:cNvPr id="4098" name="Picture 2" descr="esp32 multiple spi buses arduino ide">
            <a:extLst>
              <a:ext uri="{FF2B5EF4-FFF2-40B4-BE49-F238E27FC236}">
                <a16:creationId xmlns:a16="http://schemas.microsoft.com/office/drawing/2014/main" id="{5611D77B-4E18-4C12-4311-25BAD69ADB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5746" y="1744278"/>
            <a:ext cx="4006942" cy="2609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5027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FFF63EA-179F-8635-1384-DF5E85BFC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4C213D1-0A49-CD9F-2C4B-CBD7512EB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501191"/>
          </a:xfrm>
        </p:spPr>
        <p:txBody>
          <a:bodyPr/>
          <a:lstStyle/>
          <a:p>
            <a:r>
              <a:rPr lang="en-US" dirty="0"/>
              <a:t>Write data: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16A3C6-7C54-44A3-324C-FA89C7E43B96}"/>
              </a:ext>
            </a:extLst>
          </p:cNvPr>
          <p:cNvSpPr txBox="1"/>
          <p:nvPr/>
        </p:nvSpPr>
        <p:spPr>
          <a:xfrm>
            <a:off x="392595" y="634881"/>
            <a:ext cx="814014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SPI.</a:t>
            </a:r>
            <a:r>
              <a:rPr lang="en-US" dirty="0" err="1">
                <a:solidFill>
                  <a:schemeClr val="accent4"/>
                </a:solidFill>
              </a:rPr>
              <a:t>beginTransaction</a:t>
            </a:r>
            <a:r>
              <a:rPr lang="en-US" dirty="0"/>
              <a:t>(</a:t>
            </a:r>
            <a:r>
              <a:rPr lang="en-US" dirty="0" err="1"/>
              <a:t>SPISettings</a:t>
            </a:r>
            <a:r>
              <a:rPr lang="en-US" dirty="0"/>
              <a:t>(10000000, MSBFIRST, SPI_MODE0));</a:t>
            </a:r>
          </a:p>
          <a:p>
            <a:r>
              <a:rPr lang="en-US" dirty="0" err="1"/>
              <a:t>digitalWrite</a:t>
            </a:r>
            <a:r>
              <a:rPr lang="en-US" dirty="0"/>
              <a:t>(</a:t>
            </a:r>
            <a:r>
              <a:rPr lang="en-US" dirty="0" err="1"/>
              <a:t>spi</a:t>
            </a:r>
            <a:r>
              <a:rPr lang="en-US" dirty="0"/>
              <a:t>-&gt;</a:t>
            </a:r>
            <a:r>
              <a:rPr lang="en-US" dirty="0" err="1"/>
              <a:t>pinSS</a:t>
            </a:r>
            <a:r>
              <a:rPr lang="en-US" dirty="0"/>
              <a:t>(), LOW);  //pull SS slow to prep other end for transfer</a:t>
            </a:r>
          </a:p>
          <a:p>
            <a:r>
              <a:rPr lang="en-US" dirty="0" err="1"/>
              <a:t>SPI.</a:t>
            </a:r>
            <a:r>
              <a:rPr lang="en-US" dirty="0" err="1">
                <a:solidFill>
                  <a:schemeClr val="accent4"/>
                </a:solidFill>
              </a:rPr>
              <a:t>transfer</a:t>
            </a:r>
            <a:r>
              <a:rPr lang="en-US" dirty="0"/>
              <a:t>(data);</a:t>
            </a:r>
          </a:p>
          <a:p>
            <a:r>
              <a:rPr lang="en-US" dirty="0" err="1"/>
              <a:t>digitalWrite</a:t>
            </a:r>
            <a:r>
              <a:rPr lang="en-US" dirty="0"/>
              <a:t>(</a:t>
            </a:r>
            <a:r>
              <a:rPr lang="en-US" dirty="0" err="1"/>
              <a:t>spi</a:t>
            </a:r>
            <a:r>
              <a:rPr lang="en-US" dirty="0"/>
              <a:t>-&gt;</a:t>
            </a:r>
            <a:r>
              <a:rPr lang="en-US" dirty="0" err="1"/>
              <a:t>pinSS</a:t>
            </a:r>
            <a:r>
              <a:rPr lang="en-US" dirty="0"/>
              <a:t>(), HIGH);  //pull ss high to signify end of data transfer</a:t>
            </a:r>
          </a:p>
          <a:p>
            <a:r>
              <a:rPr lang="en-US" dirty="0" err="1"/>
              <a:t>SPI.</a:t>
            </a:r>
            <a:r>
              <a:rPr lang="en-US" dirty="0" err="1">
                <a:solidFill>
                  <a:schemeClr val="accent4"/>
                </a:solidFill>
              </a:rPr>
              <a:t>endTransaction</a:t>
            </a:r>
            <a:r>
              <a:rPr lang="en-US" dirty="0"/>
              <a:t>();</a:t>
            </a:r>
          </a:p>
          <a:p>
            <a:endParaRPr lang="en-US" dirty="0"/>
          </a:p>
          <a:p>
            <a:r>
              <a:rPr lang="en-US" dirty="0"/>
              <a:t>Or:</a:t>
            </a:r>
          </a:p>
          <a:p>
            <a:r>
              <a:rPr lang="en-US" dirty="0" err="1"/>
              <a:t>SPI.</a:t>
            </a:r>
            <a:r>
              <a:rPr lang="en-US" dirty="0" err="1">
                <a:solidFill>
                  <a:schemeClr val="accent4"/>
                </a:solidFill>
              </a:rPr>
              <a:t>write</a:t>
            </a:r>
            <a:endParaRPr 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5311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08BECE7-414B-DD8A-49A4-66582E503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1123B26-5A12-C124-076F-D512E53C7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71982"/>
          </a:xfrm>
        </p:spPr>
        <p:txBody>
          <a:bodyPr/>
          <a:lstStyle/>
          <a:p>
            <a:r>
              <a:rPr lang="en-US" dirty="0"/>
              <a:t>Read Data – Too complex for this stage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272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14D1E2-AE12-44E4-B910-6FF3493E1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BDDD8DB-F75F-469F-AFE3-25933395E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77702"/>
          </a:xfrm>
        </p:spPr>
        <p:txBody>
          <a:bodyPr/>
          <a:lstStyle/>
          <a:p>
            <a:r>
              <a:rPr lang="en-US" dirty="0"/>
              <a:t>ESP32’s Communication ports units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2E39C8-9C45-479E-BAF9-9ADA8156775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5613" y="722527"/>
            <a:ext cx="8228012" cy="3906624"/>
          </a:xfrm>
        </p:spPr>
        <p:txBody>
          <a:bodyPr/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3 UARTs (first is the main and used for communication with the user and uploading code)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Up to </a:t>
            </a:r>
            <a:r>
              <a:rPr lang="he-IL" dirty="0"/>
              <a:t>5</a:t>
            </a:r>
            <a:r>
              <a:rPr lang="en-US" dirty="0"/>
              <a:t> MHz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Can be mapped on almost any I/O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3 SPI (first used for main flash and PSRAM and is 4 bit wide)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Up to 80 MHz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1\8 Bit wide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Can be mapped on almost any I/O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2 I2C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I2S – Audio dedicated protocol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Also used along with GPIO and DAC to generate very interesting projects</a:t>
            </a:r>
          </a:p>
        </p:txBody>
      </p:sp>
    </p:spTree>
    <p:extLst>
      <p:ext uri="{BB962C8B-B14F-4D97-AF65-F5344CB8AC3E}">
        <p14:creationId xmlns:p14="http://schemas.microsoft.com/office/powerpoint/2010/main" val="2197376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36783"/>
          </a:xfrm>
        </p:spPr>
        <p:txBody>
          <a:bodyPr/>
          <a:lstStyle/>
          <a:p>
            <a:r>
              <a:rPr lang="en-US" sz="3600" dirty="0"/>
              <a:t>Available accessories/peripherals/devices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55613" y="715743"/>
            <a:ext cx="8228012" cy="3913407"/>
          </a:xfrm>
        </p:spPr>
        <p:txBody>
          <a:bodyPr/>
          <a:lstStyle/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b="1" dirty="0"/>
              <a:t>Sensors</a:t>
            </a:r>
            <a:r>
              <a:rPr lang="en-US" sz="1400" dirty="0"/>
              <a:t>: Motion, distance, temperature, color, light, smoke, gas, humidity and more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b="1" dirty="0"/>
              <a:t>Input</a:t>
            </a:r>
            <a:r>
              <a:rPr lang="en-US" sz="1400" dirty="0"/>
              <a:t>: Potentiometers, simple on\off buttons, touch devices, analog joy sticks and more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b="1" dirty="0"/>
              <a:t>Displays</a:t>
            </a:r>
            <a:r>
              <a:rPr lang="en-US" sz="1400" dirty="0"/>
              <a:t>: LCD and LED matrix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b="1" dirty="0"/>
              <a:t>Storage</a:t>
            </a:r>
            <a:r>
              <a:rPr lang="en-US" sz="1400" dirty="0"/>
              <a:t>: Flash memory, SD cards, I2C EEPROM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Servo and DC motors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Physical and solid state relays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Infrared transmitters and receivers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RF based I/O and </a:t>
            </a:r>
            <a:r>
              <a:rPr lang="en-US" sz="1400" dirty="0" err="1"/>
              <a:t>LoRa</a:t>
            </a:r>
            <a:endParaRPr lang="en-US" sz="1400" dirty="0"/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Battery chargers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RTC (Real time clock)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GPS, Gyro, accelerometers 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3G modem with SIM card supporting calls and SMS send\receive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Fingerprint sensor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Just search the web and you will be amazed by what is out there!</a:t>
            </a:r>
          </a:p>
          <a:p>
            <a:pPr marL="396875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396875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396875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396875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400" b="1" dirty="0"/>
          </a:p>
          <a:p>
            <a:pPr marL="396875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400" b="1" dirty="0"/>
          </a:p>
          <a:p>
            <a:pPr marL="396875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2296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77A082-B6FE-C590-F545-C08FC0327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9F55074-533A-AF39-80ED-EF0A5DADA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412303"/>
          </a:xfrm>
        </p:spPr>
        <p:txBody>
          <a:bodyPr/>
          <a:lstStyle/>
          <a:p>
            <a:r>
              <a:rPr lang="en-US" dirty="0"/>
              <a:t>Our future course platform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5031E5-EB01-ECFB-1F7D-657FE1E99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295135" y="-383680"/>
            <a:ext cx="2933837" cy="5143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B66F34D-BF7F-B5F3-C6C6-148283F0F3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6233561" y="2260716"/>
            <a:ext cx="1415328" cy="2909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736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1059" y="2108062"/>
            <a:ext cx="5776954" cy="1021556"/>
          </a:xfrm>
        </p:spPr>
        <p:txBody>
          <a:bodyPr/>
          <a:lstStyle/>
          <a:p>
            <a:r>
              <a:rPr lang="en-US" dirty="0"/>
              <a:t>Getting started …</a:t>
            </a:r>
          </a:p>
        </p:txBody>
      </p:sp>
    </p:spTree>
    <p:extLst>
      <p:ext uri="{BB962C8B-B14F-4D97-AF65-F5344CB8AC3E}">
        <p14:creationId xmlns:p14="http://schemas.microsoft.com/office/powerpoint/2010/main" val="4069711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14:flash/>
      </p:transition>
    </mc:Choice>
    <mc:Fallback xmlns="">
      <p:transition spd="slow" advClick="0" advTm="0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36783"/>
          </a:xfrm>
        </p:spPr>
        <p:txBody>
          <a:bodyPr/>
          <a:lstStyle/>
          <a:p>
            <a:r>
              <a:rPr lang="en-US" dirty="0"/>
              <a:t>What to watch out when selecting a device?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55613" y="715743"/>
            <a:ext cx="8228012" cy="4008170"/>
          </a:xfrm>
        </p:spPr>
        <p:txBody>
          <a:bodyPr/>
          <a:lstStyle/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Communication protocol used by the device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If we have a free interface resource (SPI, UART and Etc.)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Cost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Software driver availability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Communication channel is compatible with our MCU and has no BW limitations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Voltage levels are compatible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Make sure I/</a:t>
            </a:r>
            <a:r>
              <a:rPr lang="en-US" sz="1400" dirty="0" err="1"/>
              <a:t>Os</a:t>
            </a:r>
            <a:r>
              <a:rPr lang="en-US" sz="1400" dirty="0"/>
              <a:t> we have chosen are not dedicated for boot strap options of the MCU</a:t>
            </a:r>
          </a:p>
          <a:p>
            <a:pPr marL="396875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ESP32: </a:t>
            </a:r>
          </a:p>
          <a:p>
            <a:pPr marL="742950" lvl="2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IO12 must not be pulled up, </a:t>
            </a:r>
            <a:r>
              <a:rPr lang="en-US" sz="1400" b="1" dirty="0"/>
              <a:t>do not use as input</a:t>
            </a:r>
            <a:r>
              <a:rPr lang="en-US" sz="1400" dirty="0"/>
              <a:t>!</a:t>
            </a:r>
          </a:p>
          <a:p>
            <a:pPr marL="742950" lvl="2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IO2 – If pulled high will block loading new sketch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When using I2C devices: check there is no address conflict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Are there signals which requires a pull up \ down (in most cases open drain)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396875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9694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4152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36783"/>
          </a:xfrm>
        </p:spPr>
        <p:txBody>
          <a:bodyPr/>
          <a:lstStyle/>
          <a:p>
            <a:r>
              <a:rPr lang="en-US" dirty="0"/>
              <a:t>What is a micro controller?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55613" y="908557"/>
            <a:ext cx="8228012" cy="3720594"/>
          </a:xfrm>
        </p:spPr>
        <p:txBody>
          <a:bodyPr/>
          <a:lstStyle/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Basically, it is a system on a chip – meaning …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It has almost all we need to run a computing system in a single chip:</a:t>
            </a:r>
          </a:p>
          <a:p>
            <a:pPr marL="396875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CPU</a:t>
            </a:r>
          </a:p>
          <a:p>
            <a:pPr marL="396875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Dynamic memory (DRAM on our PC)</a:t>
            </a:r>
          </a:p>
          <a:p>
            <a:pPr marL="396875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Nonvolatile memory (HDD\SSD on our PC)</a:t>
            </a:r>
          </a:p>
          <a:p>
            <a:pPr marL="396875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Communication ports (USB\PCIe\Thunderbolt on our PC)</a:t>
            </a:r>
          </a:p>
          <a:p>
            <a:pPr marL="396875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I/O ports</a:t>
            </a:r>
          </a:p>
          <a:p>
            <a:pPr marL="396875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The rest depends on the complexity of the micro controller</a:t>
            </a:r>
          </a:p>
        </p:txBody>
      </p:sp>
    </p:spTree>
    <p:extLst>
      <p:ext uri="{BB962C8B-B14F-4D97-AF65-F5344CB8AC3E}">
        <p14:creationId xmlns:p14="http://schemas.microsoft.com/office/powerpoint/2010/main" val="734989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39883"/>
            <a:ext cx="8229600" cy="348468"/>
          </a:xfrm>
        </p:spPr>
        <p:txBody>
          <a:bodyPr/>
          <a:lstStyle/>
          <a:p>
            <a:pPr algn="ctr"/>
            <a:r>
              <a:rPr lang="en-US"/>
              <a:t>MCU General Block diagram</a:t>
            </a:r>
            <a:endParaRPr lang="en-US" dirty="0"/>
          </a:p>
        </p:txBody>
      </p:sp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956" y="608494"/>
            <a:ext cx="5562600" cy="409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Block diagram of the components in an MCU">
            <a:extLst>
              <a:ext uri="{FF2B5EF4-FFF2-40B4-BE49-F238E27FC236}">
                <a16:creationId xmlns:a16="http://schemas.microsoft.com/office/drawing/2014/main" id="{DB81486E-0E4B-6F95-6E78-49779A2BFC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24" y="1551127"/>
            <a:ext cx="2086487" cy="1773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840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5613" y="179639"/>
            <a:ext cx="8229600" cy="380604"/>
          </a:xfrm>
        </p:spPr>
        <p:txBody>
          <a:bodyPr/>
          <a:lstStyle/>
          <a:p>
            <a:pPr algn="ctr"/>
            <a:r>
              <a:rPr lang="en-US" dirty="0"/>
              <a:t>ESP32 block diagram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234" y="689452"/>
            <a:ext cx="4484358" cy="3979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613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620BBBC-34D4-4E57-8A09-4374E2BEE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1B7E7B-AAF3-47E7-AA7B-FC9A59447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89694"/>
          </a:xfrm>
        </p:spPr>
        <p:txBody>
          <a:bodyPr/>
          <a:lstStyle/>
          <a:p>
            <a:r>
              <a:rPr lang="en-US" dirty="0"/>
              <a:t>Communication ports are meant for: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362AD2-898A-4009-B109-2E81FD9D90A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5613" y="722527"/>
            <a:ext cx="8228012" cy="390662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Expanding the capabilities of our MCU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Connection for various devices available on the market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A830ED-65E7-4CBD-BC36-2FF1CF351D62}"/>
              </a:ext>
            </a:extLst>
          </p:cNvPr>
          <p:cNvSpPr/>
          <p:nvPr/>
        </p:nvSpPr>
        <p:spPr>
          <a:xfrm>
            <a:off x="4138393" y="1547174"/>
            <a:ext cx="1708879" cy="160694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Micro</a:t>
            </a:r>
          </a:p>
          <a:p>
            <a:pPr algn="ctr"/>
            <a:r>
              <a:rPr lang="en-US" dirty="0"/>
              <a:t>Controller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D8D187-901D-4B56-9A91-51D333A4C07B}"/>
              </a:ext>
            </a:extLst>
          </p:cNvPr>
          <p:cNvSpPr/>
          <p:nvPr/>
        </p:nvSpPr>
        <p:spPr>
          <a:xfrm>
            <a:off x="6732132" y="1537204"/>
            <a:ext cx="1053170" cy="75550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3G modem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5E3E2C-8D35-4ECB-B661-65A0AA4E9E0E}"/>
              </a:ext>
            </a:extLst>
          </p:cNvPr>
          <p:cNvSpPr/>
          <p:nvPr/>
        </p:nvSpPr>
        <p:spPr>
          <a:xfrm>
            <a:off x="1828625" y="1503447"/>
            <a:ext cx="1053170" cy="75550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LCD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C224A0-3390-4FC4-A991-FBFD4DBC812C}"/>
              </a:ext>
            </a:extLst>
          </p:cNvPr>
          <p:cNvSpPr/>
          <p:nvPr/>
        </p:nvSpPr>
        <p:spPr>
          <a:xfrm>
            <a:off x="4460251" y="3897631"/>
            <a:ext cx="1053170" cy="75550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SD Card</a:t>
            </a:r>
          </a:p>
        </p:txBody>
      </p:sp>
      <p:sp>
        <p:nvSpPr>
          <p:cNvPr id="9" name="Arrow: Left-Right 8">
            <a:extLst>
              <a:ext uri="{FF2B5EF4-FFF2-40B4-BE49-F238E27FC236}">
                <a16:creationId xmlns:a16="http://schemas.microsoft.com/office/drawing/2014/main" id="{6E10B868-0950-486A-8A15-71F0051C3C43}"/>
              </a:ext>
            </a:extLst>
          </p:cNvPr>
          <p:cNvSpPr/>
          <p:nvPr/>
        </p:nvSpPr>
        <p:spPr>
          <a:xfrm>
            <a:off x="2881795" y="1810026"/>
            <a:ext cx="1239050" cy="229799"/>
          </a:xfrm>
          <a:prstGeom prst="leftRight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SPI/GPIO/I2C</a:t>
            </a:r>
          </a:p>
        </p:txBody>
      </p:sp>
      <p:sp>
        <p:nvSpPr>
          <p:cNvPr id="10" name="Arrow: Left-Right 9">
            <a:extLst>
              <a:ext uri="{FF2B5EF4-FFF2-40B4-BE49-F238E27FC236}">
                <a16:creationId xmlns:a16="http://schemas.microsoft.com/office/drawing/2014/main" id="{F2FBE061-4D38-47F1-8CC5-31ED11BDE53C}"/>
              </a:ext>
            </a:extLst>
          </p:cNvPr>
          <p:cNvSpPr/>
          <p:nvPr/>
        </p:nvSpPr>
        <p:spPr>
          <a:xfrm>
            <a:off x="5847272" y="1800058"/>
            <a:ext cx="867312" cy="229799"/>
          </a:xfrm>
          <a:prstGeom prst="leftRight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UART</a:t>
            </a:r>
          </a:p>
        </p:txBody>
      </p:sp>
      <p:sp>
        <p:nvSpPr>
          <p:cNvPr id="11" name="Arrow: Left-Right 10">
            <a:extLst>
              <a:ext uri="{FF2B5EF4-FFF2-40B4-BE49-F238E27FC236}">
                <a16:creationId xmlns:a16="http://schemas.microsoft.com/office/drawing/2014/main" id="{6021B773-4816-4DF4-84F8-8FF4400CF8FA}"/>
              </a:ext>
            </a:extLst>
          </p:cNvPr>
          <p:cNvSpPr/>
          <p:nvPr/>
        </p:nvSpPr>
        <p:spPr>
          <a:xfrm rot="5400000">
            <a:off x="4633067" y="3422969"/>
            <a:ext cx="719527" cy="229799"/>
          </a:xfrm>
          <a:prstGeom prst="leftRight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SPI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D06AF2-C5B1-0533-AEDF-C89ECD4A12ED}"/>
              </a:ext>
            </a:extLst>
          </p:cNvPr>
          <p:cNvSpPr/>
          <p:nvPr/>
        </p:nvSpPr>
        <p:spPr>
          <a:xfrm>
            <a:off x="6732132" y="2545593"/>
            <a:ext cx="1053170" cy="75550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RTC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Clock</a:t>
            </a:r>
          </a:p>
        </p:txBody>
      </p:sp>
      <p:sp>
        <p:nvSpPr>
          <p:cNvPr id="13" name="Arrow: Left-Right 12">
            <a:extLst>
              <a:ext uri="{FF2B5EF4-FFF2-40B4-BE49-F238E27FC236}">
                <a16:creationId xmlns:a16="http://schemas.microsoft.com/office/drawing/2014/main" id="{7C217DF8-6323-AF78-9967-E84960F17B36}"/>
              </a:ext>
            </a:extLst>
          </p:cNvPr>
          <p:cNvSpPr/>
          <p:nvPr/>
        </p:nvSpPr>
        <p:spPr>
          <a:xfrm>
            <a:off x="5856046" y="2808445"/>
            <a:ext cx="867312" cy="229799"/>
          </a:xfrm>
          <a:prstGeom prst="leftRight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I2C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E17BC7-5FE3-7DB9-5954-C8AD77F7F572}"/>
              </a:ext>
            </a:extLst>
          </p:cNvPr>
          <p:cNvSpPr/>
          <p:nvPr/>
        </p:nvSpPr>
        <p:spPr>
          <a:xfrm>
            <a:off x="1122758" y="3563950"/>
            <a:ext cx="2470237" cy="1089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Another Micro Controller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PC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Phone</a:t>
            </a:r>
          </a:p>
        </p:txBody>
      </p:sp>
      <p:sp>
        <p:nvSpPr>
          <p:cNvPr id="15" name="Arrow: Left-Right 14">
            <a:extLst>
              <a:ext uri="{FF2B5EF4-FFF2-40B4-BE49-F238E27FC236}">
                <a16:creationId xmlns:a16="http://schemas.microsoft.com/office/drawing/2014/main" id="{00E193F1-F899-8CB5-FE13-2F894749482E}"/>
              </a:ext>
            </a:extLst>
          </p:cNvPr>
          <p:cNvSpPr/>
          <p:nvPr/>
        </p:nvSpPr>
        <p:spPr>
          <a:xfrm rot="19192071">
            <a:off x="2709537" y="2891683"/>
            <a:ext cx="1542175" cy="229799"/>
          </a:xfrm>
          <a:prstGeom prst="leftRight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WiFi</a:t>
            </a:r>
            <a:r>
              <a:rPr lang="en-US" sz="900" dirty="0"/>
              <a:t>\BLE\LoRa</a:t>
            </a:r>
          </a:p>
        </p:txBody>
      </p:sp>
      <p:sp>
        <p:nvSpPr>
          <p:cNvPr id="16" name="Cloud 15">
            <a:extLst>
              <a:ext uri="{FF2B5EF4-FFF2-40B4-BE49-F238E27FC236}">
                <a16:creationId xmlns:a16="http://schemas.microsoft.com/office/drawing/2014/main" id="{2BE85A6D-3394-8024-7FC7-913CBDEE4B4B}"/>
              </a:ext>
            </a:extLst>
          </p:cNvPr>
          <p:cNvSpPr/>
          <p:nvPr/>
        </p:nvSpPr>
        <p:spPr>
          <a:xfrm>
            <a:off x="2543990" y="2648697"/>
            <a:ext cx="1521740" cy="688285"/>
          </a:xfrm>
          <a:prstGeom prst="cloud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Wi-Fi\BLE\LoRa</a:t>
            </a:r>
          </a:p>
        </p:txBody>
      </p:sp>
    </p:spTree>
    <p:extLst>
      <p:ext uri="{BB962C8B-B14F-4D97-AF65-F5344CB8AC3E}">
        <p14:creationId xmlns:p14="http://schemas.microsoft.com/office/powerpoint/2010/main" val="3701931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B45F80-9BBE-7E7E-7565-872509697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4D0D78-79B7-28F9-0F4B-BBB257016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76952"/>
          </a:xfrm>
        </p:spPr>
        <p:txBody>
          <a:bodyPr/>
          <a:lstStyle/>
          <a:p>
            <a:r>
              <a:rPr lang="en-US" dirty="0"/>
              <a:t>Communication protocol properties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1A7ECF-920B-99F3-F272-4B8A80EE57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5613" y="829917"/>
            <a:ext cx="8228012" cy="379923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Bus topology or point to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Bandwidth – set by:</a:t>
            </a:r>
          </a:p>
          <a:p>
            <a:pPr marL="511175" lvl="1" indent="-285750">
              <a:buFont typeface="Arial" panose="020B0604020202020204" pitchFamily="34" charset="0"/>
              <a:buChar char="•"/>
            </a:pPr>
            <a:r>
              <a:rPr lang="en-US" dirty="0"/>
              <a:t>Frequency</a:t>
            </a:r>
          </a:p>
          <a:p>
            <a:pPr marL="511175" lvl="1" indent="-285750">
              <a:buFont typeface="Arial" panose="020B0604020202020204" pitchFamily="34" charset="0"/>
              <a:buChar char="•"/>
            </a:pPr>
            <a:r>
              <a:rPr lang="en-US" dirty="0"/>
              <a:t>Width (number of signals used for data)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Operating voltage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Half or full duplex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Power consumption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protection support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396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EE2556C5-CE8C-6547-B838-EA80C61A4AF7}" type="slidenum">
              <a:rPr lang="en-US">
                <a:solidFill>
                  <a:prstClr val="white"/>
                </a:solidFill>
                <a:latin typeface="Intel Clear"/>
              </a:rPr>
              <a:pPr defTabSz="685800"/>
              <a:t>9</a:t>
            </a:fld>
            <a:endParaRPr lang="en-US" dirty="0">
              <a:solidFill>
                <a:prstClr val="white"/>
              </a:solidFill>
              <a:latin typeface="Intel Cle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5613" y="308849"/>
            <a:ext cx="8229600" cy="336783"/>
          </a:xfrm>
        </p:spPr>
        <p:txBody>
          <a:bodyPr/>
          <a:lstStyle/>
          <a:p>
            <a:r>
              <a:rPr lang="en-US" sz="3600" dirty="0"/>
              <a:t>More about the ESP32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55614" y="715744"/>
            <a:ext cx="8228012" cy="3913407"/>
          </a:xfrm>
        </p:spPr>
        <p:txBody>
          <a:bodyPr/>
          <a:lstStyle/>
          <a:p>
            <a:pPr marL="171446" indent="-171446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Runs under Arduino’s IDE</a:t>
            </a:r>
          </a:p>
          <a:p>
            <a:pPr marL="171446" indent="-171446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Dual 32 bit CPU cores @ 240MHz</a:t>
            </a:r>
          </a:p>
          <a:p>
            <a:pPr marL="171446" indent="-171446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Support true multi threading with bounding to specific CPU</a:t>
            </a:r>
          </a:p>
          <a:p>
            <a:pPr marL="171446" indent="-171446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512KB of SRAM (extra 8MB through SPI device)</a:t>
            </a:r>
          </a:p>
          <a:p>
            <a:pPr marL="171446" indent="-171446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4/16MB of flash memory</a:t>
            </a:r>
          </a:p>
          <a:p>
            <a:pPr marL="171446" indent="-171446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EEPROM (4KB)</a:t>
            </a:r>
          </a:p>
          <a:p>
            <a:pPr marL="171446" indent="-171446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Full power management control - Deep sleep etc.</a:t>
            </a:r>
          </a:p>
          <a:p>
            <a:pPr marL="171446" indent="-171446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CPU 64-bit counter</a:t>
            </a:r>
          </a:p>
          <a:p>
            <a:pPr marL="171446" indent="-171446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Native OTA (</a:t>
            </a:r>
            <a:r>
              <a:rPr lang="en-US" sz="1400" b="1" dirty="0"/>
              <a:t>O</a:t>
            </a:r>
            <a:r>
              <a:rPr lang="en-US" sz="1400" dirty="0"/>
              <a:t>ver the </a:t>
            </a:r>
            <a:r>
              <a:rPr lang="en-US" sz="1400" b="1" dirty="0"/>
              <a:t>A</a:t>
            </a:r>
            <a:r>
              <a:rPr lang="en-US" sz="1400" dirty="0"/>
              <a:t>ir </a:t>
            </a:r>
            <a:r>
              <a:rPr lang="en-US" sz="1400" b="1" dirty="0"/>
              <a:t>U</a:t>
            </a:r>
            <a:r>
              <a:rPr lang="en-US" sz="1400" dirty="0"/>
              <a:t>pdate)</a:t>
            </a:r>
          </a:p>
          <a:p>
            <a:pPr marL="171446" indent="-171446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Native file system (SPIFFS) with very easy way to upload an image</a:t>
            </a:r>
          </a:p>
          <a:p>
            <a:pPr marL="171446" indent="-171446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Running </a:t>
            </a:r>
            <a:r>
              <a:rPr lang="en-US" sz="1400" b="1" dirty="0" err="1"/>
              <a:t>FreeRTOS</a:t>
            </a:r>
            <a:r>
              <a:rPr lang="en-US" sz="1400" dirty="0"/>
              <a:t> operating system which can be utilized or ignored</a:t>
            </a:r>
          </a:p>
          <a:p>
            <a:pPr marL="171446" indent="-171446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Many external interfaces equipped with DMA for accelerated data transfer</a:t>
            </a:r>
          </a:p>
          <a:p>
            <a:pPr marL="171446" indent="-171446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Wi-Fi and Bluetooth (BLE) easily accessible</a:t>
            </a:r>
          </a:p>
          <a:p>
            <a:pPr marL="171446" indent="-171446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Ultra low power co-processor for extreme power management control</a:t>
            </a:r>
          </a:p>
        </p:txBody>
      </p:sp>
    </p:spTree>
    <p:extLst>
      <p:ext uri="{BB962C8B-B14F-4D97-AF65-F5344CB8AC3E}">
        <p14:creationId xmlns:p14="http://schemas.microsoft.com/office/powerpoint/2010/main" val="403064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Int_PPT Template_ClearPro_16x9">
  <a:themeElements>
    <a:clrScheme name="Intel Color Palette">
      <a:dk1>
        <a:sysClr val="windowText" lastClr="000000"/>
      </a:dk1>
      <a:lt1>
        <a:sysClr val="window" lastClr="FFFFFF"/>
      </a:lt1>
      <a:dk2>
        <a:srgbClr val="003C71"/>
      </a:dk2>
      <a:lt2>
        <a:srgbClr val="B1BABF"/>
      </a:lt2>
      <a:accent1>
        <a:srgbClr val="0071C5"/>
      </a:accent1>
      <a:accent2>
        <a:srgbClr val="00AEEF"/>
      </a:accent2>
      <a:accent3>
        <a:srgbClr val="F3D54E"/>
      </a:accent3>
      <a:accent4>
        <a:srgbClr val="FFA300"/>
      </a:accent4>
      <a:accent5>
        <a:srgbClr val="FC4C02"/>
      </a:accent5>
      <a:accent6>
        <a:srgbClr val="C3D600"/>
      </a:accent6>
      <a:hlink>
        <a:srgbClr val="0071C5"/>
      </a:hlink>
      <a:folHlink>
        <a:srgbClr val="00AEEF"/>
      </a:folHlink>
    </a:clrScheme>
    <a:fontScheme name="Intel Clear">
      <a:majorFont>
        <a:latin typeface="Intel Clear"/>
        <a:ea typeface=""/>
        <a:cs typeface=""/>
      </a:majorFont>
      <a:minorFont>
        <a:latin typeface="Intel Cle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0" tIns="0" rIns="0" bIns="0" rtlCol="0">
        <a:spAutoFit/>
      </a:bodyPr>
      <a:lstStyle>
        <a:defPPr>
          <a:defRPr sz="1100" dirty="0" err="1" smtClean="0">
            <a:solidFill>
              <a:srgbClr val="003C7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5040-14_HPC_2H18_PPT_v0.2.pptx" id="{7470C74A-D7C8-47AC-A1D4-415D12B61414}" vid="{497F966E-8469-4AF9-BF35-3D3A7641C986}"/>
    </a:ext>
  </a:extLst>
</a:theme>
</file>

<file path=ppt/theme/theme2.xml><?xml version="1.0" encoding="utf-8"?>
<a:theme xmlns:a="http://schemas.openxmlformats.org/drawingml/2006/main" name="1_Int_PPT Template_ClearPro_16x9">
  <a:themeElements>
    <a:clrScheme name="Intel Color Palette">
      <a:dk1>
        <a:sysClr val="windowText" lastClr="000000"/>
      </a:dk1>
      <a:lt1>
        <a:sysClr val="window" lastClr="FFFFFF"/>
      </a:lt1>
      <a:dk2>
        <a:srgbClr val="003C71"/>
      </a:dk2>
      <a:lt2>
        <a:srgbClr val="B1BABF"/>
      </a:lt2>
      <a:accent1>
        <a:srgbClr val="0071C5"/>
      </a:accent1>
      <a:accent2>
        <a:srgbClr val="00AEEF"/>
      </a:accent2>
      <a:accent3>
        <a:srgbClr val="F3D54E"/>
      </a:accent3>
      <a:accent4>
        <a:srgbClr val="FFA300"/>
      </a:accent4>
      <a:accent5>
        <a:srgbClr val="FC4C02"/>
      </a:accent5>
      <a:accent6>
        <a:srgbClr val="C3D600"/>
      </a:accent6>
      <a:hlink>
        <a:srgbClr val="0071C5"/>
      </a:hlink>
      <a:folHlink>
        <a:srgbClr val="00AEEF"/>
      </a:folHlink>
    </a:clrScheme>
    <a:fontScheme name="Intel Clear">
      <a:majorFont>
        <a:latin typeface="Intel Clear"/>
        <a:ea typeface=""/>
        <a:cs typeface=""/>
      </a:majorFont>
      <a:minorFont>
        <a:latin typeface="Intel Cle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0" tIns="0" rIns="0" bIns="0" rtlCol="0">
        <a:spAutoFit/>
      </a:bodyPr>
      <a:lstStyle>
        <a:defPPr>
          <a:defRPr sz="1100" dirty="0" err="1" smtClean="0">
            <a:solidFill>
              <a:srgbClr val="003C7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5040-14_HPC_2H18_PPT_v0.2.pptx" id="{7470C74A-D7C8-47AC-A1D4-415D12B61414}" vid="{E2EF9F45-09E2-46BE-BF2F-0219EF15023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2h2018-hpc-event-playbook-powerpoint-template</Template>
  <TotalTime>0</TotalTime>
  <Words>1995</Words>
  <Application>Microsoft Office PowerPoint</Application>
  <PresentationFormat>On-screen Show (16:9)</PresentationFormat>
  <Paragraphs>342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Arial</vt:lpstr>
      <vt:lpstr>Calibri</vt:lpstr>
      <vt:lpstr>Cascadia Mono</vt:lpstr>
      <vt:lpstr>Intel Clear</vt:lpstr>
      <vt:lpstr>Intel Clear Pro</vt:lpstr>
      <vt:lpstr>Wingdings</vt:lpstr>
      <vt:lpstr>Int_PPT Template_ClearPro_16x9</vt:lpstr>
      <vt:lpstr>1_Int_PPT Template_ClearPro_16x9</vt:lpstr>
      <vt:lpstr>Maker’s Course Part 3 – Micro controllers</vt:lpstr>
      <vt:lpstr>PowerPoint Presentation</vt:lpstr>
      <vt:lpstr>PowerPoint Presentation</vt:lpstr>
      <vt:lpstr>What is a micro controller? </vt:lpstr>
      <vt:lpstr>MCU General Block diagram</vt:lpstr>
      <vt:lpstr>ESP32 block diagram</vt:lpstr>
      <vt:lpstr>Communication ports are meant for:</vt:lpstr>
      <vt:lpstr>Communication protocol properties</vt:lpstr>
      <vt:lpstr>More about the ESP32</vt:lpstr>
      <vt:lpstr>More about the esp32</vt:lpstr>
      <vt:lpstr>ESP32 memory map (for 4 MB version)</vt:lpstr>
      <vt:lpstr>Accessories/peripherals/devices - Properties </vt:lpstr>
      <vt:lpstr>Basic communication protocols</vt:lpstr>
      <vt:lpstr>RS232 - UART</vt:lpstr>
      <vt:lpstr>Usage of RS232 on our PC and Arduino</vt:lpstr>
      <vt:lpstr>RS232\UART in our code (ESP32 has 3 units)</vt:lpstr>
      <vt:lpstr>End to end example</vt:lpstr>
      <vt:lpstr>I2C Protocol (Inter-Integrated Circuit)</vt:lpstr>
      <vt:lpstr>I2C wave form</vt:lpstr>
      <vt:lpstr>I2C multiple Read\Write</vt:lpstr>
      <vt:lpstr>PowerPoint Presentation</vt:lpstr>
      <vt:lpstr>I2C Code example</vt:lpstr>
      <vt:lpstr>I2C I/O expander - PCF8574/A</vt:lpstr>
      <vt:lpstr>PowerPoint Presentation</vt:lpstr>
      <vt:lpstr>Code (For ESP32 with a driver from our GIT):</vt:lpstr>
      <vt:lpstr>SPI - Serial Peripheral Interface </vt:lpstr>
      <vt:lpstr>SPI Working modes</vt:lpstr>
      <vt:lpstr>Read\Write (From flash memory) – 1 bit </vt:lpstr>
      <vt:lpstr>Read\Write (From flash memory) – 4 bit</vt:lpstr>
      <vt:lpstr>SPI in our code (ESP32 has 2 units)</vt:lpstr>
      <vt:lpstr>Write data:</vt:lpstr>
      <vt:lpstr>Read Data – Too complex for this stage </vt:lpstr>
      <vt:lpstr>ESP32’s Communication ports units</vt:lpstr>
      <vt:lpstr>Available accessories/peripherals/devices</vt:lpstr>
      <vt:lpstr>Our future course platform</vt:lpstr>
      <vt:lpstr>Getting started …</vt:lpstr>
      <vt:lpstr>What to watch out when selecting a device?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>CTPClassification=CTP_NT</cp:keywords>
  <cp:lastModifiedBy/>
  <cp:revision>1</cp:revision>
  <dcterms:created xsi:type="dcterms:W3CDTF">2019-01-09T10:17:12Z</dcterms:created>
  <dcterms:modified xsi:type="dcterms:W3CDTF">2024-09-23T06:15:08Z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8fe81c37-8eff-4c5b-bc02-9bf0e84d8565</vt:lpwstr>
  </property>
  <property fmtid="{D5CDD505-2E9C-101B-9397-08002B2CF9AE}" pid="3" name="CTP_TimeStamp">
    <vt:lpwstr>2020-01-14 06:08:21Z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