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27"/>
  </p:notesMasterIdLst>
  <p:handoutMasterIdLst>
    <p:handoutMasterId r:id="rId28"/>
  </p:handoutMasterIdLst>
  <p:sldIdLst>
    <p:sldId id="318" r:id="rId3"/>
    <p:sldId id="321" r:id="rId4"/>
    <p:sldId id="349" r:id="rId5"/>
    <p:sldId id="375" r:id="rId6"/>
    <p:sldId id="381" r:id="rId7"/>
    <p:sldId id="382" r:id="rId8"/>
    <p:sldId id="351" r:id="rId9"/>
    <p:sldId id="357" r:id="rId10"/>
    <p:sldId id="350" r:id="rId11"/>
    <p:sldId id="368" r:id="rId12"/>
    <p:sldId id="372" r:id="rId13"/>
    <p:sldId id="373" r:id="rId14"/>
    <p:sldId id="383" r:id="rId15"/>
    <p:sldId id="384" r:id="rId16"/>
    <p:sldId id="385" r:id="rId17"/>
    <p:sldId id="360" r:id="rId18"/>
    <p:sldId id="386" r:id="rId19"/>
    <p:sldId id="390" r:id="rId20"/>
    <p:sldId id="391" r:id="rId21"/>
    <p:sldId id="387" r:id="rId22"/>
    <p:sldId id="352" r:id="rId23"/>
    <p:sldId id="388" r:id="rId24"/>
    <p:sldId id="389" r:id="rId25"/>
    <p:sldId id="294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E3E"/>
    <a:srgbClr val="0071C5"/>
    <a:srgbClr val="F83308"/>
    <a:srgbClr val="FD9208"/>
    <a:srgbClr val="009FDF"/>
    <a:srgbClr val="F3D54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160" d="100"/>
          <a:sy n="160" d="100"/>
        </p:scale>
        <p:origin x="2285" y="91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12/23/2024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12/23/2024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processing.org/download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dafont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dmer/TFT_eSPI" TargetMode="External"/><Relationship Id="rId2" Type="http://schemas.openxmlformats.org/officeDocument/2006/relationships/hyperlink" Target="https://drive.google.com/drive/folders/1zq6xBnafNOxvXa-MHr8R3TDQCG0Yzd6z?usp=sharing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VolosProjects/videos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182" y="1038225"/>
            <a:ext cx="8212886" cy="2524615"/>
          </a:xfrm>
        </p:spPr>
        <p:txBody>
          <a:bodyPr/>
          <a:lstStyle/>
          <a:p>
            <a:r>
              <a:rPr lang="en-US" dirty="0"/>
              <a:t>Intel Maker’s course</a:t>
            </a:r>
            <a:br>
              <a:rPr lang="en-US" dirty="0"/>
            </a:br>
            <a:r>
              <a:rPr lang="en-US" dirty="0"/>
              <a:t>Drivers and LCDs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Dec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CA79A-49F8-4B8E-A4A8-30EC95F6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DADBF-D4F1-4E79-83A8-045D29E3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977"/>
          </a:xfrm>
        </p:spPr>
        <p:txBody>
          <a:bodyPr/>
          <a:lstStyle/>
          <a:p>
            <a:r>
              <a:rPr lang="en-US" dirty="0"/>
              <a:t>ESP32-S3 and the LCD block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C2C62D-9CBF-46F4-8238-9F03427708D6}"/>
              </a:ext>
            </a:extLst>
          </p:cNvPr>
          <p:cNvSpPr/>
          <p:nvPr/>
        </p:nvSpPr>
        <p:spPr>
          <a:xfrm>
            <a:off x="1801334" y="1991743"/>
            <a:ext cx="1571347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ESP32-S3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7C372-F4EB-4B1B-970B-28730BD31E66}"/>
              </a:ext>
            </a:extLst>
          </p:cNvPr>
          <p:cNvSpPr/>
          <p:nvPr/>
        </p:nvSpPr>
        <p:spPr>
          <a:xfrm>
            <a:off x="3911261" y="1991743"/>
            <a:ext cx="1287262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ST7789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1C0D06-BFCA-44C8-BB74-06AEBB5211EE}"/>
              </a:ext>
            </a:extLst>
          </p:cNvPr>
          <p:cNvSpPr/>
          <p:nvPr/>
        </p:nvSpPr>
        <p:spPr>
          <a:xfrm>
            <a:off x="4010395" y="2704916"/>
            <a:ext cx="1088994" cy="372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Frame buffer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B232BB48-94D2-4FE2-A857-DC7644C72490}"/>
              </a:ext>
            </a:extLst>
          </p:cNvPr>
          <p:cNvSpPr/>
          <p:nvPr/>
        </p:nvSpPr>
        <p:spPr>
          <a:xfrm>
            <a:off x="3372682" y="2465218"/>
            <a:ext cx="538579" cy="275208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308C88-DCBE-4D8A-A52C-DB6737690104}"/>
              </a:ext>
            </a:extLst>
          </p:cNvPr>
          <p:cNvSpPr/>
          <p:nvPr/>
        </p:nvSpPr>
        <p:spPr>
          <a:xfrm>
            <a:off x="5737102" y="1991742"/>
            <a:ext cx="1584220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158F46C-4935-40F3-88A6-5807953A81AD}"/>
              </a:ext>
            </a:extLst>
          </p:cNvPr>
          <p:cNvSpPr/>
          <p:nvPr/>
        </p:nvSpPr>
        <p:spPr>
          <a:xfrm>
            <a:off x="5198523" y="2465218"/>
            <a:ext cx="538579" cy="275208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D8121-470E-4891-B21F-E921E74363A5}"/>
              </a:ext>
            </a:extLst>
          </p:cNvPr>
          <p:cNvSpPr txBox="1"/>
          <p:nvPr/>
        </p:nvSpPr>
        <p:spPr>
          <a:xfrm>
            <a:off x="1801334" y="1294359"/>
            <a:ext cx="5519988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rgbClr val="003C71"/>
                </a:solidFill>
              </a:rPr>
              <a:t>RGB565 mode </a:t>
            </a:r>
            <a:r>
              <a:rPr lang="en-US" sz="1600" dirty="0">
                <a:solidFill>
                  <a:srgbClr val="003C71"/>
                </a:solidFill>
              </a:rPr>
              <a:t>– </a:t>
            </a:r>
            <a:r>
              <a:rPr lang="en-US" sz="1600" dirty="0" err="1">
                <a:solidFill>
                  <a:srgbClr val="003C71"/>
                </a:solidFill>
              </a:rPr>
              <a:t>TFT_eSPI</a:t>
            </a:r>
            <a:r>
              <a:rPr lang="en-US" sz="1600" dirty="0">
                <a:solidFill>
                  <a:srgbClr val="003C71"/>
                </a:solidFill>
              </a:rPr>
              <a:t> writes directly to the ST7789’s frame buffer memory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7E3A86-6E11-4669-BF08-36EB68A6D4D5}"/>
              </a:ext>
            </a:extLst>
          </p:cNvPr>
          <p:cNvSpPr/>
          <p:nvPr/>
        </p:nvSpPr>
        <p:spPr>
          <a:xfrm>
            <a:off x="1825833" y="2724254"/>
            <a:ext cx="1496019" cy="372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Optional Local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Frame buffer</a:t>
            </a:r>
          </a:p>
        </p:txBody>
      </p:sp>
    </p:spTree>
    <p:extLst>
      <p:ext uri="{BB962C8B-B14F-4D97-AF65-F5344CB8AC3E}">
        <p14:creationId xmlns:p14="http://schemas.microsoft.com/office/powerpoint/2010/main" val="245052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4C06C3-7086-4457-A839-57165781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7F766E-CEAA-4B1E-91BD-7294EABE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715"/>
          </a:xfrm>
        </p:spPr>
        <p:txBody>
          <a:bodyPr/>
          <a:lstStyle/>
          <a:p>
            <a:r>
              <a:rPr lang="en-US" dirty="0"/>
              <a:t>Mapping the LCD of our platform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AE080-D33C-4830-AAC5-0AAD828973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92547"/>
            <a:ext cx="8228012" cy="39366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general mistakes in connectivity can damage a board!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Information for physical connectivity must be available for 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Interface used by the LCD is SPI: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MOSI – Master out slave in (drive data from ESP32 to the LCD)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Clock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CS – Chip Select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Reset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Out of spec signal - CMD\Data , distinguish between data or command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Information for the specific I/</a:t>
            </a:r>
            <a:r>
              <a:rPr lang="en-US" sz="1600" dirty="0" err="1"/>
              <a:t>Os</a:t>
            </a:r>
            <a:r>
              <a:rPr lang="en-US" sz="1600" dirty="0"/>
              <a:t> used is in the schematic of our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TFT_eSPI.h</a:t>
            </a:r>
            <a:r>
              <a:rPr lang="en-US" sz="1600" dirty="0"/>
              <a:t> is a general LCD driver that supports the platform’s ST7789 device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Small porting is needed</a:t>
            </a:r>
          </a:p>
        </p:txBody>
      </p:sp>
    </p:spTree>
    <p:extLst>
      <p:ext uri="{BB962C8B-B14F-4D97-AF65-F5344CB8AC3E}">
        <p14:creationId xmlns:p14="http://schemas.microsoft.com/office/powerpoint/2010/main" val="13036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E13421-76C8-411E-9029-CE558B09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10444-EE0B-4412-8C31-6291FFB7549E}"/>
              </a:ext>
            </a:extLst>
          </p:cNvPr>
          <p:cNvSpPr txBox="1"/>
          <p:nvPr/>
        </p:nvSpPr>
        <p:spPr>
          <a:xfrm>
            <a:off x="3271697" y="258018"/>
            <a:ext cx="2824303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003C71"/>
                </a:solidFill>
              </a:rPr>
              <a:t>Our platform’s schematic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E9A752-4939-F289-E687-590A4478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17" y="952499"/>
            <a:ext cx="7580165" cy="31202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8543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2C0D3-80E1-E3C8-DA08-01937C10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914AB-694B-14BC-6137-41C6DBF6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647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TFT_eSPI.h</a:t>
            </a:r>
            <a:r>
              <a:rPr lang="en-US" dirty="0"/>
              <a:t> library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6FA79-AF63-3F76-A380-F6AFC16275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95325"/>
            <a:ext cx="8228012" cy="39338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many LCDs controllers with optimizations for advanced MCUs (DMA for the ESP32-S3)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create a config file for our platform or edit an existing one which describes the connectivity and few more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support parallel mode (GPIO bit banging, or direct LCD dedicated units) to reach much higher FPS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BEBDB9-159C-458F-1A7B-8AABDFCD3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8" y="2707210"/>
            <a:ext cx="4481920" cy="16934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741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C1FA55-8A7B-5CAF-EE10-3CC1348D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3E8DE-38FB-8444-2512-0D6C7E9D1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2" y="834128"/>
            <a:ext cx="8600837" cy="27139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582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BFA3E2-549F-A14D-5F5B-38A48DBC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F506E-67FC-7FFE-CB46-625BF8CF63D8}"/>
              </a:ext>
            </a:extLst>
          </p:cNvPr>
          <p:cNvSpPr txBox="1"/>
          <p:nvPr/>
        </p:nvSpPr>
        <p:spPr>
          <a:xfrm>
            <a:off x="76200" y="45269"/>
            <a:ext cx="89916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ST7789 240 x 320 display with no chip select line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b-NO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nb-NO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b-NO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USER_SETUP_ID</a:t>
            </a:r>
            <a:r>
              <a:rPr lang="nb-NO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300</a:t>
            </a:r>
          </a:p>
          <a:p>
            <a:endParaRPr lang="en-IL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ST7789_DRIVER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Configure all registers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IL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TFT_WIDTH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240</a:t>
            </a: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TFT_HEIGHT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320</a:t>
            </a:r>
          </a:p>
          <a:p>
            <a:endParaRPr lang="en-IL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TFT_RGB_ORDER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TFT_RGB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Colour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order Red-Green-Blue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//#define TFT_RGB_ORDER TFT_BGR  //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Colour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order Blue-Green-Red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IL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TFT_INVERSION_ON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//#define TFT_INVERSION_OFF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TFT_BACKLIGHT_ON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endParaRPr lang="en-IL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TFT_BL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17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LED back-light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TFT_MISO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-1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Not connected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TFT_MOSI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7</a:t>
            </a: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TFT_SCLK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8</a:t>
            </a: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TFT_CS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11 </a:t>
            </a: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TFT_DC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6</a:t>
            </a: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TFT_RST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9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Connect reset to ensure display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initialises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IL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//#define LOAD_GLCD   // Font 1. Original Adafruit 8 pixel font needs ~1820 bytes in FLASH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//#define LOAD_FONT2  // Font 2. Small 16 pixel high font, needs ~3534 bytes in FLASH, 96 characters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LOAD_FONT4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Font 4. Medium 26 pixel high font, needs ~5848 bytes in FLASH, 96 characters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LOAD_FONT6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Font 6. Large 48 pixel font, needs ~2666 bytes in FLASH, only characters 1234567890:-.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apm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//#define LOAD_FONT7  // Font 7. 7 segment 48 pixel font, needs ~2438 bytes in FLASH, only characters 1234567890:.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//#define LOAD_FONT8  // Font 8. Large 75 pixel font needs ~3256 bytes in FLASH, only characters 1234567890:-.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//#define LOAD_FONT8N // Font 8. Alternative to Font 8 above, slightly narrower, so 3 digits fit a 160 pixel TFT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//#define LOAD_GFXFF  //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FreeFonts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 Include access to the 48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Adafruit_GFX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free fonts FF1 to FF48 and custom fonts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IL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SMOOTH_FONT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IL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IL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#define SPI_FREQUENCY  27000000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8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SPI_FREQUENCY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40000000</a:t>
            </a:r>
            <a:endParaRPr lang="en-IL" sz="800" dirty="0"/>
          </a:p>
        </p:txBody>
      </p:sp>
    </p:spTree>
    <p:extLst>
      <p:ext uri="{BB962C8B-B14F-4D97-AF65-F5344CB8AC3E}">
        <p14:creationId xmlns:p14="http://schemas.microsoft.com/office/powerpoint/2010/main" val="251592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AF1D72-78C4-47A2-BFA0-72B923C7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5B360A-12EF-41F9-B466-8AECE029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113613"/>
            <a:ext cx="8229600" cy="339222"/>
          </a:xfrm>
        </p:spPr>
        <p:txBody>
          <a:bodyPr/>
          <a:lstStyle/>
          <a:p>
            <a:r>
              <a:rPr lang="en-US" dirty="0"/>
              <a:t>Two main technics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27AFE-3562-42B2-91EA-FE917E9C1E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46100"/>
            <a:ext cx="8228012" cy="40830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Option 1:</a:t>
            </a:r>
            <a:r>
              <a:rPr lang="en-US" sz="1600" dirty="0"/>
              <a:t> 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Direct write to the LCD via SPI interface, almost no need for memory allocation on the ESP32-S3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Uses DMA (Direct memory access engine) in most cases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Option 2: 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Use a sprite as a temp frame buffer</a:t>
            </a:r>
          </a:p>
          <a:p>
            <a:pPr marL="742950" lvl="2" indent="-171450">
              <a:buFont typeface="Arial" panose="020B0604020202020204" pitchFamily="34" charset="0"/>
              <a:buChar char="•"/>
            </a:pPr>
            <a:r>
              <a:rPr lang="en-US" sz="1600" dirty="0"/>
              <a:t>Erase the frame buffer</a:t>
            </a:r>
          </a:p>
          <a:p>
            <a:pPr marL="742950" lvl="2" indent="-171450">
              <a:buFont typeface="Arial" panose="020B0604020202020204" pitchFamily="34" charset="0"/>
              <a:buChar char="•"/>
            </a:pPr>
            <a:r>
              <a:rPr lang="en-US" sz="1600" dirty="0"/>
              <a:t>Draw the new scene </a:t>
            </a:r>
          </a:p>
          <a:p>
            <a:pPr marL="742950" lvl="2" indent="-171450">
              <a:buFont typeface="Arial" panose="020B0604020202020204" pitchFamily="34" charset="0"/>
              <a:buChar char="•"/>
            </a:pPr>
            <a:r>
              <a:rPr lang="en-US" sz="1600" dirty="0"/>
              <a:t>Send the new scene to the LCD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We need a frame rate greater than 26 for smooth animation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Uses DMA to drive the sprite into the LCD @ 30 FPS in our platform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825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57625F-486C-6347-1789-F5926F28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C8F593-3619-2C48-7EC9-E6B9274E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45269"/>
            <a:ext cx="8229600" cy="41029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TFT_eSPI’s</a:t>
            </a:r>
            <a:r>
              <a:rPr lang="en-US" dirty="0"/>
              <a:t> Sprite entity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A09AC-9701-B36F-2E10-249607B287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4025" y="455559"/>
            <a:ext cx="8228012" cy="42433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dirty="0" err="1"/>
              <a:t>TFT_eSPI.h</a:t>
            </a:r>
            <a:r>
              <a:rPr lang="en-US" dirty="0"/>
              <a:t> library, a </a:t>
            </a:r>
            <a:r>
              <a:rPr lang="en-US" b="1" dirty="0"/>
              <a:t>sprite</a:t>
            </a:r>
            <a:r>
              <a:rPr lang="en-US" dirty="0"/>
              <a:t> is an entity that represents an off-screen buffer or an image that can be manipulated and drawn onto the TFT display. It allows you to perform graphics operations off-screen, like drawing or rendering images, before displaying them on the screen, which helps in optimizing performance and enabling smoother animations.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operation supported by the TFT class is supported by the sprite class and much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read pixel data from a sprite, not from our LCD!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Sprite supports 1, 4, 8 and 16 BPP (bit per pixel), our LCD only 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a tour at the Sprite class to make the most out of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some great examples and demos on 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“transparent” color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ABA6B-F0C1-98D9-BEC1-1B495358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54" y="3482867"/>
            <a:ext cx="2323021" cy="121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3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6381D6-FDAF-8615-CBC3-760BA356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2E3F4E-AE97-CE9A-20F9-6B10A7BF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7427"/>
          </a:xfrm>
        </p:spPr>
        <p:txBody>
          <a:bodyPr/>
          <a:lstStyle/>
          <a:p>
            <a:r>
              <a:rPr lang="en-US" dirty="0"/>
              <a:t>Creating and using custom fonts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EC587-6911-8395-287C-6104BB23FB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76275"/>
            <a:ext cx="8228012" cy="39528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the processing tool: (</a:t>
            </a:r>
            <a:r>
              <a:rPr lang="en-US" dirty="0">
                <a:hlinkClick r:id="rId2"/>
              </a:rPr>
              <a:t>https://processing.org/download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new sketch: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Within the sketch: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the next slide: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2D5AF9-9059-32CA-43FF-D03038967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219" y="1093399"/>
            <a:ext cx="4458086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B03F4C-AB8A-A5A1-9C76-885A9EBB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BA01C-C2BF-3514-5EBE-83569B7E0B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2" y="238125"/>
            <a:ext cx="3654425" cy="43910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your font and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the steps and choose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VLW file will be places in the sketch’s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the VLW onto the SPIFFS file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Usage in the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site for free fonts: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https://www.dafont.com/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8A78B-9F0E-9B89-6EE6-37B12A619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661" y="154008"/>
            <a:ext cx="4933595" cy="4189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113DDA-5E21-C1E7-DDCA-622A9DDF3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52" y="2867024"/>
            <a:ext cx="4010397" cy="121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1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B20A19-01DC-A995-4040-5FAC1B26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7E8CC4-600F-1848-95A7-91A82AC0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45269"/>
            <a:ext cx="8229600" cy="353140"/>
          </a:xfrm>
        </p:spPr>
        <p:txBody>
          <a:bodyPr/>
          <a:lstStyle/>
          <a:p>
            <a:r>
              <a:rPr lang="en-US" dirty="0"/>
              <a:t>Hands on: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C30F8-65D4-6E6D-CE2C-D3203DB347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464456"/>
            <a:ext cx="8228012" cy="424089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new project named: </a:t>
            </a:r>
            <a:r>
              <a:rPr lang="en-US" b="1" dirty="0"/>
              <a:t>ESP32_S3_MP_BasicProject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Prepare and SD card formatted in FAT32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Copy the </a:t>
            </a:r>
            <a:r>
              <a:rPr lang="en-US" dirty="0" err="1"/>
              <a:t>SD_Card</a:t>
            </a:r>
            <a:r>
              <a:rPr lang="en-US" dirty="0"/>
              <a:t> folder content into your SD card from: </a:t>
            </a:r>
            <a:r>
              <a:rPr lang="en-US" dirty="0">
                <a:hlinkClick r:id="rId2"/>
              </a:rPr>
              <a:t>https://drive.google.com/drive/folders/1zq6xBnafNOxvXa-MHr8R3TDQCG0Yzd6z?usp=sharing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Download the </a:t>
            </a:r>
            <a:r>
              <a:rPr lang="en-US" dirty="0" err="1"/>
              <a:t>TFT_eSPI</a:t>
            </a:r>
            <a:r>
              <a:rPr lang="en-US" dirty="0"/>
              <a:t> library from: </a:t>
            </a:r>
            <a:r>
              <a:rPr lang="en-US" dirty="0">
                <a:hlinkClick r:id="rId3"/>
              </a:rPr>
              <a:t>https://github.com/Bodmer/TFT_eSPI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Copy from the drivers folder in the course GIT the PNG library into Arduino’s libraries folder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Copy the Setup300_MakersMiniPlatform_S3.h into the user setups folder within the </a:t>
            </a:r>
            <a:r>
              <a:rPr lang="en-US" dirty="0" err="1"/>
              <a:t>TFT_eSPI</a:t>
            </a:r>
            <a:r>
              <a:rPr lang="en-US" dirty="0"/>
              <a:t> library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From </a:t>
            </a:r>
            <a:r>
              <a:rPr lang="en-US" b="1" dirty="0" err="1"/>
              <a:t>CodeExamples</a:t>
            </a:r>
            <a:r>
              <a:rPr lang="en-US" b="1" dirty="0"/>
              <a:t>\</a:t>
            </a:r>
            <a:r>
              <a:rPr lang="en-US" b="1" dirty="0" err="1"/>
              <a:t>BasicProject</a:t>
            </a:r>
            <a:r>
              <a:rPr lang="en-US" dirty="0"/>
              <a:t> folder Copy the code from ESP32_S3_MP_BasicProject.ino onto your project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258B2E-60DC-9273-56E2-F8D40A22D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286" y="398409"/>
            <a:ext cx="2415061" cy="17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7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C3DC2-E1E0-4ADC-99B4-EC41F360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D845F4-3243-4A3A-BD6F-1EFC4D25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42181"/>
          </a:xfrm>
        </p:spPr>
        <p:txBody>
          <a:bodyPr/>
          <a:lstStyle/>
          <a:p>
            <a:r>
              <a:rPr lang="en-US" dirty="0"/>
              <a:t>How to use image files in our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D1002-C2B2-4C45-AA39-B9812A6839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42765"/>
            <a:ext cx="8228012" cy="3778927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Download or create PNG files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Load them into the SD card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Load them into memory and then into the LCD or sprite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See the code example</a:t>
            </a:r>
          </a:p>
        </p:txBody>
      </p:sp>
    </p:spTree>
    <p:extLst>
      <p:ext uri="{BB962C8B-B14F-4D97-AF65-F5344CB8AC3E}">
        <p14:creationId xmlns:p14="http://schemas.microsoft.com/office/powerpoint/2010/main" val="298965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E83D63-2998-4A61-C389-8701E936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F9068D-B47B-354C-EF16-74C8B1C0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2665"/>
          </a:xfrm>
        </p:spPr>
        <p:txBody>
          <a:bodyPr/>
          <a:lstStyle/>
          <a:p>
            <a:r>
              <a:rPr lang="en-US" dirty="0"/>
              <a:t>Extras: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446D1-2A03-DF68-1DF4-D9D0C090C5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71513"/>
            <a:ext cx="8228012" cy="39576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load bin directly using web interface: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https://espressif.github.io/esptool-js/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5A08D-9A66-884B-2D66-00A2483C6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82" y="1571477"/>
            <a:ext cx="1022962" cy="82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E7EFE8-4EE2-1EB0-41AB-0EF91C9B3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7" y="1448082"/>
            <a:ext cx="2700693" cy="25997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D69E42-557C-AC37-AFB2-284336D4A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924" y="1623999"/>
            <a:ext cx="3913582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9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C40DE2-95C9-6321-E30B-BEC81FAA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339C49-EDA9-D439-5AA6-6171377B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434102"/>
          </a:xfrm>
        </p:spPr>
        <p:txBody>
          <a:bodyPr/>
          <a:lstStyle/>
          <a:p>
            <a:r>
              <a:rPr lang="en-US" dirty="0"/>
              <a:t>Great site for amazing demos and projects: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3FCAA-723B-7E2F-3441-98EDCF6789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81051"/>
            <a:ext cx="8228012" cy="38481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https://www.youtube.com/@VolosProjects/videos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uses an ESP32-S3 just like we do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Most of them can be ported easily to our platform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7487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214640"/>
            <a:ext cx="8229600" cy="386447"/>
          </a:xfrm>
        </p:spPr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C5FC-28FF-4A46-99C9-D7F63D2F3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4025" y="608300"/>
            <a:ext cx="8228012" cy="3982298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What is a device driver?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Arduino libraries (mainly drivers)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How to add a missing driver?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Our LCD and the </a:t>
            </a:r>
            <a:r>
              <a:rPr lang="en-US" sz="1600" dirty="0" err="1"/>
              <a:t>TFT_eSPI.h</a:t>
            </a:r>
            <a:r>
              <a:rPr lang="en-US" sz="1600" dirty="0"/>
              <a:t> library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graphics fundamentals: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Basic graphics controller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Our LCD and its connection to the ESP32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/>
              <a:t>TFT_eSPI.h</a:t>
            </a:r>
            <a:r>
              <a:rPr lang="en-US" sz="1600" dirty="0"/>
              <a:t> library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Two main technics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Loading custom fonts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Hands on with our platform and the LCD: </a:t>
            </a:r>
            <a:endParaRPr lang="en-US" sz="1600" dirty="0">
              <a:sym typeface="Wingdings" panose="05000000000000000000" pitchFamily="2" charset="2"/>
            </a:endParaRP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Basic demo for our platform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Breakout game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83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CD3B54-5116-4D3A-9821-40A555A0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F314E-F06D-4E47-9B2B-A30E6651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3717"/>
          </a:xfrm>
        </p:spPr>
        <p:txBody>
          <a:bodyPr/>
          <a:lstStyle/>
          <a:p>
            <a:r>
              <a:rPr lang="en-US" dirty="0"/>
              <a:t>Device driver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BC49B-D9C6-4F23-8F8D-461194E2C6C2}"/>
              </a:ext>
            </a:extLst>
          </p:cNvPr>
          <p:cNvSpPr/>
          <p:nvPr/>
        </p:nvSpPr>
        <p:spPr>
          <a:xfrm>
            <a:off x="1834797" y="887419"/>
            <a:ext cx="1472034" cy="15469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Micro Controller</a:t>
            </a:r>
          </a:p>
          <a:p>
            <a:pPr algn="ctr"/>
            <a:r>
              <a:rPr lang="en-US" dirty="0"/>
              <a:t>(ESP32)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F8C39-B7E2-4899-8772-DBAFB475AAB1}"/>
              </a:ext>
            </a:extLst>
          </p:cNvPr>
          <p:cNvSpPr/>
          <p:nvPr/>
        </p:nvSpPr>
        <p:spPr>
          <a:xfrm>
            <a:off x="5468412" y="887418"/>
            <a:ext cx="1472034" cy="154698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  <a:p>
            <a:pPr algn="ctr"/>
            <a:r>
              <a:rPr lang="en-US" dirty="0"/>
              <a:t>(LCD for Example)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6FA37-30A9-42FB-8B73-62C383ADA2B4}"/>
              </a:ext>
            </a:extLst>
          </p:cNvPr>
          <p:cNvSpPr/>
          <p:nvPr/>
        </p:nvSpPr>
        <p:spPr>
          <a:xfrm>
            <a:off x="3431249" y="887419"/>
            <a:ext cx="1912745" cy="154698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Enable us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Utilize the device’s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Initialize the device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F971A-D1FA-4F31-A253-8AA5628EC4B8}"/>
              </a:ext>
            </a:extLst>
          </p:cNvPr>
          <p:cNvSpPr txBox="1"/>
          <p:nvPr/>
        </p:nvSpPr>
        <p:spPr>
          <a:xfrm>
            <a:off x="3431248" y="572833"/>
            <a:ext cx="1912745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dirty="0"/>
              <a:t>Device Driver</a:t>
            </a:r>
          </a:p>
          <a:p>
            <a:pPr algn="ctr"/>
            <a:endParaRPr lang="en-US" dirty="0" err="1">
              <a:solidFill>
                <a:srgbClr val="003C7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C1D73-7917-4CD7-9C4F-F366B0103A84}"/>
              </a:ext>
            </a:extLst>
          </p:cNvPr>
          <p:cNvSpPr txBox="1"/>
          <p:nvPr/>
        </p:nvSpPr>
        <p:spPr>
          <a:xfrm>
            <a:off x="3431248" y="3113241"/>
            <a:ext cx="1912745" cy="83099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dirty="0"/>
              <a:t>Device Driver</a:t>
            </a:r>
          </a:p>
          <a:p>
            <a:pPr algn="ctr"/>
            <a:r>
              <a:rPr lang="en-US" dirty="0"/>
              <a:t>SW structure</a:t>
            </a:r>
          </a:p>
          <a:p>
            <a:pPr algn="ctr"/>
            <a:endParaRPr lang="en-US" dirty="0" err="1">
              <a:solidFill>
                <a:srgbClr val="003C7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B4AFAC-D758-42B1-9C41-03280211D87D}"/>
              </a:ext>
            </a:extLst>
          </p:cNvPr>
          <p:cNvSpPr/>
          <p:nvPr/>
        </p:nvSpPr>
        <p:spPr>
          <a:xfrm>
            <a:off x="3431248" y="3729553"/>
            <a:ext cx="1866277" cy="31179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D07EA7-B1A9-44CA-9084-73D3E8209A1B}"/>
              </a:ext>
            </a:extLst>
          </p:cNvPr>
          <p:cNvSpPr/>
          <p:nvPr/>
        </p:nvSpPr>
        <p:spPr>
          <a:xfrm>
            <a:off x="3431248" y="4041348"/>
            <a:ext cx="1866277" cy="31179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B57E3-D2D3-4B86-BB08-50EDA5C45D70}"/>
              </a:ext>
            </a:extLst>
          </p:cNvPr>
          <p:cNvSpPr txBox="1"/>
          <p:nvPr/>
        </p:nvSpPr>
        <p:spPr>
          <a:xfrm>
            <a:off x="5375474" y="3800811"/>
            <a:ext cx="191274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H</a:t>
            </a:r>
            <a:r>
              <a:rPr lang="en-US" sz="1100" dirty="0">
                <a:solidFill>
                  <a:srgbClr val="003C71"/>
                </a:solidFill>
              </a:rPr>
              <a:t>ardware </a:t>
            </a:r>
            <a:r>
              <a:rPr lang="en-US" sz="1100" b="1" dirty="0">
                <a:solidFill>
                  <a:srgbClr val="003C71"/>
                </a:solidFill>
              </a:rPr>
              <a:t>A</a:t>
            </a:r>
            <a:r>
              <a:rPr lang="en-US" sz="1100" dirty="0">
                <a:solidFill>
                  <a:srgbClr val="003C71"/>
                </a:solidFill>
              </a:rPr>
              <a:t>bstraction </a:t>
            </a:r>
            <a:r>
              <a:rPr lang="en-US" sz="1100" b="1" dirty="0">
                <a:solidFill>
                  <a:srgbClr val="003C71"/>
                </a:solidFill>
              </a:rPr>
              <a:t>L</a:t>
            </a:r>
            <a:r>
              <a:rPr lang="en-US" sz="1100" dirty="0">
                <a:solidFill>
                  <a:srgbClr val="003C71"/>
                </a:solidFill>
              </a:rPr>
              <a:t>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63E13-E17E-4DA0-BCB8-EB9DFEEE3377}"/>
              </a:ext>
            </a:extLst>
          </p:cNvPr>
          <p:cNvSpPr txBox="1"/>
          <p:nvPr/>
        </p:nvSpPr>
        <p:spPr>
          <a:xfrm>
            <a:off x="5375474" y="4011369"/>
            <a:ext cx="2344461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A</a:t>
            </a:r>
            <a:r>
              <a:rPr lang="en-US" sz="1100" dirty="0">
                <a:solidFill>
                  <a:srgbClr val="003C71"/>
                </a:solidFill>
              </a:rPr>
              <a:t>pplication</a:t>
            </a:r>
            <a:r>
              <a:rPr lang="en-US" dirty="0"/>
              <a:t> </a:t>
            </a:r>
            <a:r>
              <a:rPr lang="en-US" sz="1100" b="1" dirty="0">
                <a:solidFill>
                  <a:srgbClr val="003C71"/>
                </a:solidFill>
              </a:rPr>
              <a:t>P</a:t>
            </a:r>
            <a:r>
              <a:rPr lang="en-US" sz="1100" dirty="0">
                <a:solidFill>
                  <a:srgbClr val="003C71"/>
                </a:solidFill>
              </a:rPr>
              <a:t>rogramming </a:t>
            </a:r>
            <a:r>
              <a:rPr lang="en-US" sz="1100" b="1" dirty="0">
                <a:solidFill>
                  <a:srgbClr val="003C71"/>
                </a:solidFill>
              </a:rPr>
              <a:t>I</a:t>
            </a:r>
            <a:r>
              <a:rPr lang="en-US" sz="1100" dirty="0">
                <a:solidFill>
                  <a:srgbClr val="003C71"/>
                </a:solidFill>
              </a:rPr>
              <a:t>nterface</a:t>
            </a:r>
          </a:p>
        </p:txBody>
      </p:sp>
    </p:spTree>
    <p:extLst>
      <p:ext uri="{BB962C8B-B14F-4D97-AF65-F5344CB8AC3E}">
        <p14:creationId xmlns:p14="http://schemas.microsoft.com/office/powerpoint/2010/main" val="27597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2482C4-E4FE-AE53-2135-B82EFCC4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2EDC1-F2D1-D5A8-3E7B-329DAC0B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91240"/>
          </a:xfrm>
        </p:spPr>
        <p:txBody>
          <a:bodyPr/>
          <a:lstStyle/>
          <a:p>
            <a:r>
              <a:rPr lang="en-US" dirty="0"/>
              <a:t>Arduino Libraries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1B06E-F7FF-94C3-04B2-8938D2ED27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00087"/>
            <a:ext cx="8228012" cy="39290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dedicated folder for storing missing drivers to be used in the Arduino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our case located 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default, the folder is almost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missing driver, that we download needs to be placed in this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libraries supplied by the Arduino IDE (like </a:t>
            </a:r>
            <a:r>
              <a:rPr lang="en-US" dirty="0" err="1"/>
              <a:t>HardwareSerial.h</a:t>
            </a:r>
            <a:r>
              <a:rPr lang="en-US" dirty="0"/>
              <a:t>) are not located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are the specific Micro Controller’s libraries (ESP32 for example)  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FCBD06-91D5-1F13-208E-EA6581F7C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56" y="1004852"/>
            <a:ext cx="510611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6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E1EC93-84A9-A054-291E-ABBAE8A8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2DD8EF-25CC-BF3C-8469-C6AEB171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91240"/>
          </a:xfrm>
        </p:spPr>
        <p:txBody>
          <a:bodyPr/>
          <a:lstStyle/>
          <a:p>
            <a:r>
              <a:rPr lang="en-US" dirty="0"/>
              <a:t>How to add a missing driver?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40D59-3398-87F3-2CDE-4E6F31A064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38188"/>
            <a:ext cx="8228012" cy="40243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Searching in Google for a library designed for the Arduino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example: MPU6050 (GYRO + </a:t>
            </a:r>
            <a:r>
              <a:rPr lang="en-US" dirty="0" err="1"/>
              <a:t>Accellometer</a:t>
            </a:r>
            <a:r>
              <a:rPr lang="en-US" dirty="0"/>
              <a:t> with I2C interface)</a:t>
            </a:r>
          </a:p>
          <a:p>
            <a:r>
              <a:rPr lang="en-US" dirty="0"/>
              <a:t> 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27EA8-764A-63AD-0A7F-5F3B57DC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59" y="1649242"/>
            <a:ext cx="3234067" cy="6022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50C9F2-440D-8B38-3E6A-872951CF3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63" y="2427274"/>
            <a:ext cx="5801197" cy="1356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D076CC-21D9-6A56-C015-CD8D5926B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63" y="3917716"/>
            <a:ext cx="3849687" cy="749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0A9C0F-3E85-06FB-C6C0-F2F7F141F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461" y="3871605"/>
            <a:ext cx="2904109" cy="795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833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CA79A-49F8-4B8E-A4A8-30EC95F6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DADBF-D4F1-4E79-83A8-045D29E3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977"/>
          </a:xfrm>
        </p:spPr>
        <p:txBody>
          <a:bodyPr/>
          <a:lstStyle/>
          <a:p>
            <a:r>
              <a:rPr lang="en-US" dirty="0"/>
              <a:t>Our LCD and the </a:t>
            </a:r>
            <a:r>
              <a:rPr lang="en-US" dirty="0" err="1"/>
              <a:t>TFT_eSPI.h</a:t>
            </a:r>
            <a:r>
              <a:rPr lang="en-US" dirty="0"/>
              <a:t> library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2FB9-9656-46B9-B579-C50DF802E1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6133"/>
            <a:ext cx="8228012" cy="39130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LCD is using the ST7789 controller and being interfaced using the SPI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many libraires supporting our ST7789, the </a:t>
            </a:r>
            <a:r>
              <a:rPr lang="en-US" dirty="0" err="1"/>
              <a:t>TFT_eSPI.h</a:t>
            </a:r>
            <a:r>
              <a:rPr lang="en-US" dirty="0"/>
              <a:t> is by far the best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 running at 40MHz one bit, with additional Command\Data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Resolution: 320x240 or 240x320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RGB565 (64K colors): 30 FPS at max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Two bytes per pixel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operation modes: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Local frame buffer in ESP32’s memory + LCD’s frame buffer (using sprites)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One frame buffer within the LCD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70407B-AE93-40B8-9070-2996242D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8D2214-C5FA-4FD4-921F-95001966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9222"/>
          </a:xfrm>
        </p:spPr>
        <p:txBody>
          <a:bodyPr/>
          <a:lstStyle/>
          <a:p>
            <a:r>
              <a:rPr lang="en-US" dirty="0"/>
              <a:t>Animation basics…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AA680-27D1-4EC8-B58D-0A75BF03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09" y="894887"/>
            <a:ext cx="4050136" cy="161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52199-9B41-445F-BB18-79350FB9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61EAC4-4198-4BDD-8C7C-1DB2FD54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3610"/>
          </a:xfrm>
        </p:spPr>
        <p:txBody>
          <a:bodyPr/>
          <a:lstStyle/>
          <a:p>
            <a:r>
              <a:rPr lang="en-US" dirty="0"/>
              <a:t>Basic graphics controller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F2AFD-8DCD-4CA7-881E-1BB1825A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54" y="796031"/>
            <a:ext cx="3269023" cy="19276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693CCE-E5AB-4867-BA40-89ACE88E5A92}"/>
              </a:ext>
            </a:extLst>
          </p:cNvPr>
          <p:cNvSpPr/>
          <p:nvPr/>
        </p:nvSpPr>
        <p:spPr>
          <a:xfrm>
            <a:off x="2610035" y="1177771"/>
            <a:ext cx="2503502" cy="1393979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Graphics controller</a:t>
            </a:r>
          </a:p>
          <a:p>
            <a:pPr algn="ctr"/>
            <a:r>
              <a:rPr lang="en-US" dirty="0"/>
              <a:t>(In our case – ST7789)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5045C2-C62D-4A27-995F-8673DB7817F2}"/>
              </a:ext>
            </a:extLst>
          </p:cNvPr>
          <p:cNvSpPr/>
          <p:nvPr/>
        </p:nvSpPr>
        <p:spPr>
          <a:xfrm>
            <a:off x="798990" y="958880"/>
            <a:ext cx="1328691" cy="183176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Graphics</a:t>
            </a:r>
          </a:p>
          <a:p>
            <a:pPr algn="ctr"/>
            <a:r>
              <a:rPr lang="en-US" dirty="0"/>
              <a:t>Memory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F5D8C495-339B-4524-90D8-ECFF2D511880}"/>
              </a:ext>
            </a:extLst>
          </p:cNvPr>
          <p:cNvSpPr/>
          <p:nvPr/>
        </p:nvSpPr>
        <p:spPr>
          <a:xfrm>
            <a:off x="5113537" y="1759865"/>
            <a:ext cx="491231" cy="19072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62CB2FC9-D5A2-4C96-8AB5-09BA34F03399}"/>
              </a:ext>
            </a:extLst>
          </p:cNvPr>
          <p:cNvSpPr/>
          <p:nvPr/>
        </p:nvSpPr>
        <p:spPr>
          <a:xfrm>
            <a:off x="2127682" y="1759864"/>
            <a:ext cx="482354" cy="19072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306C4C7C-289D-4ED1-B3E7-9AD4C3F4429A}"/>
              </a:ext>
            </a:extLst>
          </p:cNvPr>
          <p:cNvSpPr/>
          <p:nvPr/>
        </p:nvSpPr>
        <p:spPr>
          <a:xfrm rot="5400000">
            <a:off x="3638255" y="2729311"/>
            <a:ext cx="505842" cy="19072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5B12D-6688-4203-8C66-72E04134EBA3}"/>
              </a:ext>
            </a:extLst>
          </p:cNvPr>
          <p:cNvSpPr txBox="1"/>
          <p:nvPr/>
        </p:nvSpPr>
        <p:spPr>
          <a:xfrm>
            <a:off x="3240350" y="3086471"/>
            <a:ext cx="2041864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Interface to host</a:t>
            </a:r>
          </a:p>
          <a:p>
            <a:r>
              <a:rPr lang="en-US" sz="1100" dirty="0">
                <a:solidFill>
                  <a:srgbClr val="003C71"/>
                </a:solidFill>
              </a:rPr>
              <a:t>PCIe, SPI, I2C,UART, Parallel 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7BADE-A05C-41FA-A5EC-4FE9D1E5FA8B}"/>
              </a:ext>
            </a:extLst>
          </p:cNvPr>
          <p:cNvSpPr txBox="1"/>
          <p:nvPr/>
        </p:nvSpPr>
        <p:spPr>
          <a:xfrm>
            <a:off x="455613" y="3611224"/>
            <a:ext cx="3737606" cy="5078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Memory structure:</a:t>
            </a:r>
          </a:p>
          <a:p>
            <a:r>
              <a:rPr lang="en-US" sz="1100" dirty="0">
                <a:solidFill>
                  <a:srgbClr val="003C71"/>
                </a:solidFill>
              </a:rPr>
              <a:t>Array of: RGB,RGB,RGB …. Or (ARGB,ARGB,ARGB…)</a:t>
            </a:r>
          </a:p>
          <a:p>
            <a:r>
              <a:rPr lang="en-US" sz="1100" dirty="0">
                <a:solidFill>
                  <a:srgbClr val="003C71"/>
                </a:solidFill>
              </a:rPr>
              <a:t>32, 24, 18, 16, or 3 bit per pixel (8888, 888, 666, 565, 111)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FDC26-0ED8-45FA-8C58-E1350261057D}"/>
              </a:ext>
            </a:extLst>
          </p:cNvPr>
          <p:cNvSpPr txBox="1"/>
          <p:nvPr/>
        </p:nvSpPr>
        <p:spPr>
          <a:xfrm>
            <a:off x="964707" y="1115627"/>
            <a:ext cx="42316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RGB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B9CA033-2CDE-40F4-8125-CB343EF1F37E}"/>
              </a:ext>
            </a:extLst>
          </p:cNvPr>
          <p:cNvCxnSpPr>
            <a:cxnSpLocks/>
          </p:cNvCxnSpPr>
          <p:nvPr/>
        </p:nvCxnSpPr>
        <p:spPr>
          <a:xfrm flipV="1">
            <a:off x="1174812" y="958880"/>
            <a:ext cx="4542407" cy="156747"/>
          </a:xfrm>
          <a:prstGeom prst="curvedConnector3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1522</Words>
  <Application>Microsoft Office PowerPoint</Application>
  <PresentationFormat>On-screen Show (16:9)</PresentationFormat>
  <Paragraphs>206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Cascadia Mono</vt:lpstr>
      <vt:lpstr>Intel Clear</vt:lpstr>
      <vt:lpstr>Intel Clear Pro</vt:lpstr>
      <vt:lpstr>Wingdings</vt:lpstr>
      <vt:lpstr>Int_PPT Template_ClearPro_16x9</vt:lpstr>
      <vt:lpstr>1_Int_PPT Template_ClearPro_16x9</vt:lpstr>
      <vt:lpstr>Intel Maker’s course Drivers and LCDs</vt:lpstr>
      <vt:lpstr>PowerPoint Presentation</vt:lpstr>
      <vt:lpstr>Agenda:</vt:lpstr>
      <vt:lpstr>Device driver</vt:lpstr>
      <vt:lpstr>Arduino Libraries</vt:lpstr>
      <vt:lpstr>How to add a missing driver?</vt:lpstr>
      <vt:lpstr>Our LCD and the TFT_eSPI.h library </vt:lpstr>
      <vt:lpstr>Animation basics…</vt:lpstr>
      <vt:lpstr>Basic graphics controller</vt:lpstr>
      <vt:lpstr>ESP32-S3 and the LCD block diagram</vt:lpstr>
      <vt:lpstr>Mapping the LCD of our platform</vt:lpstr>
      <vt:lpstr>PowerPoint Presentation</vt:lpstr>
      <vt:lpstr>The TFT_eSPI.h library</vt:lpstr>
      <vt:lpstr>PowerPoint Presentation</vt:lpstr>
      <vt:lpstr>PowerPoint Presentation</vt:lpstr>
      <vt:lpstr>Two main technics</vt:lpstr>
      <vt:lpstr>The TFT_eSPI’s Sprite entity</vt:lpstr>
      <vt:lpstr>Creating and using custom fonts</vt:lpstr>
      <vt:lpstr>PowerPoint Presentation</vt:lpstr>
      <vt:lpstr>Hands on:</vt:lpstr>
      <vt:lpstr>How to use image files in our code</vt:lpstr>
      <vt:lpstr>Extras:</vt:lpstr>
      <vt:lpstr>Great site for amazing demos and projects: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2024-12-23T18:52:36Z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2020-01-21 12:24:28Z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