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17"/>
  </p:notesMasterIdLst>
  <p:handoutMasterIdLst>
    <p:handoutMasterId r:id="rId18"/>
  </p:handoutMasterIdLst>
  <p:sldIdLst>
    <p:sldId id="318" r:id="rId3"/>
    <p:sldId id="321" r:id="rId4"/>
    <p:sldId id="349" r:id="rId5"/>
    <p:sldId id="353" r:id="rId6"/>
    <p:sldId id="354" r:id="rId7"/>
    <p:sldId id="352" r:id="rId8"/>
    <p:sldId id="356" r:id="rId9"/>
    <p:sldId id="357" r:id="rId10"/>
    <p:sldId id="362" r:id="rId11"/>
    <p:sldId id="358" r:id="rId12"/>
    <p:sldId id="355" r:id="rId13"/>
    <p:sldId id="359" r:id="rId14"/>
    <p:sldId id="361" r:id="rId15"/>
    <p:sldId id="29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50" d="100"/>
          <a:sy n="150" d="100"/>
        </p:scale>
        <p:origin x="402" y="10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2/18/2020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</a:t>
            </a:r>
            <a:r>
              <a:rPr lang="he-IL" dirty="0"/>
              <a:t>5</a:t>
            </a:r>
            <a:r>
              <a:rPr lang="en-US" dirty="0"/>
              <a:t> – advanced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Feb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Interrupts – from an I/O pin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131498-53B6-4AC0-B776-EE34A971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851601"/>
            <a:ext cx="3048157" cy="285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7DAE2-ABA6-4270-AA7A-79AC4F9C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46" y="1224463"/>
            <a:ext cx="4030464" cy="1216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752BCD-FE8E-4D62-BC1F-9F016039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3" y="1300236"/>
            <a:ext cx="3006289" cy="3129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F037D-2EAE-4D6E-BF74-CCA458DA4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798" y="851602"/>
            <a:ext cx="1888072" cy="2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8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Multi CPU – critical section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happens if the two CPUs or ISR and main code: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Share a parameter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Access same device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Need to protect access from other CPUs or ISR while in use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use </a:t>
            </a:r>
            <a:r>
              <a:rPr lang="en-US" dirty="0" err="1"/>
              <a:t>portMUX_TYPE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067D8-80A7-4F93-B73F-91725E62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6" y="2505008"/>
            <a:ext cx="4527783" cy="222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9E05EE-B304-4268-BBA2-A29E083E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6" y="2852668"/>
            <a:ext cx="3791145" cy="825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8B361-2C60-44ED-BF9D-2ED1452F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96" y="3868242"/>
            <a:ext cx="2743341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3E727-DDB6-4715-86A8-D9499A5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DB548-D35B-4A26-979A-CFD7D146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5140"/>
          </a:xfrm>
        </p:spPr>
        <p:txBody>
          <a:bodyPr/>
          <a:lstStyle/>
          <a:p>
            <a:r>
              <a:rPr lang="en-US" dirty="0"/>
              <a:t>ESP32 power modes</a:t>
            </a:r>
          </a:p>
        </p:txBody>
      </p:sp>
      <p:pic>
        <p:nvPicPr>
          <p:cNvPr id="2050" name="Picture 2" descr="Image result for esp32 sleep modes">
            <a:extLst>
              <a:ext uri="{FF2B5EF4-FFF2-40B4-BE49-F238E27FC236}">
                <a16:creationId xmlns:a16="http://schemas.microsoft.com/office/drawing/2014/main" id="{0083B844-DA2A-4BE7-A041-08E31DDA358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2" y="771002"/>
            <a:ext cx="3200018" cy="182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P32 Hardware">
            <a:extLst>
              <a:ext uri="{FF2B5EF4-FFF2-40B4-BE49-F238E27FC236}">
                <a16:creationId xmlns:a16="http://schemas.microsoft.com/office/drawing/2014/main" id="{2AF53F9D-A1A6-4E15-8EA5-5C23234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73" y="771002"/>
            <a:ext cx="2932682" cy="18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134FB1-8809-46E4-87AD-849671E36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94338"/>
              </p:ext>
            </p:extLst>
          </p:nvPr>
        </p:nvGraphicFramePr>
        <p:xfrm>
          <a:off x="793071" y="2653636"/>
          <a:ext cx="7557858" cy="2030768"/>
        </p:xfrm>
        <a:graphic>
          <a:graphicData uri="http://schemas.openxmlformats.org/drawingml/2006/table">
            <a:tbl>
              <a:tblPr/>
              <a:tblGrid>
                <a:gridCol w="1259643">
                  <a:extLst>
                    <a:ext uri="{9D8B030D-6E8A-4147-A177-3AD203B41FA5}">
                      <a16:colId xmlns:a16="http://schemas.microsoft.com/office/drawing/2014/main" val="2511475271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32816854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3328448380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2131091061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2829680151"/>
                    </a:ext>
                  </a:extLst>
                </a:gridCol>
                <a:gridCol w="1259643">
                  <a:extLst>
                    <a:ext uri="{9D8B030D-6E8A-4147-A177-3AD203B41FA5}">
                      <a16:colId xmlns:a16="http://schemas.microsoft.com/office/drawing/2014/main" val="3092774024"/>
                    </a:ext>
                  </a:extLst>
                </a:gridCol>
              </a:tblGrid>
              <a:tr h="2330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effectLst/>
                        </a:rPr>
                        <a:t>Power Mode</a:t>
                      </a:r>
                      <a:endParaRPr lang="en-US" sz="1100" dirty="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Active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Modem Sleep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Light Sleep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Deep Sleep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Hibernation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034064"/>
                  </a:ext>
                </a:extLst>
              </a:tr>
              <a:tr h="2330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CPU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PAUSE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57020"/>
                  </a:ext>
                </a:extLst>
              </a:tr>
              <a:tr h="5121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Bluetooth/Wi-Fi/Radio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49602"/>
                  </a:ext>
                </a:extLst>
              </a:tr>
              <a:tr h="4018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RTC &amp; Peripherals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effectLst/>
                        </a:rPr>
                        <a:t>Partially 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55635"/>
                  </a:ext>
                </a:extLst>
              </a:tr>
              <a:tr h="2330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ULP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ON/OFF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OFF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20524"/>
                  </a:ext>
                </a:extLst>
              </a:tr>
              <a:tr h="4018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effectLst/>
                        </a:rPr>
                        <a:t>Current Consumption</a:t>
                      </a:r>
                      <a:endParaRPr lang="en-US" sz="110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95-240</a:t>
                      </a:r>
                    </a:p>
                    <a:p>
                      <a:pPr algn="just" fontAlgn="t"/>
                      <a:r>
                        <a:rPr lang="en-US" sz="1100">
                          <a:effectLst/>
                        </a:rPr>
                        <a:t>mA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2-50</a:t>
                      </a:r>
                    </a:p>
                    <a:p>
                      <a:pPr algn="just" fontAlgn="t"/>
                      <a:r>
                        <a:rPr lang="en-US" sz="1100">
                          <a:effectLst/>
                        </a:rPr>
                        <a:t>mA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0.8 mA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effectLst/>
                        </a:rPr>
                        <a:t>10-150 uA</a:t>
                      </a: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effectLst/>
                        </a:rPr>
                        <a:t>5 </a:t>
                      </a:r>
                      <a:r>
                        <a:rPr lang="en-US" sz="1100" dirty="0" err="1">
                          <a:effectLst/>
                        </a:rPr>
                        <a:t>uA</a:t>
                      </a:r>
                      <a:endParaRPr lang="en-US" sz="1100" dirty="0">
                        <a:effectLst/>
                      </a:endParaRPr>
                    </a:p>
                  </a:txBody>
                  <a:tcPr marL="34815" marR="34815" marT="34815" marB="3481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Deep sleep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8AAB9-706D-4B75-942D-68A1A5A0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780668"/>
            <a:ext cx="1632034" cy="457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080AE-8955-40FC-86C8-DD44E160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329828"/>
            <a:ext cx="3651438" cy="41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474D4-7493-4BCA-9BFA-459E461DCFD4}"/>
              </a:ext>
            </a:extLst>
          </p:cNvPr>
          <p:cNvSpPr txBox="1"/>
          <p:nvPr/>
        </p:nvSpPr>
        <p:spPr>
          <a:xfrm>
            <a:off x="2163191" y="1041414"/>
            <a:ext cx="16719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6 Seconds 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2A781-F7BA-48DC-878C-2F18E6520224}"/>
              </a:ext>
            </a:extLst>
          </p:cNvPr>
          <p:cNvSpPr txBox="1"/>
          <p:nvPr/>
        </p:nvSpPr>
        <p:spPr>
          <a:xfrm>
            <a:off x="485313" y="1876148"/>
            <a:ext cx="362173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Enable wakeup from external pin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671EE-8F8F-49C3-9602-391B1409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4" y="2221762"/>
            <a:ext cx="4586904" cy="277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BFE82-2C2D-40FD-A98D-E5BE4F5BC9A3}"/>
              </a:ext>
            </a:extLst>
          </p:cNvPr>
          <p:cNvSpPr txBox="1"/>
          <p:nvPr/>
        </p:nvSpPr>
        <p:spPr>
          <a:xfrm>
            <a:off x="485313" y="2672179"/>
            <a:ext cx="455720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3C71"/>
                </a:solidFill>
              </a:rPr>
              <a:t>Can run for few years with 18650 battery!</a:t>
            </a:r>
          </a:p>
          <a:p>
            <a:r>
              <a:rPr lang="en-US" sz="1600" dirty="0">
                <a:solidFill>
                  <a:srgbClr val="003C71"/>
                </a:solidFill>
              </a:rPr>
              <a:t>Great when coupled with digital ink display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E21DF-CB88-41B6-A1E1-9DBFFC195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062" y="498789"/>
            <a:ext cx="332468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5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Multi CPU and Tasks (threads)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Cache coherency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Interrupts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Level and edge triggered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Critical code (Mutex)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CPU power saving modes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Deep sleep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Hibernation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Multi CPU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As said before – ESP32 has two CPU cores running in parallel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Setup and loop run on </a:t>
            </a:r>
            <a:r>
              <a:rPr lang="en-US" b="1" dirty="0"/>
              <a:t>CPU1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two CPUs can execute code simultaneously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ESP32 modules are running </a:t>
            </a:r>
            <a:r>
              <a:rPr lang="en-US" dirty="0" err="1"/>
              <a:t>FreeRTOS</a:t>
            </a:r>
            <a:r>
              <a:rPr lang="en-US" dirty="0"/>
              <a:t> which support tasks (Threads)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Tasks support: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Suspend\Resume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Delay (in CPU ticks)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Deleting, even it self!!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Priority with dynamic changing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code is finished task is dead – Use while if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6FDF8-A354-4C35-8383-9F459583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99" y="2083070"/>
            <a:ext cx="1778091" cy="27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0DC6C-4D43-43E9-9344-859DE2FE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99" y="2356134"/>
            <a:ext cx="4308629" cy="14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Multi CPU – task’s main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dirty="0"/>
              <a:t>;</a:t>
            </a:r>
            <a:endParaRPr lang="en-US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xTaskCreate</a:t>
            </a:r>
            <a:r>
              <a:rPr lang="en-US" b="1" dirty="0"/>
              <a:t>(</a:t>
            </a:r>
            <a:r>
              <a:rPr lang="en-US" dirty="0"/>
              <a:t>task function, ”task name”, stack size, parameter for task, priority, task handle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xTaskCreatePinnedToCore</a:t>
            </a:r>
            <a:r>
              <a:rPr lang="en-US" b="1" dirty="0"/>
              <a:t>(</a:t>
            </a:r>
            <a:r>
              <a:rPr lang="en-US" dirty="0"/>
              <a:t>task function, ”task name”, stack size, parameter for task, priority, task handle, CPU number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vTaskDelay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vTaskDelete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vTaskPrioritySet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vTaskPriorityGet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vTaskSuspend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vTaskResume</a:t>
            </a:r>
            <a:r>
              <a:rPr lang="en-US" b="1" dirty="0"/>
              <a:t>(</a:t>
            </a:r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TH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Cache coherency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Cache memory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 small memory within the CPU that stores data so that future requests for that data can be served faster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Coherency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I/O cache coherency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MESI (Sync CPUs caches)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odified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dirty="0"/>
              <a:t>xclusive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hared 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nvalid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927EE-6980-4121-BBD0-910F9030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04" y="1535724"/>
            <a:ext cx="3652894" cy="29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34466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interrupts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4025" y="528196"/>
            <a:ext cx="8228012" cy="4183504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an interrupt? Who needs it?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Signals sent to the </a:t>
            </a:r>
            <a:r>
              <a:rPr lang="en-US" b="1" dirty="0"/>
              <a:t>CPU</a:t>
            </a:r>
            <a:r>
              <a:rPr lang="en-US" dirty="0"/>
              <a:t> by: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I/</a:t>
            </a:r>
            <a:r>
              <a:rPr lang="en-US" dirty="0" err="1"/>
              <a:t>Os</a:t>
            </a:r>
            <a:r>
              <a:rPr lang="en-US" dirty="0"/>
              <a:t> (External device connected to our I/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Devices – upon status change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Internal units within the SoC (Timers for example)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the CPU receives this signal: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Stops executing current code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Move to execute a dedicated code (ISR – Interrupt Service Routine)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done, it continues from the point it left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edge or level triggered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Interrupt service routine should be as small as possible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ISR and our code can communicate via global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Interrupts – What for?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Perform routine tasks (using a timer as a trigger)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Handle a device or I/O upon: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reception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Status change which needs our attention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Make more efficient code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At times saves the need to address a device or read a register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Save power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Run code in the back ground (example on next slide)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Interrupts – sound stream playing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Each node contains the note and duration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 the ISR we set the note to play and set the timer to trigger an interrupt after duration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way stream is playing in the background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Any other way can be very complicated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456DE-F729-4ED4-B328-1BF44ACD2EFA}"/>
              </a:ext>
            </a:extLst>
          </p:cNvPr>
          <p:cNvSpPr txBox="1"/>
          <p:nvPr/>
        </p:nvSpPr>
        <p:spPr>
          <a:xfrm>
            <a:off x="1447800" y="4287080"/>
            <a:ext cx="1320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Note: C5</a:t>
            </a:r>
          </a:p>
          <a:p>
            <a:r>
              <a:rPr lang="en-US" sz="1100" dirty="0">
                <a:solidFill>
                  <a:srgbClr val="003C71"/>
                </a:solidFill>
              </a:rPr>
              <a:t>Duration: 250ms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F0E15-9F18-4084-BEBD-A7EFD4FFAB2E}"/>
              </a:ext>
            </a:extLst>
          </p:cNvPr>
          <p:cNvSpPr txBox="1"/>
          <p:nvPr/>
        </p:nvSpPr>
        <p:spPr>
          <a:xfrm>
            <a:off x="3009900" y="4287080"/>
            <a:ext cx="1320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Note: B4</a:t>
            </a:r>
          </a:p>
          <a:p>
            <a:r>
              <a:rPr lang="en-US" sz="1100" dirty="0">
                <a:solidFill>
                  <a:srgbClr val="003C71"/>
                </a:solidFill>
              </a:rPr>
              <a:t>Duration: 250ms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DE40E-C943-4983-8EE1-6BC79E9B1903}"/>
              </a:ext>
            </a:extLst>
          </p:cNvPr>
          <p:cNvSpPr txBox="1"/>
          <p:nvPr/>
        </p:nvSpPr>
        <p:spPr>
          <a:xfrm>
            <a:off x="4572000" y="4287080"/>
            <a:ext cx="1320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Note: None</a:t>
            </a:r>
          </a:p>
          <a:p>
            <a:r>
              <a:rPr lang="en-US" sz="1100" dirty="0">
                <a:solidFill>
                  <a:srgbClr val="003C71"/>
                </a:solidFill>
              </a:rPr>
              <a:t>Duration: 1000ms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F215A-EBAF-488B-A44F-5AC06594E440}"/>
              </a:ext>
            </a:extLst>
          </p:cNvPr>
          <p:cNvSpPr txBox="1"/>
          <p:nvPr/>
        </p:nvSpPr>
        <p:spPr>
          <a:xfrm>
            <a:off x="6134100" y="4282734"/>
            <a:ext cx="1320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Note: F3</a:t>
            </a:r>
          </a:p>
          <a:p>
            <a:r>
              <a:rPr lang="en-US" sz="1100" dirty="0">
                <a:solidFill>
                  <a:srgbClr val="003C71"/>
                </a:solidFill>
              </a:rPr>
              <a:t>Duration: 150ms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D774E8-2E7A-4260-B7FE-CC5C4F3C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443797"/>
            <a:ext cx="2260716" cy="254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89E6C4-2717-44FF-8F93-C7B41976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2916159"/>
            <a:ext cx="3347726" cy="11882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5F0198-D247-45A6-BE69-8BA44776E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09" y="3117289"/>
            <a:ext cx="4661140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542</Words>
  <Application>Microsoft Office PowerPoint</Application>
  <PresentationFormat>On-screen Show (16:9)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5 – advanced topics</vt:lpstr>
      <vt:lpstr>PowerPoint Presentation</vt:lpstr>
      <vt:lpstr>Class 5 agenda:</vt:lpstr>
      <vt:lpstr>Multi CPU</vt:lpstr>
      <vt:lpstr>Multi CPU – task’s main functions</vt:lpstr>
      <vt:lpstr>Cache coherency</vt:lpstr>
      <vt:lpstr>interrupts</vt:lpstr>
      <vt:lpstr>Interrupts – What for?</vt:lpstr>
      <vt:lpstr>Interrupts – sound stream playing example</vt:lpstr>
      <vt:lpstr>Interrupts – from an I/O pin</vt:lpstr>
      <vt:lpstr>Multi CPU – critical section code</vt:lpstr>
      <vt:lpstr>ESP32 power modes</vt:lpstr>
      <vt:lpstr>Deep sleep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2020-02-18T05:55:23Z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2020-02-18 05:55:23Z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