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25"/>
  </p:notesMasterIdLst>
  <p:handoutMasterIdLst>
    <p:handoutMasterId r:id="rId26"/>
  </p:handoutMasterIdLst>
  <p:sldIdLst>
    <p:sldId id="318" r:id="rId3"/>
    <p:sldId id="321" r:id="rId4"/>
    <p:sldId id="349" r:id="rId5"/>
    <p:sldId id="352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3" r:id="rId15"/>
    <p:sldId id="360" r:id="rId16"/>
    <p:sldId id="361" r:id="rId17"/>
    <p:sldId id="362" r:id="rId18"/>
    <p:sldId id="367" r:id="rId19"/>
    <p:sldId id="364" r:id="rId20"/>
    <p:sldId id="365" r:id="rId21"/>
    <p:sldId id="366" r:id="rId22"/>
    <p:sldId id="368" r:id="rId23"/>
    <p:sldId id="294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50" d="100"/>
          <a:sy n="150" d="100"/>
        </p:scale>
        <p:origin x="402" y="108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2/18/2020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.1/" TargetMode="External"/><Relationship Id="rId2" Type="http://schemas.openxmlformats.org/officeDocument/2006/relationships/hyperlink" Target="http://esp32.local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reless_LAN" TargetMode="External"/><Relationship Id="rId2" Type="http://schemas.openxmlformats.org/officeDocument/2006/relationships/hyperlink" Target="https://en.wikipedia.org/wiki/IEEE_802.11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Intern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Maker’s university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4 – Remote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Jan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Init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84ADF-B740-4776-87C7-4AB40C11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68" y="1012648"/>
            <a:ext cx="2051692" cy="1933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6B839-BF29-4E94-9095-6B2F6CEAA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73" y="139084"/>
            <a:ext cx="3608455" cy="4474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49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INIT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9051D-9811-4CEB-AC65-05F15163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809684"/>
            <a:ext cx="5042159" cy="1257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33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html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7DBF9-8821-4413-9882-00A2B440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1" y="778570"/>
            <a:ext cx="8626136" cy="38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3DFE6-6742-4651-92CA-250425F9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589F46-9087-4D5C-87AB-7AB0D3A6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202041"/>
            <a:ext cx="8229600" cy="380651"/>
          </a:xfrm>
        </p:spPr>
        <p:txBody>
          <a:bodyPr/>
          <a:lstStyle/>
          <a:p>
            <a:r>
              <a:rPr lang="en-US" dirty="0"/>
              <a:t>How does it looks…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4EEEE-F122-487D-B84A-7590AE45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75" y="801948"/>
            <a:ext cx="1655873" cy="3539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4A0632-2833-4A40-A154-B560E1A4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7" y="801948"/>
            <a:ext cx="1648931" cy="3539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63C456-643B-4665-807C-AF40417EE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06" y="801948"/>
            <a:ext cx="1648931" cy="3535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2EBB5C-00C7-4A0E-8CF2-02604A2EE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254" y="1177675"/>
            <a:ext cx="2348586" cy="2172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43132-4924-40D1-8FBE-B91012733E9F}"/>
              </a:ext>
            </a:extLst>
          </p:cNvPr>
          <p:cNvCxnSpPr/>
          <p:nvPr/>
        </p:nvCxnSpPr>
        <p:spPr>
          <a:xfrm flipV="1">
            <a:off x="1559511" y="1592062"/>
            <a:ext cx="855215" cy="399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78AC90-4FB9-49D6-9591-5B5601A7A0B6}"/>
              </a:ext>
            </a:extLst>
          </p:cNvPr>
          <p:cNvCxnSpPr/>
          <p:nvPr/>
        </p:nvCxnSpPr>
        <p:spPr>
          <a:xfrm>
            <a:off x="1512163" y="2453196"/>
            <a:ext cx="308351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2FE31-5EFE-44B5-99F7-6A1AF8BC90BF}"/>
              </a:ext>
            </a:extLst>
          </p:cNvPr>
          <p:cNvCxnSpPr/>
          <p:nvPr/>
        </p:nvCxnSpPr>
        <p:spPr>
          <a:xfrm flipV="1">
            <a:off x="5959876" y="1814004"/>
            <a:ext cx="547456" cy="5474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075E91-5C13-4E5C-AC87-0FD80B8C858E}"/>
              </a:ext>
            </a:extLst>
          </p:cNvPr>
          <p:cNvCxnSpPr/>
          <p:nvPr/>
        </p:nvCxnSpPr>
        <p:spPr>
          <a:xfrm flipH="1">
            <a:off x="2089212" y="2024109"/>
            <a:ext cx="1050524" cy="1834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9A4EE-7A25-4B30-8156-053F768DD953}"/>
              </a:ext>
            </a:extLst>
          </p:cNvPr>
          <p:cNvCxnSpPr/>
          <p:nvPr/>
        </p:nvCxnSpPr>
        <p:spPr>
          <a:xfrm flipH="1" flipV="1">
            <a:off x="2089212" y="2805344"/>
            <a:ext cx="3086470" cy="6303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3DC895-548F-4E38-9DA0-EC2C94AE735F}"/>
              </a:ext>
            </a:extLst>
          </p:cNvPr>
          <p:cNvCxnSpPr/>
          <p:nvPr/>
        </p:nvCxnSpPr>
        <p:spPr>
          <a:xfrm flipV="1">
            <a:off x="5785282" y="1775534"/>
            <a:ext cx="677662" cy="21602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4B4DAD-96B4-4A34-892D-67213CE60CF1}"/>
              </a:ext>
            </a:extLst>
          </p:cNvPr>
          <p:cNvCxnSpPr/>
          <p:nvPr/>
        </p:nvCxnSpPr>
        <p:spPr>
          <a:xfrm flipV="1">
            <a:off x="5779363" y="1991557"/>
            <a:ext cx="683581" cy="10682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handle the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C19B6-A71E-4097-BF97-64AF78C3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1" y="879747"/>
            <a:ext cx="1949550" cy="241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F0D4F-6A5A-4A04-8C9C-998BE6414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40" y="1121059"/>
            <a:ext cx="3205292" cy="3484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63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processing incoming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6518C-35FA-488C-A62F-6D737390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5" y="842490"/>
            <a:ext cx="5042609" cy="3662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03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593B7C-E8D2-4B46-B78A-999B8BA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DA84AE-279B-4C0A-A00C-BC68F43E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4733"/>
          </a:xfrm>
        </p:spPr>
        <p:txBody>
          <a:bodyPr/>
          <a:lstStyle/>
          <a:p>
            <a:r>
              <a:rPr lang="en-US" dirty="0"/>
              <a:t>Multicast DNS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8216D-561B-4FF6-8D04-24AA74CC1B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30929"/>
            <a:ext cx="8228012" cy="38982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Domain Name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MDNS – Is a zero-configuration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Enables usage of names instead of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Our ESP32 runs Multicast DNS (MDNS)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Windows and Apple devices can work with MDNS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Sadly Android does not </a:t>
            </a:r>
            <a:r>
              <a:rPr lang="en-US" b="1" dirty="0">
                <a:sym typeface="Wingdings" panose="05000000000000000000" pitchFamily="2" charset="2"/>
              </a:rPr>
              <a:t>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Usage: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  <a:hlinkClick r:id="rId2"/>
              </a:rPr>
              <a:t>http://esp32</a:t>
            </a:r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  <a:hlinkClick r:id="rId2"/>
              </a:rPr>
              <a:t>.local</a:t>
            </a:r>
            <a:r>
              <a:rPr lang="en-US" b="1" dirty="0">
                <a:sym typeface="Wingdings" panose="05000000000000000000" pitchFamily="2" charset="2"/>
                <a:hlinkClick r:id="rId2"/>
              </a:rPr>
              <a:t>/</a:t>
            </a:r>
            <a:endParaRPr lang="en-US" b="1" dirty="0">
              <a:sym typeface="Wingdings" panose="05000000000000000000" pitchFamily="2" charset="2"/>
            </a:endParaRP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No MDNS support - </a:t>
            </a:r>
            <a:r>
              <a:rPr lang="en-US" b="1" dirty="0">
                <a:sym typeface="Wingdings" panose="05000000000000000000" pitchFamily="2" charset="2"/>
                <a:hlinkClick r:id="rId3"/>
              </a:rPr>
              <a:t>http://192.168.14.1/</a:t>
            </a:r>
            <a:r>
              <a:rPr lang="en-US" b="1" dirty="0">
                <a:sym typeface="Wingdings" panose="05000000000000000000" pitchFamily="2" charset="2"/>
              </a:rPr>
              <a:t> (just an example IP)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19BFC-531D-4A69-AB7A-52BD42626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866" y="2680040"/>
            <a:ext cx="4134062" cy="144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86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F6DCD-B39F-48CD-83C3-B2F86A1E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C472F-5734-47D5-8B13-83772939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3748"/>
            <a:ext cx="8229600" cy="370602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mdns</a:t>
            </a:r>
            <a:r>
              <a:rPr lang="en-US" dirty="0"/>
              <a:t> on Android so… (buy an iPhone </a:t>
            </a:r>
            <a:r>
              <a:rPr lang="en-US" dirty="0">
                <a:sym typeface="Wingdings" panose="05000000000000000000" pitchFamily="2" charset="2"/>
              </a:rPr>
              <a:t> or)</a:t>
            </a:r>
            <a:endParaRPr lang="en-US" dirty="0"/>
          </a:p>
        </p:txBody>
      </p:sp>
      <p:pic>
        <p:nvPicPr>
          <p:cNvPr id="6" name="Picture 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17E44084-A604-4F48-BBF2-DCC799E8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53" y="628649"/>
            <a:ext cx="1752598" cy="379729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D725A-C0D2-4DCF-BAF3-F10462A67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639" y="628649"/>
            <a:ext cx="1752599" cy="37973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050D2A-767E-4567-B538-45961B037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91" y="628646"/>
            <a:ext cx="1752600" cy="37973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326BE5-D38A-4794-92E7-3313E7434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76" y="628646"/>
            <a:ext cx="1752600" cy="37973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D55CA-5DF0-439A-8E29-2FBFBE89680A}"/>
              </a:ext>
            </a:extLst>
          </p:cNvPr>
          <p:cNvCxnSpPr/>
          <p:nvPr/>
        </p:nvCxnSpPr>
        <p:spPr>
          <a:xfrm flipH="1">
            <a:off x="6553200" y="3067050"/>
            <a:ext cx="15621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18FD72-2A52-4A14-8E3C-1F1D218203F2}"/>
              </a:ext>
            </a:extLst>
          </p:cNvPr>
          <p:cNvCxnSpPr/>
          <p:nvPr/>
        </p:nvCxnSpPr>
        <p:spPr>
          <a:xfrm flipH="1" flipV="1">
            <a:off x="4286250" y="1295400"/>
            <a:ext cx="812800" cy="17716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5654D4-1310-431E-A6BB-68D66EE272E6}"/>
              </a:ext>
            </a:extLst>
          </p:cNvPr>
          <p:cNvCxnSpPr/>
          <p:nvPr/>
        </p:nvCxnSpPr>
        <p:spPr>
          <a:xfrm flipH="1" flipV="1">
            <a:off x="2181376" y="2774950"/>
            <a:ext cx="1571474" cy="1003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Protocol developed by </a:t>
            </a:r>
            <a:r>
              <a:rPr lang="en-US" dirty="0" err="1"/>
              <a:t>Espressif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Enables multiple devices to communicate without using Wi-Fi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Low-power 2.4GHz wireless connectivity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Encrypted and unencrypted unicast communication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 to 250-byte payload can be carried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10 encrypted peers at the most (STA mode), 6 for </a:t>
            </a:r>
            <a:r>
              <a:rPr lang="en-US" dirty="0" err="1"/>
              <a:t>SoftAP</a:t>
            </a:r>
            <a:r>
              <a:rPr lang="en-US" dirty="0"/>
              <a:t> or STA + </a:t>
            </a:r>
            <a:r>
              <a:rPr lang="en-US" dirty="0" err="1"/>
              <a:t>SoftAP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C1960-0710-42C1-8B0A-4665A64F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01" y="41890"/>
            <a:ext cx="2351836" cy="673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7A402-78E7-4D22-801D-EB951135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95652"/>
            <a:ext cx="2617365" cy="1876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3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 err="1"/>
              <a:t>Esp</a:t>
            </a:r>
            <a:r>
              <a:rPr lang="en-US" sz="3600" dirty="0"/>
              <a:t>-now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Works with MAC address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Need to know the our MAC and the Peer’s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Initialize the protocol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Register callback functions for send and receive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Register peers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Upon sending the send function will be called: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status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MAC of the targeted peer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Upon receiving the receive function will be called: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MAC of the sender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received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D740F-035D-419D-923E-4431F194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371" y="416145"/>
            <a:ext cx="2762392" cy="55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27537-E429-4EEC-8B70-DC7BEE48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771" y="1094540"/>
            <a:ext cx="3425162" cy="54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B74540-5EA9-4A02-8111-F55BC8B91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289" y="1717892"/>
            <a:ext cx="2239474" cy="595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AA83-D29E-4C69-BAF1-029E0D84F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320" y="2473262"/>
            <a:ext cx="3181387" cy="51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DAFFD-B164-44D2-98CC-ECE3EA8C8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883" y="3938389"/>
            <a:ext cx="3673880" cy="484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3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IOT – Controlling our ESP32 over the cloud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Using the ESP’s WIFI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need to connect to a hotspot with internet access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need a service provider to enable via cloud activity such as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Control I/</a:t>
            </a:r>
            <a:r>
              <a:rPr lang="en-US" dirty="0" err="1"/>
              <a:t>Os</a:t>
            </a:r>
            <a:endParaRPr lang="en-US" dirty="0"/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Get and push data to our ESP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many cloud service providers out there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 prefer using </a:t>
            </a:r>
            <a:r>
              <a:rPr lang="en-US" dirty="0" err="1"/>
              <a:t>Blynk</a:t>
            </a:r>
            <a:r>
              <a:rPr lang="en-US" dirty="0"/>
              <a:t> (more on the next slide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A41D2-0362-4A72-9A6B-AE89ACCD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76" y="2432050"/>
            <a:ext cx="3252639" cy="22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IOT – BLYNK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Works via application on a phone or tablet (No web or PC apps)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work via Wi-Fi or Bluetooth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application is very easy to use and very powerful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Code is extremely simple to manipulate using a dedicated library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Has a code wizard generator on their website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 and Bluetooth code is the same, only small change in initialization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Automatic application sync for all used devices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Android supports widgets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can use our own server!!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Blynk</a:t>
            </a:r>
            <a:r>
              <a:rPr lang="en-US" dirty="0"/>
              <a:t> have a service to generate an application for us to be published on app store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Look at the course GIT for a user guide and a demo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285A-91F1-48A8-A47B-91608C0F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73" y="155257"/>
            <a:ext cx="110505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4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Control and communication over the air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Bluetooth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 basics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Webserver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Micro DNS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ESP-Now protocol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Useful web services and protocols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IOT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Bluetooth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OTA (Over The Air update)</a:t>
            </a:r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Wi-fi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 basics: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Family of wireless networking technologies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2" tooltip="IEEE 802.11"/>
              </a:rPr>
              <a:t>IEEE 802.11</a:t>
            </a:r>
            <a:r>
              <a:rPr lang="en-US" dirty="0"/>
              <a:t> family of standards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Used for </a:t>
            </a:r>
            <a:r>
              <a:rPr lang="en-US" dirty="0">
                <a:hlinkClick r:id="rId3" tooltip="Wireless LAN"/>
              </a:rPr>
              <a:t>local area networking</a:t>
            </a:r>
            <a:r>
              <a:rPr lang="en-US" dirty="0"/>
              <a:t> of devices and </a:t>
            </a:r>
            <a:r>
              <a:rPr lang="en-US" dirty="0">
                <a:hlinkClick r:id="rId4" tooltip="Internet"/>
              </a:rPr>
              <a:t>Internet</a:t>
            </a:r>
            <a:r>
              <a:rPr lang="en-US" dirty="0"/>
              <a:t> access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20-150 meters range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Standard defines 16 channels for communication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Enables multiple access points at the same physical location</a:t>
            </a:r>
          </a:p>
        </p:txBody>
      </p:sp>
    </p:spTree>
    <p:extLst>
      <p:ext uri="{BB962C8B-B14F-4D97-AF65-F5344CB8AC3E}">
        <p14:creationId xmlns:p14="http://schemas.microsoft.com/office/powerpoint/2010/main" val="34758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Wi-fi basics: AP and </a:t>
            </a:r>
            <a:r>
              <a:rPr lang="en-US" sz="3600" dirty="0" err="1"/>
              <a:t>sta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AP – Access point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Enable the creation of a local Wi-Fi network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connect to an access point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u="sng" dirty="0"/>
              <a:t>With or without</a:t>
            </a:r>
            <a:r>
              <a:rPr lang="en-US" sz="1600" dirty="0"/>
              <a:t> access to the internet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Uses a specific channel which can be modified while operating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Has limitation for number of connected devices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Has a name and an optional password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Can use an encrypted communication protocol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STA – Station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An end point device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Connects to an AP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While searching for an AP needs to try different channels until found</a:t>
            </a:r>
          </a:p>
        </p:txBody>
      </p:sp>
      <p:pic>
        <p:nvPicPr>
          <p:cNvPr id="6" name="Picture 2" descr="Image result for wi-fi images&quot;">
            <a:extLst>
              <a:ext uri="{FF2B5EF4-FFF2-40B4-BE49-F238E27FC236}">
                <a16:creationId xmlns:a16="http://schemas.microsoft.com/office/drawing/2014/main" id="{2BF78BDA-0CF0-47AB-AE3A-C531C322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42" y="192348"/>
            <a:ext cx="2208435" cy="15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DD946-E3AD-4C68-8E63-1A64F115D7C3}"/>
              </a:ext>
            </a:extLst>
          </p:cNvPr>
          <p:cNvSpPr txBox="1"/>
          <p:nvPr/>
        </p:nvSpPr>
        <p:spPr>
          <a:xfrm>
            <a:off x="7003282" y="1757779"/>
            <a:ext cx="17755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highlight>
                  <a:srgbClr val="FFFF00"/>
                </a:highlight>
              </a:rPr>
              <a:t>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0E1A9-71D0-4C32-A40A-D28F6163A5EE}"/>
              </a:ext>
            </a:extLst>
          </p:cNvPr>
          <p:cNvSpPr txBox="1"/>
          <p:nvPr/>
        </p:nvSpPr>
        <p:spPr>
          <a:xfrm>
            <a:off x="5965794" y="308848"/>
            <a:ext cx="636233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highlight>
                  <a:srgbClr val="FFFF00"/>
                </a:highlight>
              </a:rPr>
              <a:t>End Point device</a:t>
            </a:r>
          </a:p>
        </p:txBody>
      </p:sp>
    </p:spTree>
    <p:extLst>
      <p:ext uri="{BB962C8B-B14F-4D97-AF65-F5344CB8AC3E}">
        <p14:creationId xmlns:p14="http://schemas.microsoft.com/office/powerpoint/2010/main" val="360959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Wi-fi basics: our esp32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Runs full network stack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function as: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AP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By default enables up to 4 users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STA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Both*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7A131-4C6E-4746-9212-8A046340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59" y="1302059"/>
            <a:ext cx="4030704" cy="2681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9C436-C2C7-4639-B7CA-959597DE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03" y="2860447"/>
            <a:ext cx="2995020" cy="1642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62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Web pages are hosted on a webserver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Most commonly written in HTML5 + JAVA script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various HTML5 emulators out there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Has a specific IP address (192.168.14.1 for example)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Is a passive device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need a browser to access it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Browser </a:t>
            </a:r>
            <a:r>
              <a:rPr lang="en-US" sz="1600" b="1" dirty="0">
                <a:highlight>
                  <a:srgbClr val="FFFF00"/>
                </a:highlight>
              </a:rPr>
              <a:t>is</a:t>
            </a:r>
            <a:r>
              <a:rPr lang="en-US" sz="1600" dirty="0"/>
              <a:t> executing the HTML5 code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communication protocol is HTTP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large number of hosting providers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IP address can be replaced by a name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DNS server translates the name to the specific IP address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ESP32 can run a webserver! </a:t>
            </a:r>
            <a:r>
              <a:rPr 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sz="1600" dirty="0">
              <a:highlight>
                <a:srgbClr val="FFFF00"/>
              </a:highlight>
            </a:endParaRP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109C7-EA7E-4815-A02E-48B3E8DA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83" y="308848"/>
            <a:ext cx="3121979" cy="36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7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what can we do with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Have a nice GUI to communicate with the ESP32 using a browser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Control IOs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Get information from our ESP32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Such as temperature, humidity depending on what we connected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Send data to the ESP32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6405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work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need to initialize: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endParaRPr lang="en-US" dirty="0"/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Webserver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Prepare the HTML for the pages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Handle the client which interacts with the browser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Process the incoming data from the browser to perform actions on the ESP</a:t>
            </a:r>
          </a:p>
        </p:txBody>
      </p:sp>
    </p:spTree>
    <p:extLst>
      <p:ext uri="{BB962C8B-B14F-4D97-AF65-F5344CB8AC3E}">
        <p14:creationId xmlns:p14="http://schemas.microsoft.com/office/powerpoint/2010/main" val="106436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740</Words>
  <Application>Microsoft Office PowerPoint</Application>
  <PresentationFormat>On-screen Show (16:9)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Intel Clear</vt:lpstr>
      <vt:lpstr>Intel Clear Pro</vt:lpstr>
      <vt:lpstr>Wingdings</vt:lpstr>
      <vt:lpstr>Int_PPT Template_ClearPro_16x9</vt:lpstr>
      <vt:lpstr>1_Int_PPT Template_ClearPro_16x9</vt:lpstr>
      <vt:lpstr>Maker’s university –  by intel’s makers community class 4 – Remote access</vt:lpstr>
      <vt:lpstr>PowerPoint Presentation</vt:lpstr>
      <vt:lpstr>Class 4 agenda:</vt:lpstr>
      <vt:lpstr>Wi-fi basics</vt:lpstr>
      <vt:lpstr>Wi-fi basics: AP and sta</vt:lpstr>
      <vt:lpstr>Wi-fi basics: our esp32 </vt:lpstr>
      <vt:lpstr>webserver</vt:lpstr>
      <vt:lpstr>Webserver – what can we do with it</vt:lpstr>
      <vt:lpstr>Webserver – work flow</vt:lpstr>
      <vt:lpstr>Webserver – Init code</vt:lpstr>
      <vt:lpstr>Webserver – INIT code</vt:lpstr>
      <vt:lpstr>Webserver – html data</vt:lpstr>
      <vt:lpstr>How does it looks…</vt:lpstr>
      <vt:lpstr>Webserver – handle the client</vt:lpstr>
      <vt:lpstr>Webserver – processing incoming data</vt:lpstr>
      <vt:lpstr>Multicast DNS</vt:lpstr>
      <vt:lpstr>No mdns on Android so… (buy an iPhone  or)</vt:lpstr>
      <vt:lpstr>PowerPoint Presentation</vt:lpstr>
      <vt:lpstr>Esp-now </vt:lpstr>
      <vt:lpstr>IOT – Controlling our ESP32 over the cloud</vt:lpstr>
      <vt:lpstr>IOT – BLYNK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2020-02-18T19:22:10Z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2020-02-18 19:22:10Z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