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6"/>
  </p:notesMasterIdLst>
  <p:handoutMasterIdLst>
    <p:handoutMasterId r:id="rId27"/>
  </p:handoutMasterIdLst>
  <p:sldIdLst>
    <p:sldId id="318" r:id="rId3"/>
    <p:sldId id="321" r:id="rId4"/>
    <p:sldId id="349" r:id="rId5"/>
    <p:sldId id="345" r:id="rId6"/>
    <p:sldId id="361" r:id="rId7"/>
    <p:sldId id="362" r:id="rId8"/>
    <p:sldId id="350" r:id="rId9"/>
    <p:sldId id="357" r:id="rId10"/>
    <p:sldId id="360" r:id="rId11"/>
    <p:sldId id="351" r:id="rId12"/>
    <p:sldId id="368" r:id="rId13"/>
    <p:sldId id="353" r:id="rId14"/>
    <p:sldId id="354" r:id="rId15"/>
    <p:sldId id="355" r:id="rId16"/>
    <p:sldId id="352" r:id="rId17"/>
    <p:sldId id="365" r:id="rId18"/>
    <p:sldId id="366" r:id="rId19"/>
    <p:sldId id="367" r:id="rId20"/>
    <p:sldId id="356" r:id="rId21"/>
    <p:sldId id="364" r:id="rId22"/>
    <p:sldId id="358" r:id="rId23"/>
    <p:sldId id="359" r:id="rId24"/>
    <p:sldId id="29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215" d="100"/>
          <a:sy n="215" d="100"/>
        </p:scale>
        <p:origin x="136" y="172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1/21/2020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Jan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Our LCD – ili9488 based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2FB9-9656-46B9-B579-C50DF802E1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6133"/>
            <a:ext cx="8228012" cy="39130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two modes using SPI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SPI running at 40MHz one bit, with additional Command\Data control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RGB666 (262K colors): 10 FPS for full screen refresh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/>
              <a:t>Three bytes per pixel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RGB111 – (8 colors): 60 FPS (Arcade mode – unofficial name </a:t>
            </a:r>
            <a:r>
              <a:rPr lang="en-US" dirty="0">
                <a:sym typeface="Wingdings" panose="05000000000000000000" pitchFamily="2" charset="2"/>
              </a:rPr>
              <a:t>)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Two pixels per 8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ESP32 and the LCD block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2C62D-9CBF-46F4-8238-9F03427708D6}"/>
              </a:ext>
            </a:extLst>
          </p:cNvPr>
          <p:cNvSpPr/>
          <p:nvPr/>
        </p:nvSpPr>
        <p:spPr>
          <a:xfrm>
            <a:off x="1639409" y="1003177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7C372-F4EB-4B1B-970B-28730BD31E66}"/>
              </a:ext>
            </a:extLst>
          </p:cNvPr>
          <p:cNvSpPr/>
          <p:nvPr/>
        </p:nvSpPr>
        <p:spPr>
          <a:xfrm>
            <a:off x="3749336" y="1003177"/>
            <a:ext cx="1287262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ILI9488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1C0D06-BFCA-44C8-BB74-06AEBB5211EE}"/>
              </a:ext>
            </a:extLst>
          </p:cNvPr>
          <p:cNvSpPr/>
          <p:nvPr/>
        </p:nvSpPr>
        <p:spPr>
          <a:xfrm>
            <a:off x="3848470" y="1716350"/>
            <a:ext cx="1088994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 buffer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232BB48-94D2-4FE2-A857-DC7644C72490}"/>
              </a:ext>
            </a:extLst>
          </p:cNvPr>
          <p:cNvSpPr/>
          <p:nvPr/>
        </p:nvSpPr>
        <p:spPr>
          <a:xfrm>
            <a:off x="3210757" y="1476652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08C88-DCBE-4D8A-A52C-DB6737690104}"/>
              </a:ext>
            </a:extLst>
          </p:cNvPr>
          <p:cNvSpPr/>
          <p:nvPr/>
        </p:nvSpPr>
        <p:spPr>
          <a:xfrm>
            <a:off x="5575177" y="1003176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158F46C-4935-40F3-88A6-5807953A81AD}"/>
              </a:ext>
            </a:extLst>
          </p:cNvPr>
          <p:cNvSpPr/>
          <p:nvPr/>
        </p:nvSpPr>
        <p:spPr>
          <a:xfrm>
            <a:off x="5036598" y="1476652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D8121-470E-4891-B21F-E921E74363A5}"/>
              </a:ext>
            </a:extLst>
          </p:cNvPr>
          <p:cNvSpPr txBox="1"/>
          <p:nvPr/>
        </p:nvSpPr>
        <p:spPr>
          <a:xfrm>
            <a:off x="1343487" y="730928"/>
            <a:ext cx="604865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RGB666 mode </a:t>
            </a:r>
            <a:r>
              <a:rPr lang="en-US" sz="1100" dirty="0">
                <a:solidFill>
                  <a:srgbClr val="003C71"/>
                </a:solidFill>
              </a:rPr>
              <a:t>– Any write of the graphics drivers access the frame buffer memory directly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8C6B0-9EE4-4C3B-A830-D2AAC171A490}"/>
              </a:ext>
            </a:extLst>
          </p:cNvPr>
          <p:cNvSpPr/>
          <p:nvPr/>
        </p:nvSpPr>
        <p:spPr>
          <a:xfrm>
            <a:off x="1639409" y="2908915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940D4-EF62-4EBE-9DE7-A916D42F139C}"/>
              </a:ext>
            </a:extLst>
          </p:cNvPr>
          <p:cNvSpPr/>
          <p:nvPr/>
        </p:nvSpPr>
        <p:spPr>
          <a:xfrm>
            <a:off x="3749336" y="2908915"/>
            <a:ext cx="1287262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ILI9488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161E5-6E6B-42FC-92AF-E56A99A726BA}"/>
              </a:ext>
            </a:extLst>
          </p:cNvPr>
          <p:cNvSpPr/>
          <p:nvPr/>
        </p:nvSpPr>
        <p:spPr>
          <a:xfrm>
            <a:off x="3848470" y="3622088"/>
            <a:ext cx="1088994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 buffer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F26E561-93AA-4A51-8103-C604E39AAB20}"/>
              </a:ext>
            </a:extLst>
          </p:cNvPr>
          <p:cNvSpPr/>
          <p:nvPr/>
        </p:nvSpPr>
        <p:spPr>
          <a:xfrm>
            <a:off x="3210757" y="3382390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B9A7A-F6E7-4529-A9B0-79E554038D35}"/>
              </a:ext>
            </a:extLst>
          </p:cNvPr>
          <p:cNvSpPr/>
          <p:nvPr/>
        </p:nvSpPr>
        <p:spPr>
          <a:xfrm>
            <a:off x="5575177" y="2908914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76B7CA5F-1800-4D54-9666-59869E7F1697}"/>
              </a:ext>
            </a:extLst>
          </p:cNvPr>
          <p:cNvSpPr/>
          <p:nvPr/>
        </p:nvSpPr>
        <p:spPr>
          <a:xfrm>
            <a:off x="5036598" y="3382390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1AC2E-C512-44CB-A7E6-89A974129D4A}"/>
              </a:ext>
            </a:extLst>
          </p:cNvPr>
          <p:cNvSpPr txBox="1"/>
          <p:nvPr/>
        </p:nvSpPr>
        <p:spPr>
          <a:xfrm>
            <a:off x="1343486" y="2317834"/>
            <a:ext cx="6048653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RGB111 mode</a:t>
            </a:r>
            <a:r>
              <a:rPr lang="en-US" sz="1100" dirty="0">
                <a:solidFill>
                  <a:srgbClr val="003C71"/>
                </a:solidFill>
              </a:rPr>
              <a:t> – Any write of the graphics drivers access the </a:t>
            </a:r>
            <a:r>
              <a:rPr lang="en-US" sz="1100" b="1" u="sng" dirty="0">
                <a:solidFill>
                  <a:srgbClr val="003C71"/>
                </a:solidFill>
              </a:rPr>
              <a:t>local</a:t>
            </a:r>
            <a:r>
              <a:rPr lang="en-US" sz="1100" dirty="0">
                <a:solidFill>
                  <a:srgbClr val="003C71"/>
                </a:solidFill>
              </a:rPr>
              <a:t> frame buffer</a:t>
            </a:r>
          </a:p>
          <a:p>
            <a:r>
              <a:rPr lang="en-US" sz="1100" dirty="0">
                <a:solidFill>
                  <a:srgbClr val="003C71"/>
                </a:solidFill>
              </a:rPr>
              <a:t>When needed the Local frame buffer should be written to the ILI9488 frame buffer memory and only then we will see what we have written to the local frame buffer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9B0737-4FDA-4220-B1F7-EE86B34B8923}"/>
              </a:ext>
            </a:extLst>
          </p:cNvPr>
          <p:cNvSpPr/>
          <p:nvPr/>
        </p:nvSpPr>
        <p:spPr>
          <a:xfrm>
            <a:off x="1725227" y="3622088"/>
            <a:ext cx="1450020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Local Frame buffer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505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CB014-756D-4C5B-B597-C60294F6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B81B60-C354-48F1-934B-FCDC2EFE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7692"/>
          </a:xfrm>
        </p:spPr>
        <p:txBody>
          <a:bodyPr/>
          <a:lstStyle/>
          <a:p>
            <a:r>
              <a:rPr lang="en-US" dirty="0"/>
              <a:t>RGB666 (262K colors):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CE2F3-748E-4592-BD52-75CC80072C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0215"/>
            <a:ext cx="8228012" cy="3918936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Graphics Memory resides in ILI9488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Every write is driven directly to the ILI9488 through the SPI interface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10 FPS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Supports image displaying of compressed 24 bit bitmaps and compressed gray scale bitmaps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How to use: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 the main file declare a global instance:</a:t>
            </a:r>
          </a:p>
          <a:p>
            <a:pPr marL="7429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ILI9488SPI_264KC </a:t>
            </a:r>
            <a:r>
              <a:rPr lang="en-US" dirty="0" err="1"/>
              <a:t>lcd</a:t>
            </a:r>
            <a:r>
              <a:rPr lang="en-US" dirty="0"/>
              <a:t>(480, 320);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 the setup initialize the LCD:</a:t>
            </a:r>
          </a:p>
          <a:p>
            <a:pPr marL="7429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lcd.init</a:t>
            </a:r>
            <a:r>
              <a:rPr lang="en-US" dirty="0"/>
              <a:t>();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Sample code: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lcd.fillScr</a:t>
            </a:r>
            <a:r>
              <a:rPr lang="en-US" dirty="0"/>
              <a:t>(0, 0, 0); // (R,G,B) 0-255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lcd.setColor</a:t>
            </a:r>
            <a:r>
              <a:rPr lang="en-US" dirty="0"/>
              <a:t>(255, 0, 0);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lcd.drawString</a:t>
            </a:r>
            <a:r>
              <a:rPr lang="en-US" dirty="0"/>
              <a:t>("LCD DEMO", 100, 100, 25);</a:t>
            </a:r>
          </a:p>
          <a:p>
            <a:pPr marL="7429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30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CB014-756D-4C5B-B597-C60294F6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B81B60-C354-48F1-934B-FCDC2EFE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7692"/>
          </a:xfrm>
        </p:spPr>
        <p:txBody>
          <a:bodyPr/>
          <a:lstStyle/>
          <a:p>
            <a:r>
              <a:rPr lang="en-US" dirty="0"/>
              <a:t>RGB111 (8 colors) – arcade mode: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CE2F3-748E-4592-BD52-75CC80072C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0215"/>
            <a:ext cx="8228012" cy="1609816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Arcade gamming oriented, performance is much higher than RGB666, flicker free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Graphics memory resides in ESP32!!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Every write is </a:t>
            </a:r>
            <a:r>
              <a:rPr lang="en-US" sz="1200" b="1" dirty="0">
                <a:highlight>
                  <a:srgbClr val="FFFF00"/>
                </a:highlight>
              </a:rPr>
              <a:t>NOT</a:t>
            </a:r>
            <a:r>
              <a:rPr lang="en-US" sz="1200" dirty="0"/>
              <a:t> driven directly to the ILI9488, only when we decide a full frame is being written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60 FPS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Supports foreground and background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Supports image displaying of 8 colors bitmaps with skip and flip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7C0CD-3C7E-4B65-94DD-B72B6A02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2571750"/>
            <a:ext cx="1965124" cy="1749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0FD0A-D995-486E-9421-0DF45FD2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96" y="2571749"/>
            <a:ext cx="1678725" cy="1749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6F8EC3-0F7D-4A96-8F27-E0802AC1C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180" y="2571749"/>
            <a:ext cx="1786620" cy="17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DADB62-3822-4F01-9AF2-1A072D33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1EA573-8861-4A0A-921D-9BC1220F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4733"/>
          </a:xfrm>
        </p:spPr>
        <p:txBody>
          <a:bodyPr/>
          <a:lstStyle/>
          <a:p>
            <a:r>
              <a:rPr lang="en-US" dirty="0"/>
              <a:t>RGB111 – Arcade mode: how to 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646AD-77B0-447B-8E6A-F6BDB5D03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723585"/>
            <a:ext cx="3992565" cy="39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C3DC2-E1E0-4ADC-99B4-EC41F36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845F4-3243-4A3A-BD6F-1EFC4D25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81"/>
          </a:xfrm>
        </p:spPr>
        <p:txBody>
          <a:bodyPr/>
          <a:lstStyle/>
          <a:p>
            <a:r>
              <a:rPr lang="en-US" dirty="0"/>
              <a:t>Generating bitmaps and using them in our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D1002-C2B2-4C45-AA39-B9812A683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778927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Pick your image, make it a BMP file with size no larger than 480x320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 the BMPconverter.exe in the tools directory in the GIT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tool generates a C file containing the array (bitmap)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Place the file in your project directory as 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Generate a declaration in your main file (where loop resides)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extern const unsigned char/unsigned int/unsigned short </a:t>
            </a:r>
            <a:r>
              <a:rPr lang="en-US" sz="1600" dirty="0" err="1"/>
              <a:t>FlappyBird</a:t>
            </a:r>
            <a:r>
              <a:rPr lang="en-US" sz="1600" dirty="0"/>
              <a:t>[];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For 262K mode use: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LCD.drawCompressed24bitBitmap(</a:t>
            </a:r>
            <a:r>
              <a:rPr lang="en-US" sz="1600" dirty="0" err="1"/>
              <a:t>x,y</a:t>
            </a:r>
            <a:r>
              <a:rPr lang="en-US" sz="1600" dirty="0"/>
              <a:t>, </a:t>
            </a:r>
            <a:r>
              <a:rPr lang="en-US" sz="1600" dirty="0" err="1"/>
              <a:t>FlappyBird</a:t>
            </a:r>
            <a:r>
              <a:rPr lang="en-US" sz="1600" dirty="0"/>
              <a:t>);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LCD. </a:t>
            </a:r>
            <a:r>
              <a:rPr lang="en-US" sz="1600" dirty="0" err="1"/>
              <a:t>drawCompressedGrayScaleBitmap</a:t>
            </a: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, </a:t>
            </a:r>
            <a:r>
              <a:rPr lang="en-US" sz="1600" dirty="0" err="1"/>
              <a:t>FlappyBird</a:t>
            </a:r>
            <a:r>
              <a:rPr lang="en-US" sz="1600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For 8 colors mode use: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LCD.</a:t>
            </a:r>
            <a:r>
              <a:rPr lang="en-US" dirty="0"/>
              <a:t> </a:t>
            </a:r>
            <a:r>
              <a:rPr lang="en-US" dirty="0" err="1"/>
              <a:t>drawBitmap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 </a:t>
            </a:r>
            <a:r>
              <a:rPr lang="en-US" dirty="0" err="1"/>
              <a:t>FlappyBird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useSkipBit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*/</a:t>
            </a:r>
            <a:r>
              <a:rPr lang="en-US" dirty="0"/>
              <a:t> true,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/*Flip Opt.*/</a:t>
            </a:r>
            <a:r>
              <a:rPr lang="en-US" dirty="0" err="1"/>
              <a:t>noflip</a:t>
            </a:r>
            <a:r>
              <a:rPr lang="en-US" dirty="0"/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6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6F11F-1EB0-4A6D-A2A2-3CFE85E9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4123A-6FE7-4D27-9D28-AA73B35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1998"/>
            <a:ext cx="8229600" cy="357902"/>
          </a:xfrm>
        </p:spPr>
        <p:txBody>
          <a:bodyPr/>
          <a:lstStyle/>
          <a:p>
            <a:r>
              <a:rPr lang="en-US" dirty="0"/>
              <a:t>The touch panel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0B1D-0C34-4ABD-9C21-20EB9E7594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33401"/>
            <a:ext cx="8228012" cy="40957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Capacitive touch panel with two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I2C interface – 100 </a:t>
            </a:r>
            <a:r>
              <a:rPr lang="en-US" sz="1400" dirty="0" err="1"/>
              <a:t>KHz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Sensitivity can be set from few centimeters to direct touch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Interrupt driven directly to the MCU to indicate a touch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Doesn’t need an expansive I2C read to check for a touch!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No</a:t>
            </a:r>
            <a:r>
              <a:rPr lang="en-US" sz="1400" dirty="0"/>
              <a:t> need for a calibration process!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Need to call the initialization function in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Usage: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Check if touched: if(</a:t>
            </a:r>
            <a:r>
              <a:rPr lang="en-US" sz="1400" b="1" dirty="0"/>
              <a:t>TOUCH_PANNEL_TOUCHED</a:t>
            </a:r>
            <a:r>
              <a:rPr lang="en-US" sz="1400" dirty="0"/>
              <a:t>())…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yes: </a:t>
            </a:r>
            <a:r>
              <a:rPr lang="fr-FR" sz="1400" b="1" dirty="0"/>
              <a:t>count</a:t>
            </a:r>
            <a:r>
              <a:rPr lang="fr-FR" sz="1400" dirty="0"/>
              <a:t> = </a:t>
            </a:r>
            <a:r>
              <a:rPr lang="fr-FR" sz="1400" b="1" dirty="0" err="1"/>
              <a:t>ts.getTouchedPoints</a:t>
            </a:r>
            <a:r>
              <a:rPr lang="fr-FR" sz="1400" dirty="0"/>
              <a:t>(&amp;x1, &amp;y1, &amp;x2, &amp;y2);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76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6F11F-1EB0-4A6D-A2A2-3CFE85E9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4123A-6FE7-4D27-9D28-AA73B35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1998"/>
            <a:ext cx="8229600" cy="357902"/>
          </a:xfrm>
        </p:spPr>
        <p:txBody>
          <a:bodyPr/>
          <a:lstStyle/>
          <a:p>
            <a:r>
              <a:rPr lang="en-US" dirty="0"/>
              <a:t>The joy stick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0B1D-0C34-4ABD-9C21-20EB9E7594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33401"/>
            <a:ext cx="8228012" cy="40957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Two axis – X and Y, both analog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I/</a:t>
            </a:r>
            <a:r>
              <a:rPr lang="en-US" sz="1400" dirty="0" err="1"/>
              <a:t>Os</a:t>
            </a:r>
            <a:r>
              <a:rPr lang="en-US" sz="1400" dirty="0"/>
              <a:t>: 36 and 39 and analog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one is a bit different thus needs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Usage: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analogJoyStick</a:t>
            </a:r>
            <a:r>
              <a:rPr lang="en-US" sz="1400" dirty="0"/>
              <a:t> JS(JOY_X_PIN, JOY_Y_PIN, 5</a:t>
            </a:r>
            <a:r>
              <a:rPr lang="en-US" sz="1400" dirty="0">
                <a:solidFill>
                  <a:srgbClr val="F0CE3E"/>
                </a:solidFill>
              </a:rPr>
              <a:t>/*Dead Zone*/</a:t>
            </a:r>
            <a:r>
              <a:rPr lang="en-US" sz="1400" dirty="0"/>
              <a:t>);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JS.init</a:t>
            </a:r>
            <a:r>
              <a:rPr lang="en-US" sz="1400" dirty="0"/>
              <a:t>(); </a:t>
            </a:r>
            <a:r>
              <a:rPr lang="en-US" sz="1400" dirty="0">
                <a:solidFill>
                  <a:srgbClr val="F0CE3E"/>
                </a:solidFill>
              </a:rPr>
              <a:t>// When called joy stick shouldn’t be touched!!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jx</a:t>
            </a:r>
            <a:r>
              <a:rPr lang="en-US" sz="1400" dirty="0"/>
              <a:t> = </a:t>
            </a:r>
            <a:r>
              <a:rPr lang="en-US" sz="1400" dirty="0" err="1"/>
              <a:t>JS.readXaxis</a:t>
            </a:r>
            <a:r>
              <a:rPr lang="en-US" sz="1400" dirty="0"/>
              <a:t>(); </a:t>
            </a:r>
            <a:r>
              <a:rPr lang="en-US" sz="1400" dirty="0">
                <a:solidFill>
                  <a:srgbClr val="F0CE3E"/>
                </a:solidFill>
              </a:rPr>
              <a:t>// Read value : -2048 to +2048</a:t>
            </a:r>
            <a:endParaRPr lang="en-US" sz="800" dirty="0">
              <a:solidFill>
                <a:srgbClr val="F0C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6F11F-1EB0-4A6D-A2A2-3CFE85E9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4123A-6FE7-4D27-9D28-AA73B35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1998"/>
            <a:ext cx="8229600" cy="357902"/>
          </a:xfrm>
        </p:spPr>
        <p:txBody>
          <a:bodyPr/>
          <a:lstStyle/>
          <a:p>
            <a:r>
              <a:rPr lang="en-US" dirty="0"/>
              <a:t>The speaker (buzzer)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0B1D-0C34-4ABD-9C21-20EB9E7594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33401"/>
            <a:ext cx="8228012" cy="40957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PWM channel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two functions: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One blocking: void </a:t>
            </a:r>
            <a:r>
              <a:rPr lang="en-US" sz="1400" b="1" dirty="0"/>
              <a:t>sound</a:t>
            </a:r>
            <a:r>
              <a:rPr lang="en-US" sz="1400" dirty="0"/>
              <a:t>(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freq</a:t>
            </a:r>
            <a:r>
              <a:rPr lang="en-US" sz="1400" dirty="0"/>
              <a:t>, 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timeInMilliSec</a:t>
            </a:r>
            <a:r>
              <a:rPr lang="en-US" sz="1400" dirty="0"/>
              <a:t>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play sound of frequency for a period of time, when done will return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Second non blocking: void </a:t>
            </a:r>
            <a:r>
              <a:rPr lang="en-US" sz="1400" b="1" dirty="0"/>
              <a:t>sound</a:t>
            </a:r>
            <a:r>
              <a:rPr lang="en-US" sz="1400" dirty="0"/>
              <a:t>(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freq</a:t>
            </a:r>
            <a:r>
              <a:rPr lang="en-US" sz="1400" dirty="0"/>
              <a:t>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trigger the speaker to generate sound at specified frequency and return immediately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Call: </a:t>
            </a:r>
            <a:r>
              <a:rPr lang="en-US" sz="1400" b="1" dirty="0" err="1"/>
              <a:t>soundOff</a:t>
            </a:r>
            <a:r>
              <a:rPr lang="en-US" sz="1400" dirty="0"/>
              <a:t>(); to shut off the speaker</a:t>
            </a:r>
          </a:p>
        </p:txBody>
      </p:sp>
    </p:spTree>
    <p:extLst>
      <p:ext uri="{BB962C8B-B14F-4D97-AF65-F5344CB8AC3E}">
        <p14:creationId xmlns:p14="http://schemas.microsoft.com/office/powerpoint/2010/main" val="21798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D16A4-31DE-4D37-B962-AD0C63D8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F5E40-A4CD-4FF0-AE17-8D71B32B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2896"/>
          </a:xfrm>
        </p:spPr>
        <p:txBody>
          <a:bodyPr/>
          <a:lstStyle/>
          <a:p>
            <a:r>
              <a:rPr lang="en-US" dirty="0"/>
              <a:t>The arcade team’s targets: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E4C79-B6AC-4678-8638-ABCEC8EFA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7255"/>
            <a:ext cx="8228012" cy="392189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Expand our graphics library to make it easier to code games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Improve the graphics library’s performance (use dual core?)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Define and code sound generating functions for games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To code few games: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Pacman (with a twist?)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Space invaders (basic code exists)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Car racing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One of our owns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r>
              <a:rPr lang="en-US" sz="1400" dirty="0"/>
              <a:t>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To define a unique controller, design it and manufacture it</a:t>
            </a:r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61458DD-CFAE-468B-9892-55E52CF4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82" y="308848"/>
            <a:ext cx="2000434" cy="15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ace invaders">
            <a:extLst>
              <a:ext uri="{FF2B5EF4-FFF2-40B4-BE49-F238E27FC236}">
                <a16:creationId xmlns:a16="http://schemas.microsoft.com/office/drawing/2014/main" id="{BB59DDFA-3B87-4B4B-86AC-61F8C9E9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37" y="2154315"/>
            <a:ext cx="1996277" cy="160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cade car games">
            <a:extLst>
              <a:ext uri="{FF2B5EF4-FFF2-40B4-BE49-F238E27FC236}">
                <a16:creationId xmlns:a16="http://schemas.microsoft.com/office/drawing/2014/main" id="{52A4CD35-B7D8-47AA-B9E3-99B9A9A21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93" y="3440644"/>
            <a:ext cx="1519515" cy="108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cade car games">
            <a:extLst>
              <a:ext uri="{FF2B5EF4-FFF2-40B4-BE49-F238E27FC236}">
                <a16:creationId xmlns:a16="http://schemas.microsoft.com/office/drawing/2014/main" id="{52A89524-ABEF-4F9A-B02F-ECCBC1CA7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60" y="3440644"/>
            <a:ext cx="1454491" cy="108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9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D16A4-31DE-4D37-B962-AD0C63D8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F5E40-A4CD-4FF0-AE17-8D71B32B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2896"/>
          </a:xfrm>
        </p:spPr>
        <p:txBody>
          <a:bodyPr/>
          <a:lstStyle/>
          <a:p>
            <a:r>
              <a:rPr lang="en-US" dirty="0"/>
              <a:t>The drone team’s targets: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E4C79-B6AC-4678-8638-ABCEC8EFA0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7255"/>
            <a:ext cx="8228012" cy="3921896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Design and build a complete drone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Design and manufacture the board controlling the drone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3D design and print the chassis 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Code the drones flight control SW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 Arcade team will code the remote controller using our platform </a:t>
            </a:r>
          </a:p>
          <a:p>
            <a:pPr lvl="1" indent="0">
              <a:spcBef>
                <a:spcPts val="600"/>
              </a:spcBef>
              <a:buNone/>
            </a:pPr>
            <a:endParaRPr lang="en-US" sz="1400" dirty="0"/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C07B9-C389-4857-AECF-5DE60DBF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675" y="212395"/>
            <a:ext cx="2810070" cy="2359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89AB0-5197-4205-9851-8D5F56DCC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2340387"/>
            <a:ext cx="3597664" cy="19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537B-EBF1-40F0-884A-8C6B3D25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3C098-505A-4287-AF6E-9C8601C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8406"/>
          </a:xfrm>
        </p:spPr>
        <p:txBody>
          <a:bodyPr/>
          <a:lstStyle/>
          <a:p>
            <a:r>
              <a:rPr lang="en-US" dirty="0"/>
              <a:t>Flash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C8502-0B55-49F8-B4D8-C5B0CAC8D1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8863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 volatile programable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common interface is SPI (1,4 or 8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based (4KB, 8KB, 16KB, 64KB, 128KB) – ESP32’s flash sector size is 4KB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erase the state of all erased bits is logic 1(0xFFFFFFFF)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set any bit to 0, but cannot set it back to 1 unless we </a:t>
            </a:r>
            <a:r>
              <a:rPr lang="en-US" sz="1400" b="1" dirty="0"/>
              <a:t>erase a complete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can be erased around </a:t>
            </a:r>
            <a:r>
              <a:rPr lang="en-US" sz="1400" b="1" dirty="0"/>
              <a:t>100000</a:t>
            </a:r>
            <a:r>
              <a:rPr lang="en-US" sz="1400" dirty="0"/>
              <a:t> times!! That’s all!!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Erase operation is long (~10ms)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suitable serving a memory for counters (will stop functioning after 100000 time!)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Our file system called </a:t>
            </a:r>
            <a:r>
              <a:rPr lang="en-US" sz="1400" dirty="0" err="1"/>
              <a:t>TinyFFS</a:t>
            </a:r>
            <a:r>
              <a:rPr lang="en-US" sz="1400" dirty="0"/>
              <a:t> is taking into account these 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Sectors can be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B084F-0E54-4D2D-A8C2-4B8484E3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C466EF-1FF9-4BDB-8C85-7D7364FD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0651"/>
          </a:xfrm>
        </p:spPr>
        <p:txBody>
          <a:bodyPr/>
          <a:lstStyle/>
          <a:p>
            <a:r>
              <a:rPr lang="en-US" dirty="0" err="1"/>
              <a:t>EEprom</a:t>
            </a:r>
            <a:r>
              <a:rPr lang="en-US" dirty="0"/>
              <a:t>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A3305-D4FA-4586-9996-D6366148B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89499"/>
            <a:ext cx="8228012" cy="3939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sizes (2KB to 64KB)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Size to price ratio is really bad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You can just write to any byte any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Most common interface is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Very slow and mostly used for saving configuration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ESP32’s EEPROM is emulated on the main flash and is occupying one sector (4KB)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use: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EEPROM.begin</a:t>
            </a:r>
            <a:r>
              <a:rPr lang="en-US" dirty="0"/>
              <a:t>(512);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Size up to 4096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EEPROM.write</a:t>
            </a:r>
            <a:r>
              <a:rPr lang="en-US" dirty="0"/>
              <a:t>(12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/*Address*/,</a:t>
            </a:r>
            <a:r>
              <a:rPr lang="en-US" dirty="0"/>
              <a:t>100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/*Data*/</a:t>
            </a:r>
            <a:r>
              <a:rPr lang="en-US" dirty="0"/>
              <a:t>);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EEPROM.commit</a:t>
            </a:r>
            <a:r>
              <a:rPr lang="en-US" dirty="0"/>
              <a:t>();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Save the data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7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2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Basic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I/</a:t>
            </a:r>
            <a:r>
              <a:rPr lang="en-US" sz="2000" dirty="0" err="1"/>
              <a:t>Os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Graphics fundamentals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The LCD we have on our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touch panel and Joy Stick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Arcade’s team</a:t>
            </a:r>
            <a:r>
              <a:rPr lang="he-IL" sz="2000" dirty="0"/>
              <a:t> </a:t>
            </a:r>
            <a:r>
              <a:rPr lang="en-US" sz="2000" dirty="0"/>
              <a:t>targets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Drone’s team targets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Flash memory vs EPROM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Go through the demos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52199-9B41-445F-BB18-79350FB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1EAC4-4198-4BDD-8C7C-1DB2FD54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10"/>
          </a:xfrm>
        </p:spPr>
        <p:txBody>
          <a:bodyPr/>
          <a:lstStyle/>
          <a:p>
            <a:r>
              <a:rPr lang="en-US" dirty="0"/>
              <a:t>Basic code structure in Arduino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E6FE2-F470-4B6B-9AE5-B8ADC0F5A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2459"/>
            <a:ext cx="8228012" cy="3936692"/>
          </a:xfrm>
        </p:spPr>
        <p:txBody>
          <a:bodyPr/>
          <a:lstStyle/>
          <a:p>
            <a:r>
              <a:rPr lang="en-US" dirty="0"/>
              <a:t>void setup() {</a:t>
            </a:r>
          </a:p>
          <a:p>
            <a:r>
              <a:rPr lang="en-US" dirty="0"/>
              <a:t>  // put your setup code here, to run once:</a:t>
            </a:r>
          </a:p>
          <a:p>
            <a:r>
              <a:rPr lang="en-US" dirty="0"/>
              <a:t>	I/O set up</a:t>
            </a:r>
          </a:p>
          <a:p>
            <a:r>
              <a:rPr lang="en-US" dirty="0"/>
              <a:t>	One time initialization function/s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 {</a:t>
            </a:r>
          </a:p>
          <a:p>
            <a:r>
              <a:rPr lang="en-US" dirty="0"/>
              <a:t>  // put your main code here, to run repeatedly:</a:t>
            </a:r>
          </a:p>
          <a:p>
            <a:r>
              <a:rPr lang="en-US" dirty="0"/>
              <a:t>	Our code, runs endlessly ….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295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0B57-2F5A-4C63-9A8F-175F14F6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0DC7-5A56-4339-BD42-9B271A32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539"/>
            <a:ext cx="8229600" cy="389529"/>
          </a:xfrm>
        </p:spPr>
        <p:txBody>
          <a:bodyPr/>
          <a:lstStyle/>
          <a:p>
            <a:r>
              <a:rPr lang="en-US" dirty="0"/>
              <a:t>I/O and the different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62134-D7F7-44D2-8AF2-DB27A77017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23783"/>
            <a:ext cx="8228012" cy="4237607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Digital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OUTPUT);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digitalWrite(34, HIGH); digitalWrite(34, LOW);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digitalRead</a:t>
            </a:r>
            <a:r>
              <a:rPr lang="en-US" sz="1400" dirty="0"/>
              <a:t>(34);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Analog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(36, ANALOG)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Input only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analogRead</a:t>
            </a:r>
            <a:r>
              <a:rPr lang="en-US" sz="1400" dirty="0"/>
              <a:t>(36);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PWM (Pulse-Width Modulation):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pinMode</a:t>
            </a:r>
            <a:r>
              <a:rPr lang="en-US" sz="1400" dirty="0"/>
              <a:t>(25, OUTPUT);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ledcSetup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2000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/*Freq*/</a:t>
            </a:r>
            <a:r>
              <a:rPr lang="en-US" sz="1400" dirty="0"/>
              <a:t>, 8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/*Number of bits for resolution of duty cycle*/</a:t>
            </a:r>
            <a:r>
              <a:rPr lang="en-US" sz="1400" dirty="0"/>
              <a:t>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ledcAttachPin</a:t>
            </a:r>
            <a:r>
              <a:rPr lang="en-US" sz="1400" dirty="0"/>
              <a:t>(25, 1);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ledcWriteTone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2000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/*Freq*/</a:t>
            </a:r>
            <a:r>
              <a:rPr lang="en-US" sz="1400" dirty="0"/>
              <a:t>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ledcWrite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196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/*Duty Cycle*/</a:t>
            </a:r>
            <a:r>
              <a:rPr lang="en-US" sz="1400" dirty="0"/>
              <a:t>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DAC: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No setup needed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dacWrite</a:t>
            </a:r>
            <a:r>
              <a:rPr lang="en-US" sz="1400" dirty="0"/>
              <a:t>(25,Value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0 – 255 */</a:t>
            </a:r>
            <a:r>
              <a:rPr lang="en-US" sz="1400" dirty="0"/>
              <a:t>);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Output 0-3.3V, 0.013V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ADA1-3B7B-4745-8B7C-FC7B6138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69" y="308303"/>
            <a:ext cx="2123344" cy="1523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F96C0-5A87-457B-A532-753A2C47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17" y="3311758"/>
            <a:ext cx="1542096" cy="13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B8CC1-C335-4785-A39A-38E6B009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10AC3-AD37-436C-852F-3DB1FB12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54940"/>
            <a:ext cx="8229600" cy="427752"/>
          </a:xfrm>
        </p:spPr>
        <p:txBody>
          <a:bodyPr/>
          <a:lstStyle/>
          <a:p>
            <a:r>
              <a:rPr lang="en-US" dirty="0"/>
              <a:t>Usage for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9D615-3EC1-473B-9294-AA152AC2AB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82693"/>
            <a:ext cx="8228012" cy="4046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Digital</a:t>
            </a:r>
            <a:r>
              <a:rPr lang="en-US" sz="1400" dirty="0"/>
              <a:t>: Control led, relays, read state of digital inputs coming from different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Analog</a:t>
            </a:r>
            <a:r>
              <a:rPr lang="en-US" sz="1400" dirty="0"/>
              <a:t>: Read voltage level of a device, potentiometer, Joy Stick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PWM</a:t>
            </a:r>
            <a:r>
              <a:rPr lang="en-US" sz="1400" dirty="0"/>
              <a:t>: Control a speaker, DC motors, servo electric engines 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DAC</a:t>
            </a:r>
            <a:r>
              <a:rPr lang="en-US" sz="1400" dirty="0"/>
              <a:t>: Drive a speaker with volume control, generate special wave forms, use your imagination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6A2C4-726E-46CA-AE2A-6B233458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184400"/>
            <a:ext cx="1697647" cy="1813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A3614-1276-4E8D-8FB7-BC988C871463}"/>
              </a:ext>
            </a:extLst>
          </p:cNvPr>
          <p:cNvSpPr txBox="1"/>
          <p:nvPr/>
        </p:nvSpPr>
        <p:spPr>
          <a:xfrm>
            <a:off x="2151672" y="3460750"/>
            <a:ext cx="482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PWM</a:t>
            </a:r>
          </a:p>
        </p:txBody>
      </p:sp>
      <p:pic>
        <p:nvPicPr>
          <p:cNvPr id="2050" name="Picture 2" descr="Image result for speaker DAC arduino">
            <a:extLst>
              <a:ext uri="{FF2B5EF4-FFF2-40B4-BE49-F238E27FC236}">
                <a16:creationId xmlns:a16="http://schemas.microsoft.com/office/drawing/2014/main" id="{8D32AACC-AAF8-4B96-8463-B15B57C2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151782"/>
            <a:ext cx="4940300" cy="184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52199-9B41-445F-BB18-79350FB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1EAC4-4198-4BDD-8C7C-1DB2FD54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10"/>
          </a:xfrm>
        </p:spPr>
        <p:txBody>
          <a:bodyPr/>
          <a:lstStyle/>
          <a:p>
            <a:r>
              <a:rPr lang="en-US" dirty="0"/>
              <a:t>Basic graphics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F2AFD-8DCD-4CA7-881E-1BB1825A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4" y="796031"/>
            <a:ext cx="3269023" cy="19276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693CCE-E5AB-4867-BA40-89ACE88E5A92}"/>
              </a:ext>
            </a:extLst>
          </p:cNvPr>
          <p:cNvSpPr/>
          <p:nvPr/>
        </p:nvSpPr>
        <p:spPr>
          <a:xfrm>
            <a:off x="2610035" y="1177771"/>
            <a:ext cx="2503502" cy="1393979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 controller</a:t>
            </a:r>
          </a:p>
          <a:p>
            <a:pPr algn="ctr"/>
            <a:r>
              <a:rPr lang="en-US" dirty="0"/>
              <a:t>(In our case – ILI9488)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5045C2-C62D-4A27-995F-8673DB7817F2}"/>
              </a:ext>
            </a:extLst>
          </p:cNvPr>
          <p:cNvSpPr/>
          <p:nvPr/>
        </p:nvSpPr>
        <p:spPr>
          <a:xfrm>
            <a:off x="798990" y="958880"/>
            <a:ext cx="1328691" cy="183176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5D8C495-339B-4524-90D8-ECFF2D511880}"/>
              </a:ext>
            </a:extLst>
          </p:cNvPr>
          <p:cNvSpPr/>
          <p:nvPr/>
        </p:nvSpPr>
        <p:spPr>
          <a:xfrm>
            <a:off x="5113537" y="1759865"/>
            <a:ext cx="491231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2CB2FC9-D5A2-4C96-8AB5-09BA34F03399}"/>
              </a:ext>
            </a:extLst>
          </p:cNvPr>
          <p:cNvSpPr/>
          <p:nvPr/>
        </p:nvSpPr>
        <p:spPr>
          <a:xfrm>
            <a:off x="2127682" y="1759864"/>
            <a:ext cx="482354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06C4C7C-289D-4ED1-B3E7-9AD4C3F4429A}"/>
              </a:ext>
            </a:extLst>
          </p:cNvPr>
          <p:cNvSpPr/>
          <p:nvPr/>
        </p:nvSpPr>
        <p:spPr>
          <a:xfrm rot="5400000">
            <a:off x="3638255" y="2729311"/>
            <a:ext cx="505842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5B12D-6688-4203-8C66-72E04134EBA3}"/>
              </a:ext>
            </a:extLst>
          </p:cNvPr>
          <p:cNvSpPr txBox="1"/>
          <p:nvPr/>
        </p:nvSpPr>
        <p:spPr>
          <a:xfrm>
            <a:off x="3240350" y="3086471"/>
            <a:ext cx="2041864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Interface to host</a:t>
            </a:r>
          </a:p>
          <a:p>
            <a:r>
              <a:rPr lang="en-US" sz="1100" dirty="0">
                <a:solidFill>
                  <a:srgbClr val="003C71"/>
                </a:solidFill>
              </a:rPr>
              <a:t>PCIe, SPI, I2C,UART, Parallel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7BADE-A05C-41FA-A5EC-4FE9D1E5FA8B}"/>
              </a:ext>
            </a:extLst>
          </p:cNvPr>
          <p:cNvSpPr txBox="1"/>
          <p:nvPr/>
        </p:nvSpPr>
        <p:spPr>
          <a:xfrm>
            <a:off x="455613" y="3611224"/>
            <a:ext cx="3737606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Memory structure: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Array of: RGB,RGB,RGB …. Or (ARGB,ARGB,ARGB…)</a:t>
            </a:r>
          </a:p>
          <a:p>
            <a:r>
              <a:rPr lang="en-US" sz="1100" dirty="0">
                <a:solidFill>
                  <a:srgbClr val="003C71"/>
                </a:solidFill>
              </a:rPr>
              <a:t>32, 24, 18, 16, or 3 bit per pixel (8888, 888, 666, 565, 111)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FDC26-0ED8-45FA-8C58-E1350261057D}"/>
              </a:ext>
            </a:extLst>
          </p:cNvPr>
          <p:cNvSpPr txBox="1"/>
          <p:nvPr/>
        </p:nvSpPr>
        <p:spPr>
          <a:xfrm>
            <a:off x="964707" y="1115627"/>
            <a:ext cx="4231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RGB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B9CA033-2CDE-40F4-8125-CB343EF1F37E}"/>
              </a:ext>
            </a:extLst>
          </p:cNvPr>
          <p:cNvCxnSpPr/>
          <p:nvPr/>
        </p:nvCxnSpPr>
        <p:spPr>
          <a:xfrm flipV="1">
            <a:off x="1174812" y="958880"/>
            <a:ext cx="4542407" cy="156747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0407B-AE93-40B8-9070-2996242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D2214-C5FA-4FD4-921F-95001966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9222"/>
          </a:xfrm>
        </p:spPr>
        <p:txBody>
          <a:bodyPr/>
          <a:lstStyle/>
          <a:p>
            <a:r>
              <a:rPr lang="en-US" dirty="0"/>
              <a:t>Animation basics…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A680-27D1-4EC8-B58D-0A75BF03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9" y="894887"/>
            <a:ext cx="4050136" cy="16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F1D72-78C4-47A2-BFA0-72B923C7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5B360A-12EF-41F9-B466-8AECE02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3613"/>
            <a:ext cx="8229600" cy="339222"/>
          </a:xfrm>
        </p:spPr>
        <p:txBody>
          <a:bodyPr/>
          <a:lstStyle/>
          <a:p>
            <a:r>
              <a:rPr lang="en-US" dirty="0"/>
              <a:t>Few main technics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27AFE-3562-42B2-91EA-FE917E9C1E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46100"/>
            <a:ext cx="8228012" cy="40830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1:</a:t>
            </a:r>
            <a:r>
              <a:rPr lang="en-US" sz="1600" dirty="0"/>
              <a:t> Use one frame, just erase and draw what ever is needed, do it fast enough and it will look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2: </a:t>
            </a:r>
            <a:r>
              <a:rPr lang="en-US" sz="1600" dirty="0"/>
              <a:t>Use a scratch frame buffer, for each scene: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Erase the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Draw the new scene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new scene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We need a frame rate greater than 30 to have smooth animation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3:</a:t>
            </a:r>
            <a:r>
              <a:rPr lang="en-US" sz="1600" dirty="0"/>
              <a:t> Combination of options 1 and 2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just erase and draw what ever is needed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frame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82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1513</Words>
  <Application>Microsoft Office PowerPoint</Application>
  <PresentationFormat>On-screen Show (16:9)</PresentationFormat>
  <Paragraphs>214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class 2</vt:lpstr>
      <vt:lpstr>PowerPoint Presentation</vt:lpstr>
      <vt:lpstr>Class 2 agenda:</vt:lpstr>
      <vt:lpstr>Basic code structure in Arduino</vt:lpstr>
      <vt:lpstr>I/O and the different types</vt:lpstr>
      <vt:lpstr>Usage for i/os</vt:lpstr>
      <vt:lpstr>Basic graphics controller</vt:lpstr>
      <vt:lpstr>Animation basics…</vt:lpstr>
      <vt:lpstr>Few main technics</vt:lpstr>
      <vt:lpstr>Our LCD – ili9488 based</vt:lpstr>
      <vt:lpstr>ESP32 and the LCD block diagram</vt:lpstr>
      <vt:lpstr>RGB666 (262K colors):</vt:lpstr>
      <vt:lpstr>RGB111 (8 colors) – arcade mode:</vt:lpstr>
      <vt:lpstr>RGB111 – Arcade mode: how to use</vt:lpstr>
      <vt:lpstr>Generating bitmaps and using them in our code</vt:lpstr>
      <vt:lpstr>The touch panel</vt:lpstr>
      <vt:lpstr>The joy stick</vt:lpstr>
      <vt:lpstr>The speaker (buzzer)</vt:lpstr>
      <vt:lpstr>The arcade team’s targets:</vt:lpstr>
      <vt:lpstr>The drone team’s targets:</vt:lpstr>
      <vt:lpstr>Flash memory</vt:lpstr>
      <vt:lpstr>EEprom memory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2020-01-21T12:24:28Z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2020-01-21 12:24:28Z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