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22"/>
  </p:notesMasterIdLst>
  <p:handoutMasterIdLst>
    <p:handoutMasterId r:id="rId23"/>
  </p:handoutMasterIdLst>
  <p:sldIdLst>
    <p:sldId id="318" r:id="rId3"/>
    <p:sldId id="321" r:id="rId4"/>
    <p:sldId id="349" r:id="rId5"/>
    <p:sldId id="351" r:id="rId6"/>
    <p:sldId id="350" r:id="rId7"/>
    <p:sldId id="352" r:id="rId8"/>
    <p:sldId id="354" r:id="rId9"/>
    <p:sldId id="367" r:id="rId10"/>
    <p:sldId id="361" r:id="rId11"/>
    <p:sldId id="368" r:id="rId12"/>
    <p:sldId id="366" r:id="rId13"/>
    <p:sldId id="353" r:id="rId14"/>
    <p:sldId id="362" r:id="rId15"/>
    <p:sldId id="356" r:id="rId16"/>
    <p:sldId id="357" r:id="rId17"/>
    <p:sldId id="363" r:id="rId18"/>
    <p:sldId id="364" r:id="rId19"/>
    <p:sldId id="359" r:id="rId20"/>
    <p:sldId id="29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3E"/>
    <a:srgbClr val="0071C5"/>
    <a:srgbClr val="F83308"/>
    <a:srgbClr val="FD92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150" d="100"/>
          <a:sy n="150" d="100"/>
        </p:scale>
        <p:origin x="402" y="102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2/3/2020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Maker’s university – </a:t>
            </a:r>
            <a:br>
              <a:rPr lang="en-US" dirty="0"/>
            </a:br>
            <a:r>
              <a:rPr lang="en-US" dirty="0"/>
              <a:t>by intel’s makers community</a:t>
            </a:r>
            <a:br>
              <a:rPr lang="en-US" dirty="0"/>
            </a:br>
            <a:r>
              <a:rPr lang="en-US" dirty="0"/>
              <a:t>class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Jan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r>
              <a:rPr lang="en-US" sz="3600" dirty="0"/>
              <a:t>Inheritance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34A2E4-4BB4-457A-9434-EDCC1B3A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1" y="470517"/>
            <a:ext cx="5115485" cy="15674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E72D9-DB0B-4836-9504-D875D85C0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01" y="2172933"/>
            <a:ext cx="7359650" cy="213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1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r>
              <a:rPr lang="en-US" sz="3600" dirty="0"/>
              <a:t>Function Overriding</a:t>
            </a:r>
            <a:br>
              <a:rPr lang="en-US" sz="3600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F0A8-9ABA-45A1-B114-4D9BE3C3D4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101" y="652910"/>
            <a:ext cx="8228012" cy="4010826"/>
          </a:xfrm>
        </p:spPr>
        <p:txBody>
          <a:bodyPr/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 child class inherits data and function members of parent class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Overriding is a redefinition of base class function in its derived class 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 two functions have the same signature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It can only be done in derived class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Used to override the functionality in the child class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 access the overridden function of the base class: 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scope resolution operator :: is used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Example:</a:t>
            </a:r>
          </a:p>
          <a:p>
            <a:pPr marL="742950" lvl="2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If you want to access </a:t>
            </a:r>
            <a:r>
              <a:rPr lang="en-US" sz="1200" dirty="0" err="1"/>
              <a:t>getData</a:t>
            </a:r>
            <a:r>
              <a:rPr lang="en-US" sz="1200" dirty="0"/>
              <a:t>() of the base class:</a:t>
            </a:r>
          </a:p>
          <a:p>
            <a:pPr marL="742950" lvl="2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Use the following in the derived class:</a:t>
            </a:r>
          </a:p>
          <a:p>
            <a:pPr marL="742950" lvl="2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2" indent="0">
              <a:spcBef>
                <a:spcPts val="300"/>
              </a:spcBef>
              <a:buNone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8B9CC-D5C2-4C03-8B75-8AFB3C1A6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27" y="1066657"/>
            <a:ext cx="4548848" cy="3459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4FFC12-B2B7-4468-AF42-02E4111C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2" y="2876694"/>
            <a:ext cx="19716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6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Static Instance VS dynamic allocation (. Vs -&gt;)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A82F0A8-9ABA-45A1-B114-4D9BE3C3D46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75101" y="652910"/>
                <a:ext cx="8228012" cy="4010826"/>
              </a:xfrm>
            </p:spPr>
            <p:txBody>
              <a:bodyPr/>
              <a:lstStyle/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Memory allocation comes in two varieties: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Static (compile time): sizes and types of memory must be known at compile time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Dynamic (run-time): memory allocated at run time, exact sizes can be variable</a:t>
                </a:r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Allocate dynamic space with operator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𝒏𝒆𝒘</m:t>
                    </m:r>
                  </m:oMath>
                </a14:m>
                <a:r>
                  <a:rPr lang="en-US" sz="1200" dirty="0"/>
                  <a:t>, witch returns address the of allocated item</a:t>
                </a:r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Clean up memory with operator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𝒅𝒆𝒍𝒆𝒕</m:t>
                    </m:r>
                    <m:r>
                      <a:rPr lang="en-US" sz="1200" b="1" i="1" dirty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sz="1200" b="1" dirty="0"/>
              </a:p>
              <a:p>
                <a:pPr lvl="1" indent="0">
                  <a:spcBef>
                    <a:spcPts val="0"/>
                  </a:spcBef>
                  <a:buNone/>
                </a:pPr>
                <a:endParaRPr lang="en-US" sz="1200" dirty="0"/>
              </a:p>
              <a:p>
                <a:pPr lvl="1" indent="0">
                  <a:spcBef>
                    <a:spcPts val="0"/>
                  </a:spcBef>
                  <a:buNone/>
                </a:pPr>
                <a:endParaRPr lang="en-US" sz="1200" dirty="0"/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Dynamic allocation of objects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Objects can be allocated dynamically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When an object is created, the constructor is executed</a:t>
                </a:r>
              </a:p>
              <a:p>
                <a:pPr lvl="1" indent="0">
                  <a:spcBef>
                    <a:spcPts val="0"/>
                  </a:spcBef>
                  <a:buNone/>
                </a:pPr>
                <a:endParaRPr lang="en-US" sz="1200" dirty="0"/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Dot(.) operator vs. arrow operator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Dot and arrow operator are both used to access the members of a class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The dot operator is applied to the actual object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The arrow operator is used with a pointer to an object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A82F0A8-9ABA-45A1-B114-4D9BE3C3D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75101" y="652910"/>
                <a:ext cx="8228012" cy="4010826"/>
              </a:xfrm>
              <a:blipFill>
                <a:blip r:embed="rId2"/>
                <a:stretch>
                  <a:fillRect l="-1037"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5329AD9-C722-4218-994A-64665394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61" y="1417637"/>
            <a:ext cx="5314950" cy="27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87FB93-3032-4FD2-9C1C-D2FEA10B3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08" y="1963016"/>
            <a:ext cx="5705475" cy="247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0145D-C186-47EE-81A6-C739F83D8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390" y="796074"/>
            <a:ext cx="2501562" cy="32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6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r>
              <a:rPr lang="en-US" sz="3600" dirty="0"/>
              <a:t>Function OVERLOADING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F0A8-9ABA-45A1-B114-4D9BE3C3D4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101" y="652910"/>
            <a:ext cx="8228012" cy="4010826"/>
          </a:xfrm>
        </p:spPr>
        <p:txBody>
          <a:bodyPr/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Two or more functions can have the same name but different parameters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There are two ways to overload a function: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Having a different number of argument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Having different arguments types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Instead of defining two functions that should do the same thing, it is better to overload one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Overloaded functions may or may not have different return type, but it should have different arguments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In the example below, even though the functions have different return types, it is not valid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 parameter list should be different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5F5742-9EA3-44C3-87A2-825657F9E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32" y="1601643"/>
            <a:ext cx="3248025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83A51-1F22-46B8-BEA0-89226C839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14" y="3545898"/>
            <a:ext cx="2381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6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Default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F0A8-9ABA-45A1-B114-4D9BE3C3D4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101" y="652910"/>
            <a:ext cx="8228012" cy="4010826"/>
          </a:xfrm>
        </p:spPr>
        <p:txBody>
          <a:bodyPr/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 default argument is a default value provided for a function parameter 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If we do not supply an explicit argument, the default value will be used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If we do supply an argument for the parameter, the user-supplied argument is used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spcBef>
                <a:spcPts val="0"/>
              </a:spcBef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All default arguments must be for the rightmost parameters. The following is not allowed: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 function can have multiple default arguments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Functions with default arguments may be overloaded. But: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 default parameter do NOT count towards the parameter that make the function unique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 following is not allowed: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311BC0-D3A4-4569-8091-5054D73F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09" y="1861403"/>
            <a:ext cx="4448175" cy="180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124291-FA48-497B-BF2A-5A1520E7B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09" y="2390054"/>
            <a:ext cx="4686300" cy="200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C25488-3B12-49BE-A167-9BD562373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09" y="1323227"/>
            <a:ext cx="5505450" cy="190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6FE60D-2D76-46CA-9167-47F8DEF10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09" y="3249416"/>
            <a:ext cx="31146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8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Parameters by value\reference\pointer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F0A8-9ABA-45A1-B114-4D9BE3C3D4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101" y="652910"/>
            <a:ext cx="8228012" cy="4010826"/>
          </a:xfrm>
        </p:spPr>
        <p:txBody>
          <a:bodyPr/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 pointer variable holds the memory address of some other variable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 reference variable “refers to” another variable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Pass by value when: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 function does not want to modify the parameter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 value is simple to copy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Pass by pointer when: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 value is expensive to copy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There is a need to modify the value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Pass by reference when: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 value is expensive to copy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 function want to modify the value referred to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NULL would not be a valid value if a pointer was used instead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1DF1D1-6992-4D75-A02F-656947EE3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825066"/>
            <a:ext cx="3124200" cy="37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D0A7AE-68AF-4C05-B720-620189819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1591370"/>
            <a:ext cx="4019550" cy="49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34D314-6826-4516-B9A8-19CDA4763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046" y="657895"/>
            <a:ext cx="2672515" cy="27491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331949-7620-4964-838A-4EBD1676B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801" y="3487402"/>
            <a:ext cx="2315007" cy="89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0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C++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A82F0A8-9ABA-45A1-B114-4D9BE3C3D46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75101" y="652910"/>
                <a:ext cx="8228012" cy="4010826"/>
              </a:xfrm>
            </p:spPr>
            <p:txBody>
              <a:bodyPr/>
              <a:lstStyle/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 series of elements of the same type placed in contagious memory locations</a:t>
                </a:r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All elements can be accessed using the same identifier, with the proper index</a:t>
                </a:r>
              </a:p>
              <a:p>
                <a:pPr>
                  <a:spcBef>
                    <a:spcPts val="0"/>
                  </a:spcBef>
                </a:pPr>
                <a:endParaRPr lang="en-US" sz="1200" dirty="0"/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To declare an array: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Define the variable type, specify the name of the array followed by square brackets and specify the number of elements</a:t>
                </a:r>
              </a:p>
              <a:p>
                <a:pPr lvl="1" indent="0">
                  <a:spcBef>
                    <a:spcPts val="0"/>
                  </a:spcBef>
                  <a:buNone/>
                </a:pPr>
                <a:endParaRPr lang="en-US" sz="1200" dirty="0"/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Elements in an array can be explicitly initialized to specific values when it is declared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lvl="1" indent="0">
                  <a:spcBef>
                    <a:spcPts val="0"/>
                  </a:spcBef>
                  <a:buNone/>
                </a:pPr>
                <a:endParaRPr lang="en-US" sz="1200" dirty="0"/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You can accesses an array element by referring the index number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Change the third element value: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Arrays and pointers: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Pointers can store address of cells of an array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Example: since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𝑝𝑡𝑟</m:t>
                    </m:r>
                  </m:oMath>
                </a14:m>
                <a:r>
                  <a:rPr lang="en-US" sz="1200" dirty="0"/>
                  <a:t> points to the third element,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𝑝𝑡𝑟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200" dirty="0"/>
                  <a:t> will point to the fourth element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A82F0A8-9ABA-45A1-B114-4D9BE3C3D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75101" y="652910"/>
                <a:ext cx="8228012" cy="4010826"/>
              </a:xfrm>
              <a:blipFill>
                <a:blip r:embed="rId2"/>
                <a:stretch>
                  <a:fillRect l="-1037"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FAD1FA0-5218-488E-87E1-CE1C6B44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168" y="479764"/>
            <a:ext cx="2584305" cy="757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3ECDC0-48A1-4561-8892-91435BB27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027" y="1578310"/>
            <a:ext cx="1457325" cy="333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E7718C-BA8E-44C8-909E-DC5C9CDC5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992" y="2137563"/>
            <a:ext cx="3286125" cy="33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2EB7F1-F15E-4D4B-9538-F27D37A04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1992" y="2833812"/>
            <a:ext cx="12954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A0998F-226D-426A-92D9-9034F7D6C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650" y="3878737"/>
            <a:ext cx="6188365" cy="57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3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CASTING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F0A8-9ABA-45A1-B114-4D9BE3C3D4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101" y="652910"/>
            <a:ext cx="8228012" cy="4010826"/>
          </a:xfrm>
        </p:spPr>
        <p:txBody>
          <a:bodyPr/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 cast is a special operator that forces one data type to be converted into another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Other casting operators supported by C++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err="1"/>
              <a:t>dynamic_cast</a:t>
            </a:r>
            <a:r>
              <a:rPr lang="en-US" sz="1200" dirty="0"/>
              <a:t>: a run-time cast, performs casts on polymorphic types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err="1"/>
              <a:t>static_cast</a:t>
            </a:r>
            <a:r>
              <a:rPr lang="en-US" sz="1200" dirty="0"/>
              <a:t>: performs a nonpolymorphic cast, it can be used to cast a base class pointer into a derived class pointer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err="1"/>
              <a:t>reinterpret_cast</a:t>
            </a:r>
            <a:r>
              <a:rPr lang="en-US" sz="1200" dirty="0"/>
              <a:t>: changes a pointer to any other type of pointer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err="1"/>
              <a:t>static_cast</a:t>
            </a:r>
            <a:r>
              <a:rPr lang="en-US" sz="1200" dirty="0"/>
              <a:t>: used explicitly to override const and/or volatile in a cast</a:t>
            </a:r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96875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00F7D-40F3-4FAE-9625-CDAFEC28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46" y="940232"/>
            <a:ext cx="32861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9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EXTERN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A82F0A8-9ABA-45A1-B114-4D9BE3C3D46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75101" y="652910"/>
                <a:ext cx="8228012" cy="4010826"/>
              </a:xfrm>
            </p:spPr>
            <p:txBody>
              <a:bodyPr/>
              <a:lstStyle/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Comes from the C language </a:t>
                </a:r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Extends the visibility of variables/functions</a:t>
                </a:r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Tells the compiler that a variable is declared in another source module (outside of the current scope)</a:t>
                </a:r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Example: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Declares that there is a variable named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of type int, defined somewhere in the program</a:t>
                </a:r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Frequently used to allow data to span the scope of multiple files</a:t>
                </a:r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Note: if you include a definition AND the extern keyword, the extern is ignored: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>
                  <a:spcBef>
                    <a:spcPts val="0"/>
                  </a:spcBef>
                </a:pPr>
                <a:endParaRPr lang="en-US" sz="1200" dirty="0"/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The line above is seen by the compiler as: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So, the extern keyword is used to tell the compiler that the variable exists somewhere</a:t>
                </a:r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It does not tell anything else about that variable</a:t>
                </a:r>
              </a:p>
              <a:p>
                <a:pPr marL="396875" lvl="1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>
                  <a:spcBef>
                    <a:spcPts val="0"/>
                  </a:spcBef>
                </a:pPr>
                <a:endParaRPr lang="en-US" sz="1200" dirty="0"/>
              </a:p>
              <a:p>
                <a:pPr marL="171450" indent="-17145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A82F0A8-9ABA-45A1-B114-4D9BE3C3D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75101" y="652910"/>
                <a:ext cx="8228012" cy="4010826"/>
              </a:xfrm>
              <a:blipFill>
                <a:blip r:embed="rId2"/>
                <a:stretch>
                  <a:fillRect l="-1037"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B2D5642-3D41-4557-9B91-8D0975366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254" y="1275051"/>
            <a:ext cx="1381125" cy="238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885599-8355-4E76-94B4-1C488B103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254" y="2190252"/>
            <a:ext cx="1771650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102881-7676-4F07-BBA5-CB8712697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254" y="2677445"/>
            <a:ext cx="10096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447"/>
          </a:xfrm>
        </p:spPr>
        <p:txBody>
          <a:bodyPr/>
          <a:lstStyle/>
          <a:p>
            <a:r>
              <a:rPr lang="en-US" dirty="0"/>
              <a:t>Class 3 agenda: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C5FC-28FF-4A46-99C9-D7F63D2F3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1588"/>
            <a:ext cx="8228012" cy="3982298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Choose your team …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Functional specifications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Arcade’s team – Kick starting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Project specifications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Pickup the right devices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Your thoughts …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Drone’s team – Kick starting 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Same process as Arcade’s team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Operating C++ </a:t>
            </a:r>
          </a:p>
        </p:txBody>
      </p:sp>
    </p:spTree>
    <p:extLst>
      <p:ext uri="{BB962C8B-B14F-4D97-AF65-F5344CB8AC3E}">
        <p14:creationId xmlns:p14="http://schemas.microsoft.com/office/powerpoint/2010/main" val="16083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Functional specifications document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Formal document describing a product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Product overview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Technical specifications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Functional Requirements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Components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Costs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Appearance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60959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r>
              <a:rPr lang="en-US" dirty="0"/>
              <a:t>Operating </a:t>
            </a:r>
            <a:r>
              <a:rPr lang="en-US" dirty="0" err="1"/>
              <a:t>c++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Struct in C and typedef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Class in C++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Private\Protected\Public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Inheritance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Constructor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Destructor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Function override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Static Instance VS dynamic allocation (. Vs -&gt;)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Function overloading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Default parameters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Parameters by value\reference\pointer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Arrays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Casting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Extern</a:t>
            </a:r>
          </a:p>
        </p:txBody>
      </p:sp>
    </p:spTree>
    <p:extLst>
      <p:ext uri="{BB962C8B-B14F-4D97-AF65-F5344CB8AC3E}">
        <p14:creationId xmlns:p14="http://schemas.microsoft.com/office/powerpoint/2010/main" val="288371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r>
              <a:rPr lang="en-US" sz="3600" dirty="0"/>
              <a:t>Struct in C and typedef</a:t>
            </a:r>
            <a:br>
              <a:rPr lang="en-US" sz="3600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F0A8-9ABA-45A1-B114-4D9BE3C3D4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101" y="652910"/>
            <a:ext cx="8228012" cy="4010826"/>
          </a:xfrm>
        </p:spPr>
        <p:txBody>
          <a:bodyPr/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Composite data type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Grouped list of variables under one name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Accessed via a single pointer or by the struct declared name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Example: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DE099-DCAF-4AAE-A0ED-11E98BE4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47" y="1365538"/>
            <a:ext cx="1314518" cy="749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D7F7E-D13A-40B1-B2F1-138EC83DB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47" y="2235823"/>
            <a:ext cx="2013053" cy="2133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4E2016-BE9E-4EEF-A58A-27CA07A0D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838" y="1306058"/>
            <a:ext cx="2921150" cy="1454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411A7-0EB4-4485-B4D1-0664288D6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479" y="2802457"/>
            <a:ext cx="3867349" cy="19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1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r>
              <a:rPr lang="en-US" sz="3600" dirty="0"/>
              <a:t>Class in </a:t>
            </a:r>
            <a:r>
              <a:rPr lang="en-US" sz="3600" dirty="0" err="1"/>
              <a:t>c++</a:t>
            </a:r>
            <a:br>
              <a:rPr lang="en-US" sz="3600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F0A8-9ABA-45A1-B114-4D9BE3C3D4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101" y="652910"/>
            <a:ext cx="8228012" cy="4010826"/>
          </a:xfrm>
        </p:spPr>
        <p:txBody>
          <a:bodyPr/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 user-defined type or data structure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Has data and functions (also called member variables and member functions)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Can be accessed as with struct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Variables members and functions can be: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Public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Private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Protected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Constructor: </a:t>
            </a:r>
            <a:r>
              <a:rPr lang="en-US" sz="1200" dirty="0"/>
              <a:t>a special member function, executed whenever we create new objects of the class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Have the exact same name as the class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Does not have any return type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Useful for setting initial values for member variables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Destructor: </a:t>
            </a:r>
            <a:r>
              <a:rPr lang="en-US" sz="1200" dirty="0"/>
              <a:t>a special member function, executed the class is deleted or released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Have the exact same name as the class prefixed with a tilde (~)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It can neither return a value or take any parameters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Useful for releasing resources like releasing memories and closing files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085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r>
              <a:rPr lang="en-US" sz="3600" dirty="0"/>
              <a:t>Class in </a:t>
            </a:r>
            <a:r>
              <a:rPr lang="en-US" sz="3600" dirty="0" err="1"/>
              <a:t>c++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6B668-1923-4BD9-ADEA-30235FF5F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1" y="601451"/>
            <a:ext cx="6487863" cy="2167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5017AC-8737-4421-A118-08BD764EC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01" y="2986041"/>
            <a:ext cx="384863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r>
              <a:rPr lang="en-US" sz="3600" dirty="0"/>
              <a:t>Inheritance</a:t>
            </a:r>
            <a:br>
              <a:rPr lang="en-US" sz="3600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F0A8-9ABA-45A1-B114-4D9BE3C3D4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101" y="652910"/>
            <a:ext cx="8228012" cy="4010826"/>
          </a:xfrm>
        </p:spPr>
        <p:txBody>
          <a:bodyPr/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Once we have a class we can inherit from it to form a new class with expanded capabilities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Derived </a:t>
            </a:r>
            <a:r>
              <a:rPr lang="en-US" sz="1200" dirty="0"/>
              <a:t>class (child): the class that inherits from another class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Base</a:t>
            </a:r>
            <a:r>
              <a:rPr lang="en-US" sz="1200" dirty="0"/>
              <a:t> class (parent): the class being inherited from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 inherit from a class we use the “:” symbol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Multiple Inheritance: a class can also be derived from more than one base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Access Specifiers: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Public: members of a class are accessible from outside the class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Private: members can only be accessed within the class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00"/>
                </a:highlight>
              </a:rPr>
              <a:t>Protected</a:t>
            </a:r>
            <a:r>
              <a:rPr lang="en-US" sz="1200" dirty="0"/>
              <a:t>: members cab be accessed within the class and in the inherited class.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91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1118</Words>
  <Application>Microsoft Office PowerPoint</Application>
  <PresentationFormat>On-screen Show (16:9)</PresentationFormat>
  <Paragraphs>224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Cambria Math</vt:lpstr>
      <vt:lpstr>Intel Clear</vt:lpstr>
      <vt:lpstr>Intel Clear Pro</vt:lpstr>
      <vt:lpstr>Wingdings</vt:lpstr>
      <vt:lpstr>Int_PPT Template_ClearPro_16x9</vt:lpstr>
      <vt:lpstr>1_Int_PPT Template_ClearPro_16x9</vt:lpstr>
      <vt:lpstr>Maker’s university –  by intel’s makers community class 3</vt:lpstr>
      <vt:lpstr>PowerPoint Presentation</vt:lpstr>
      <vt:lpstr>Class 3 agenda:</vt:lpstr>
      <vt:lpstr>Functional specifications document</vt:lpstr>
      <vt:lpstr>Operating c++</vt:lpstr>
      <vt:lpstr>Struct in C and typedef </vt:lpstr>
      <vt:lpstr>Class in c++ </vt:lpstr>
      <vt:lpstr>Class in c++ </vt:lpstr>
      <vt:lpstr>Inheritance </vt:lpstr>
      <vt:lpstr>Inheritance </vt:lpstr>
      <vt:lpstr>Function Overriding </vt:lpstr>
      <vt:lpstr>Static Instance VS dynamic allocation (. Vs -&gt;)</vt:lpstr>
      <vt:lpstr>Function OVERLOADING</vt:lpstr>
      <vt:lpstr>Default parameters</vt:lpstr>
      <vt:lpstr>Parameters by value\reference\pointer</vt:lpstr>
      <vt:lpstr>C++ Arrays</vt:lpstr>
      <vt:lpstr>CASTING</vt:lpstr>
      <vt:lpstr>EXTERN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2020-02-03T19:27:09Z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2020-02-03 19:27:08Z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