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23"/>
  </p:notesMasterIdLst>
  <p:handoutMasterIdLst>
    <p:handoutMasterId r:id="rId24"/>
  </p:handoutMasterIdLst>
  <p:sldIdLst>
    <p:sldId id="318" r:id="rId3"/>
    <p:sldId id="321" r:id="rId4"/>
    <p:sldId id="349" r:id="rId5"/>
    <p:sldId id="361" r:id="rId6"/>
    <p:sldId id="362" r:id="rId7"/>
    <p:sldId id="363" r:id="rId8"/>
    <p:sldId id="364" r:id="rId9"/>
    <p:sldId id="366" r:id="rId10"/>
    <p:sldId id="368" r:id="rId11"/>
    <p:sldId id="360" r:id="rId12"/>
    <p:sldId id="355" r:id="rId13"/>
    <p:sldId id="353" r:id="rId14"/>
    <p:sldId id="367" r:id="rId15"/>
    <p:sldId id="354" r:id="rId16"/>
    <p:sldId id="356" r:id="rId17"/>
    <p:sldId id="357" r:id="rId18"/>
    <p:sldId id="358" r:id="rId19"/>
    <p:sldId id="359" r:id="rId20"/>
    <p:sldId id="365" r:id="rId21"/>
    <p:sldId id="29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50" d="100"/>
          <a:sy n="150" d="100"/>
        </p:scale>
        <p:origin x="402" y="102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2/20/2020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en.wikipedia.org/wiki/Terminal_(electronics)" TargetMode="External"/><Relationship Id="rId7" Type="http://schemas.openxmlformats.org/officeDocument/2006/relationships/hyperlink" Target="https://en.wikipedia.org/wiki/Electric_field" TargetMode="External"/><Relationship Id="rId2" Type="http://schemas.openxmlformats.org/officeDocument/2006/relationships/hyperlink" Target="https://en.wikipedia.org/wiki/Passivity_(engineering)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Electrical_energy" TargetMode="External"/><Relationship Id="rId5" Type="http://schemas.openxmlformats.org/officeDocument/2006/relationships/hyperlink" Target="https://en.wikipedia.org/wiki/Electrical_resistance" TargetMode="External"/><Relationship Id="rId4" Type="http://schemas.openxmlformats.org/officeDocument/2006/relationships/hyperlink" Target="https://en.wikipedia.org/wiki/Electronic_component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miconductor_device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s://en.wikipedia.org/wiki/Electronic_component" TargetMode="External"/><Relationship Id="rId7" Type="http://schemas.openxmlformats.org/officeDocument/2006/relationships/image" Target="../media/image11.png"/><Relationship Id="rId12" Type="http://schemas.openxmlformats.org/officeDocument/2006/relationships/hyperlink" Target="https://en.wikipedia.org/wiki/Electrical_power" TargetMode="External"/><Relationship Id="rId2" Type="http://schemas.openxmlformats.org/officeDocument/2006/relationships/hyperlink" Target="https://en.wikipedia.org/wiki/Terminal_(electronics)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Electrical_resistance_and_conductance" TargetMode="External"/><Relationship Id="rId11" Type="http://schemas.openxmlformats.org/officeDocument/2006/relationships/hyperlink" Target="https://en.wikipedia.org/wiki/Electronics" TargetMode="External"/><Relationship Id="rId5" Type="http://schemas.openxmlformats.org/officeDocument/2006/relationships/hyperlink" Target="https://en.wikipedia.org/wiki/Electrical_conductance" TargetMode="External"/><Relationship Id="rId10" Type="http://schemas.openxmlformats.org/officeDocument/2006/relationships/hyperlink" Target="https://en.wikipedia.org/wiki/Switch" TargetMode="External"/><Relationship Id="rId4" Type="http://schemas.openxmlformats.org/officeDocument/2006/relationships/hyperlink" Target="https://en.wikipedia.org/wiki/Electric_current" TargetMode="External"/><Relationship Id="rId9" Type="http://schemas.openxmlformats.org/officeDocument/2006/relationships/hyperlink" Target="https://en.wikipedia.org/wiki/Electronic_amplifier" TargetMode="Externa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Maker’s university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6 – board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Feb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A0749-E5F0-4516-A75F-9ADE7443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1EAA6-88C0-442B-8987-6B381F88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0651"/>
          </a:xfrm>
        </p:spPr>
        <p:txBody>
          <a:bodyPr/>
          <a:lstStyle/>
          <a:p>
            <a:r>
              <a:rPr lang="en-US" dirty="0"/>
              <a:t>Board producing process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332331-BCEF-4A3A-9ACE-27C5E89C9AE4}"/>
              </a:ext>
            </a:extLst>
          </p:cNvPr>
          <p:cNvSpPr/>
          <p:nvPr/>
        </p:nvSpPr>
        <p:spPr>
          <a:xfrm>
            <a:off x="1068280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51E952-7494-4313-9F7B-7E91FD16597B}"/>
              </a:ext>
            </a:extLst>
          </p:cNvPr>
          <p:cNvSpPr/>
          <p:nvPr/>
        </p:nvSpPr>
        <p:spPr>
          <a:xfrm>
            <a:off x="2274163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Devices</a:t>
            </a:r>
          </a:p>
          <a:p>
            <a:pPr algn="ctr"/>
            <a:r>
              <a:rPr lang="en-US" sz="1050" dirty="0"/>
              <a:t>Pick up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4BDCAA-9A2C-4E90-A9FA-5836B49C463F}"/>
              </a:ext>
            </a:extLst>
          </p:cNvPr>
          <p:cNvSpPr/>
          <p:nvPr/>
        </p:nvSpPr>
        <p:spPr>
          <a:xfrm>
            <a:off x="3480046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Schematic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EFDFDF-10A1-4897-84C6-38BC724C6071}"/>
              </a:ext>
            </a:extLst>
          </p:cNvPr>
          <p:cNvSpPr/>
          <p:nvPr/>
        </p:nvSpPr>
        <p:spPr>
          <a:xfrm>
            <a:off x="4684453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ERC +</a:t>
            </a:r>
          </a:p>
          <a:p>
            <a:pPr algn="ctr"/>
            <a:r>
              <a:rPr lang="en-US" sz="1050" dirty="0"/>
              <a:t>Netlist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724C94-88F9-4130-9209-179CE0CE6815}"/>
              </a:ext>
            </a:extLst>
          </p:cNvPr>
          <p:cNvSpPr/>
          <p:nvPr/>
        </p:nvSpPr>
        <p:spPr>
          <a:xfrm>
            <a:off x="5888860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Board</a:t>
            </a:r>
          </a:p>
          <a:p>
            <a:pPr algn="ctr"/>
            <a:r>
              <a:rPr lang="en-US" sz="1050" dirty="0"/>
              <a:t>creation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455915-C1CE-4B78-9A95-35E0E8595FAC}"/>
              </a:ext>
            </a:extLst>
          </p:cNvPr>
          <p:cNvSpPr/>
          <p:nvPr/>
        </p:nvSpPr>
        <p:spPr>
          <a:xfrm>
            <a:off x="7096217" y="804909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Placement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77A20-CED3-4AC9-88FF-11BBD0D9E7C0}"/>
              </a:ext>
            </a:extLst>
          </p:cNvPr>
          <p:cNvSpPr/>
          <p:nvPr/>
        </p:nvSpPr>
        <p:spPr>
          <a:xfrm>
            <a:off x="7096216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Routing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259FBB-2AEF-40BB-B0EB-182DED27597B}"/>
              </a:ext>
            </a:extLst>
          </p:cNvPr>
          <p:cNvSpPr/>
          <p:nvPr/>
        </p:nvSpPr>
        <p:spPr>
          <a:xfrm>
            <a:off x="5888859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DRC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FFCA51-8046-4A74-9535-AED1D4FADE68}"/>
              </a:ext>
            </a:extLst>
          </p:cNvPr>
          <p:cNvSpPr/>
          <p:nvPr/>
        </p:nvSpPr>
        <p:spPr>
          <a:xfrm>
            <a:off x="4684453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Generate</a:t>
            </a:r>
          </a:p>
          <a:p>
            <a:pPr algn="ctr"/>
            <a:r>
              <a:rPr lang="en-US" sz="700" dirty="0"/>
              <a:t>Production</a:t>
            </a:r>
          </a:p>
          <a:p>
            <a:pPr algn="ctr"/>
            <a:r>
              <a:rPr lang="en-US" sz="700" dirty="0"/>
              <a:t>Files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D54D5A-E0F3-4DAC-93F8-F2332A475EAC}"/>
              </a:ext>
            </a:extLst>
          </p:cNvPr>
          <p:cNvSpPr/>
          <p:nvPr/>
        </p:nvSpPr>
        <p:spPr>
          <a:xfrm>
            <a:off x="3480046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Send board</a:t>
            </a:r>
          </a:p>
          <a:p>
            <a:pPr algn="ctr"/>
            <a:r>
              <a:rPr lang="en-US" sz="700" dirty="0"/>
              <a:t>To production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E2B5FE-B456-49D4-A04D-54107D458EFB}"/>
              </a:ext>
            </a:extLst>
          </p:cNvPr>
          <p:cNvSpPr/>
          <p:nvPr/>
        </p:nvSpPr>
        <p:spPr>
          <a:xfrm>
            <a:off x="2272689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Purchase</a:t>
            </a:r>
          </a:p>
          <a:p>
            <a:pPr algn="ctr"/>
            <a:r>
              <a:rPr lang="en-US" sz="700" dirty="0"/>
              <a:t>components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4DD6CD-C989-4042-A69F-7501E3A6CBE2}"/>
              </a:ext>
            </a:extLst>
          </p:cNvPr>
          <p:cNvSpPr/>
          <p:nvPr/>
        </p:nvSpPr>
        <p:spPr>
          <a:xfrm>
            <a:off x="1065332" y="2643011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Assembly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13AF3-F52B-47F4-ABC8-C6434663C7CB}"/>
              </a:ext>
            </a:extLst>
          </p:cNvPr>
          <p:cNvSpPr/>
          <p:nvPr/>
        </p:nvSpPr>
        <p:spPr>
          <a:xfrm>
            <a:off x="1065332" y="3566288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Power On</a:t>
            </a:r>
          </a:p>
          <a:p>
            <a:pPr algn="ctr"/>
            <a:r>
              <a:rPr lang="en-US" sz="700" dirty="0">
                <a:sym typeface="Wingdings" panose="05000000000000000000" pitchFamily="2" charset="2"/>
              </a:rPr>
              <a:t></a:t>
            </a:r>
            <a:endParaRPr lang="en-US" sz="7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9F1A92-3ABE-4DB6-B241-FA7EBBBEAB71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2047783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F391F5-F79A-4883-8319-3B57D78610AA}"/>
              </a:ext>
            </a:extLst>
          </p:cNvPr>
          <p:cNvCxnSpPr/>
          <p:nvPr/>
        </p:nvCxnSpPr>
        <p:spPr>
          <a:xfrm>
            <a:off x="3253666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996FB5-F929-4DDE-8181-01276A6A5857}"/>
              </a:ext>
            </a:extLst>
          </p:cNvPr>
          <p:cNvCxnSpPr/>
          <p:nvPr/>
        </p:nvCxnSpPr>
        <p:spPr>
          <a:xfrm>
            <a:off x="4457223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EDB002-59F0-46DA-8C1F-3F441EE13F85}"/>
              </a:ext>
            </a:extLst>
          </p:cNvPr>
          <p:cNvCxnSpPr/>
          <p:nvPr/>
        </p:nvCxnSpPr>
        <p:spPr>
          <a:xfrm>
            <a:off x="5662479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0E88F5-84DD-49DF-8649-108B72FD349A}"/>
              </a:ext>
            </a:extLst>
          </p:cNvPr>
          <p:cNvCxnSpPr/>
          <p:nvPr/>
        </p:nvCxnSpPr>
        <p:spPr>
          <a:xfrm>
            <a:off x="6869836" y="1133382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9BFCCA-366B-4653-93C3-CBB60E4E00E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585967" y="2347089"/>
            <a:ext cx="1" cy="301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1936C3-1A49-4751-AF79-61845AF90929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6868362" y="2959648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166CB5-90DB-446E-BAC9-568720DD8FE5}"/>
              </a:ext>
            </a:extLst>
          </p:cNvPr>
          <p:cNvCxnSpPr>
            <a:cxnSpLocks/>
          </p:cNvCxnSpPr>
          <p:nvPr/>
        </p:nvCxnSpPr>
        <p:spPr>
          <a:xfrm flipH="1">
            <a:off x="5661005" y="2953729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09B9E-A690-4D08-BC77-87AA7C4F034D}"/>
              </a:ext>
            </a:extLst>
          </p:cNvPr>
          <p:cNvCxnSpPr>
            <a:cxnSpLocks/>
          </p:cNvCxnSpPr>
          <p:nvPr/>
        </p:nvCxnSpPr>
        <p:spPr>
          <a:xfrm flipH="1">
            <a:off x="4455749" y="2953729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63C838-BBED-4F7E-A20C-2C1B0513C90C}"/>
              </a:ext>
            </a:extLst>
          </p:cNvPr>
          <p:cNvCxnSpPr>
            <a:cxnSpLocks/>
          </p:cNvCxnSpPr>
          <p:nvPr/>
        </p:nvCxnSpPr>
        <p:spPr>
          <a:xfrm flipH="1">
            <a:off x="3252192" y="2953729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C0285A-B385-40CC-AA58-C80812209248}"/>
              </a:ext>
            </a:extLst>
          </p:cNvPr>
          <p:cNvCxnSpPr>
            <a:cxnSpLocks/>
          </p:cNvCxnSpPr>
          <p:nvPr/>
        </p:nvCxnSpPr>
        <p:spPr>
          <a:xfrm flipH="1">
            <a:off x="2044835" y="2962605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3D370D-60B5-41C1-BF21-6195A6B966B9}"/>
              </a:ext>
            </a:extLst>
          </p:cNvPr>
          <p:cNvCxnSpPr>
            <a:cxnSpLocks/>
          </p:cNvCxnSpPr>
          <p:nvPr/>
        </p:nvCxnSpPr>
        <p:spPr>
          <a:xfrm>
            <a:off x="1555082" y="3264447"/>
            <a:ext cx="1" cy="301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A3BDBC-10CE-4C94-A897-F5E309E53B10}"/>
              </a:ext>
            </a:extLst>
          </p:cNvPr>
          <p:cNvSpPr/>
          <p:nvPr/>
        </p:nvSpPr>
        <p:spPr>
          <a:xfrm>
            <a:off x="7093268" y="1731144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Set rules</a:t>
            </a:r>
          </a:p>
          <a:p>
            <a:pPr algn="ctr"/>
            <a:r>
              <a:rPr lang="en-US" sz="800" dirty="0"/>
              <a:t>For routing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288238-0B3A-4CF1-939F-E59892669FB0}"/>
              </a:ext>
            </a:extLst>
          </p:cNvPr>
          <p:cNvCxnSpPr>
            <a:cxnSpLocks/>
          </p:cNvCxnSpPr>
          <p:nvPr/>
        </p:nvCxnSpPr>
        <p:spPr>
          <a:xfrm>
            <a:off x="7583018" y="1426345"/>
            <a:ext cx="1" cy="301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2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Schematic – Step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Draw a block diagram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 for electronics block diagram">
            <a:extLst>
              <a:ext uri="{FF2B5EF4-FFF2-40B4-BE49-F238E27FC236}">
                <a16:creationId xmlns:a16="http://schemas.microsoft.com/office/drawing/2014/main" id="{35A036C1-F9A5-4ECD-982C-EBB956831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080718"/>
            <a:ext cx="4640263" cy="335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8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Schematic – 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Decide which components to use – pay attention to: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I/O Voltage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What types of I/</a:t>
            </a:r>
            <a:r>
              <a:rPr lang="en-US" dirty="0" err="1"/>
              <a:t>Os</a:t>
            </a:r>
            <a:r>
              <a:rPr lang="en-US" dirty="0"/>
              <a:t> does it have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Power supply voltage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Type of packages (Next slide)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Type of I/</a:t>
            </a:r>
            <a:r>
              <a:rPr lang="en-US" dirty="0" err="1"/>
              <a:t>Os</a:t>
            </a:r>
            <a:r>
              <a:rPr lang="en-US" dirty="0"/>
              <a:t> (specially open drain needs attention) 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Does it use an output enable? If yes check polarity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Does it need reset? If yes check polarity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Does it need a pull up for some of its signals? (interrupts for example)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Does it have a sample at reset pins?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Check if it has I/</a:t>
            </a:r>
            <a:r>
              <a:rPr lang="en-US" dirty="0" err="1"/>
              <a:t>Os</a:t>
            </a:r>
            <a:r>
              <a:rPr lang="en-US" dirty="0"/>
              <a:t> that functions differently under reset?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Different types of packages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Through hole (TH)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SMT (Surface Mount)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BGA (Ball Grid Array)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E55F6-9B28-46E7-B23D-72253941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064" y="498789"/>
            <a:ext cx="1487921" cy="1261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31D7CC-3AEC-4CA3-B924-D02057E4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064" y="2254722"/>
            <a:ext cx="2500920" cy="1852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 descr="Image result for BGA package">
            <a:extLst>
              <a:ext uri="{FF2B5EF4-FFF2-40B4-BE49-F238E27FC236}">
                <a16:creationId xmlns:a16="http://schemas.microsoft.com/office/drawing/2014/main" id="{1F474A6C-6DEE-432F-BDE7-F115FC5A6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12" y="2272682"/>
            <a:ext cx="2445799" cy="1834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Schematic – Rules and caveats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Two outputs cannot be connected to each other</a:t>
            </a:r>
          </a:p>
          <a:p>
            <a:pPr marL="568325" lvl="1" indent="-342900">
              <a:spcBef>
                <a:spcPts val="600"/>
              </a:spcBef>
            </a:pPr>
            <a:r>
              <a:rPr lang="en-US" dirty="0"/>
              <a:t>It can happen without paying attention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Do not leave a floating signals or I/</a:t>
            </a:r>
            <a:r>
              <a:rPr lang="en-US" dirty="0" err="1"/>
              <a:t>Os</a:t>
            </a: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I/</a:t>
            </a:r>
            <a:r>
              <a:rPr lang="en-US" dirty="0" err="1"/>
              <a:t>Os</a:t>
            </a:r>
            <a:r>
              <a:rPr lang="en-US" dirty="0"/>
              <a:t> voltage level must be suitable</a:t>
            </a:r>
          </a:p>
          <a:p>
            <a:pPr marL="56832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Some devices has I/</a:t>
            </a:r>
            <a:r>
              <a:rPr lang="en-US" dirty="0" err="1"/>
              <a:t>Os</a:t>
            </a:r>
            <a:r>
              <a:rPr lang="en-US" dirty="0"/>
              <a:t> that can tolerate high voltage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Special I/</a:t>
            </a:r>
            <a:r>
              <a:rPr lang="en-US" dirty="0" err="1"/>
              <a:t>Os</a:t>
            </a:r>
            <a:r>
              <a:rPr lang="en-US" dirty="0"/>
              <a:t> needs special attention:</a:t>
            </a:r>
          </a:p>
          <a:p>
            <a:pPr marL="56832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Open drain must have pull ups</a:t>
            </a:r>
          </a:p>
          <a:p>
            <a:pPr marL="56832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I/</a:t>
            </a:r>
            <a:r>
              <a:rPr lang="en-US" dirty="0" err="1"/>
              <a:t>Os</a:t>
            </a:r>
            <a:r>
              <a:rPr lang="en-US" dirty="0"/>
              <a:t> which have output enable must have a pull up/down</a:t>
            </a:r>
          </a:p>
          <a:p>
            <a:pPr marL="56832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Sample at reset I/</a:t>
            </a:r>
            <a:r>
              <a:rPr lang="en-US" dirty="0" err="1"/>
              <a:t>Os</a:t>
            </a: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Most component need a capacitor\s placed near the power supply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I2C devices addresses needs coordination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8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Schematic – Step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Create a new project in Eagle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Draw your schematic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Components needed must be in the library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endParaRPr 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D6C2E-4521-484C-9BA9-322DE90A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434" y="1681115"/>
            <a:ext cx="5464238" cy="2918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81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Board – Step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In Eagle generate the board</a:t>
            </a:r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endParaRPr 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51215-8811-4974-933E-430514D0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93" y="1320914"/>
            <a:ext cx="3977252" cy="270243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8CA05E2-0EEC-40DA-80A3-FD37E7F7EED1}"/>
              </a:ext>
            </a:extLst>
          </p:cNvPr>
          <p:cNvSpPr/>
          <p:nvPr/>
        </p:nvSpPr>
        <p:spPr>
          <a:xfrm>
            <a:off x="3704948" y="1808085"/>
            <a:ext cx="514904" cy="491232"/>
          </a:xfrm>
          <a:prstGeom prst="ellipse">
            <a:avLst/>
          </a:prstGeom>
          <a:solidFill>
            <a:schemeClr val="lt1">
              <a:alpha val="13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4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Board – 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Set the physical size of the board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Set the number of layers (default is 2, we will not use more than 2)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Set the net classes: (Edit-&gt;Net classes)</a:t>
            </a:r>
          </a:p>
          <a:p>
            <a:pPr marL="56832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Power</a:t>
            </a:r>
          </a:p>
          <a:p>
            <a:pPr marL="56832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Regular signals (default)</a:t>
            </a:r>
          </a:p>
          <a:p>
            <a:pPr marL="56832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Custom if needed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Set the project’s general settings:</a:t>
            </a:r>
          </a:p>
          <a:p>
            <a:pPr marL="56832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Edit-&gt;Design Rules</a:t>
            </a:r>
          </a:p>
          <a:p>
            <a:pPr marL="9144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Clearance: 6 mil</a:t>
            </a:r>
          </a:p>
          <a:p>
            <a:pPr marL="9144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Sizes</a:t>
            </a:r>
          </a:p>
          <a:p>
            <a:pPr marL="9144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Supply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AEBBC-A91D-4123-B223-32E58850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25" y="3004124"/>
            <a:ext cx="1983410" cy="1750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47FEB-B920-46A5-B0B1-D8A07DE1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59" y="3323530"/>
            <a:ext cx="2514693" cy="1267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4887C-A9F7-46C4-9712-1F56ACAC9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348" y="1282255"/>
            <a:ext cx="4057463" cy="126711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542955C-F67F-422E-B4E8-7A42B457602D}"/>
              </a:ext>
            </a:extLst>
          </p:cNvPr>
          <p:cNvSpPr/>
          <p:nvPr/>
        </p:nvSpPr>
        <p:spPr>
          <a:xfrm>
            <a:off x="4104443" y="1976761"/>
            <a:ext cx="3811479" cy="617370"/>
          </a:xfrm>
          <a:prstGeom prst="ellipse">
            <a:avLst/>
          </a:prstGeom>
          <a:solidFill>
            <a:schemeClr val="lt1">
              <a:alpha val="2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Board – Step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Placement: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Locate your components on the physical board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Try to keep them all on the components side (upper layer)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Set drills for mounting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Do a placement physical check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Print the board in 1:1 ratio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  <a:r>
              <a:rPr lang="he-IL" dirty="0"/>
              <a:t> </a:t>
            </a:r>
            <a:r>
              <a:rPr lang="en-US" dirty="0"/>
              <a:t> planes if needed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For power supply plane, set the thermal attribute off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endParaRPr 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764C9-AB84-4DBD-AA0B-F0D11E21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093" y="3561250"/>
            <a:ext cx="1556085" cy="1094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6CCCC-A19D-4AF5-885B-1C431AB40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78" y="1700746"/>
            <a:ext cx="1694274" cy="291816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F4AC50E-C7EF-4D6F-B0CE-A9A055002B0B}"/>
              </a:ext>
            </a:extLst>
          </p:cNvPr>
          <p:cNvSpPr/>
          <p:nvPr/>
        </p:nvSpPr>
        <p:spPr>
          <a:xfrm>
            <a:off x="7220505" y="3675355"/>
            <a:ext cx="393577" cy="381740"/>
          </a:xfrm>
          <a:prstGeom prst="ellipse">
            <a:avLst/>
          </a:prstGeom>
          <a:solidFill>
            <a:schemeClr val="lt1">
              <a:alpha val="19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5CADB-B044-49AF-8F57-BD99C2F73DE6}"/>
              </a:ext>
            </a:extLst>
          </p:cNvPr>
          <p:cNvSpPr txBox="1"/>
          <p:nvPr/>
        </p:nvSpPr>
        <p:spPr>
          <a:xfrm>
            <a:off x="5468645" y="4302711"/>
            <a:ext cx="58888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17FC8-4A8E-4EF0-818E-76714774EA85}"/>
              </a:ext>
            </a:extLst>
          </p:cNvPr>
          <p:cNvSpPr txBox="1"/>
          <p:nvPr/>
        </p:nvSpPr>
        <p:spPr>
          <a:xfrm>
            <a:off x="6279471" y="4311589"/>
            <a:ext cx="29154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335994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Board – Step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Routing: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Route (use the auto router)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Complete un routed signals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Run an ERC check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Fix whatever needed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Add text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Generate the production file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Send to production and prayer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568325" lvl="1" indent="-342900">
              <a:spcBef>
                <a:spcPts val="600"/>
              </a:spcBef>
              <a:buFont typeface="+mj-lt"/>
              <a:buAutoNum type="arabicPeriod"/>
            </a:pPr>
            <a:endParaRPr 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6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Basics (very basics) electronics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a PCB?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Board producing process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Schematic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Design rules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Board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Placement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Routing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Production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Board power on and debug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OHM law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V = R*I (URI)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OHM law">
            <a:extLst>
              <a:ext uri="{FF2B5EF4-FFF2-40B4-BE49-F238E27FC236}">
                <a16:creationId xmlns:a16="http://schemas.microsoft.com/office/drawing/2014/main" id="{EA1112E1-4885-44EC-88EF-0B20BA09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43050"/>
            <a:ext cx="203835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815CA6-D5A9-4D12-AE4F-C8534DB68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20" y="721588"/>
            <a:ext cx="5268060" cy="3200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8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Basic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4000" y="721588"/>
            <a:ext cx="8429625" cy="3982298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en-US" sz="28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36F3CF-8E25-425F-991A-E20A87873C54}"/>
              </a:ext>
            </a:extLst>
          </p:cNvPr>
          <p:cNvSpPr/>
          <p:nvPr/>
        </p:nvSpPr>
        <p:spPr>
          <a:xfrm>
            <a:off x="254000" y="898436"/>
            <a:ext cx="828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2222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resistor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a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Passivity (engineering)"/>
              </a:rPr>
              <a:t>passive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3" tooltip="Terminal (electronics)"/>
              </a:rPr>
              <a:t>two-terminal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Electronic component"/>
              </a:rPr>
              <a:t>electrical component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that implements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5" tooltip="Electrical resistance"/>
              </a:rPr>
              <a:t>electrical resistance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as a circuit element.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Basically turns electrical energy into heat.</a:t>
            </a:r>
          </a:p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Measure unit: ohm</a:t>
            </a:r>
          </a:p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Usages: Limit current, drop voltage level, Pull up/down floating signals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41D53-52B3-4D16-B868-85D56C4A7ABA}"/>
              </a:ext>
            </a:extLst>
          </p:cNvPr>
          <p:cNvSpPr/>
          <p:nvPr/>
        </p:nvSpPr>
        <p:spPr>
          <a:xfrm>
            <a:off x="254000" y="2712737"/>
            <a:ext cx="726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2222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capacitor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a device that stores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6" tooltip="Electrical energy"/>
              </a:rPr>
              <a:t>electrical energy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in an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7" tooltip="Electric field"/>
              </a:rPr>
              <a:t>electric field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It is a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Passivity (engineering)"/>
              </a:rPr>
              <a:t>passive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Electronic component"/>
              </a:rPr>
              <a:t>electronic component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with two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3" tooltip="Terminal (electronics)"/>
              </a:rPr>
              <a:t>terminals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Measure unit: Farad</a:t>
            </a:r>
          </a:p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Usages: Handle power supply surge, very fast absorption of electrical energy (also fast discharge), along with a resistor a simple reset at power on 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67FB0-8C24-4FB3-A603-CFF62EEAEF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2395" y="2496265"/>
            <a:ext cx="1601230" cy="200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55CE62-4D68-4774-943E-0D1B8D30EE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2352" y="320715"/>
            <a:ext cx="1456158" cy="1553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01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76900-9F89-4D32-BE7C-B7DB869B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BBF37-B976-4A42-AA48-954679CD8A35}"/>
              </a:ext>
            </a:extLst>
          </p:cNvPr>
          <p:cNvSpPr/>
          <p:nvPr/>
        </p:nvSpPr>
        <p:spPr>
          <a:xfrm>
            <a:off x="179032" y="200179"/>
            <a:ext cx="7112493" cy="123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2222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diode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a two-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Terminal (electronics)"/>
              </a:rPr>
              <a:t>terminal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3" tooltip="Electronic component"/>
              </a:rPr>
              <a:t>electronic component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that conducts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Electric current"/>
              </a:rPr>
              <a:t>current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primarily in one direction (asymmetric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5" tooltip="Electrical conductance"/>
              </a:rPr>
              <a:t>conductance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); it has low (ideally zero)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6" tooltip="Electrical resistance and conductance"/>
              </a:rPr>
              <a:t>resistance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in one direction, and high (ideally infinite)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6" tooltip="Electrical resistance and conductance"/>
              </a:rPr>
              <a:t>resistance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in the other.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B9EF7-EAC7-44D9-B17C-C71AACEF9C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9202" y="396425"/>
            <a:ext cx="1599136" cy="905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C6AE4F-9A25-4D5C-A27B-8646923313B3}"/>
              </a:ext>
            </a:extLst>
          </p:cNvPr>
          <p:cNvSpPr/>
          <p:nvPr/>
        </p:nvSpPr>
        <p:spPr>
          <a:xfrm>
            <a:off x="179031" y="1897606"/>
            <a:ext cx="6757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2222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transistor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a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8" tooltip="Semiconductor device"/>
              </a:rPr>
              <a:t>semiconductor device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used to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9" tooltip="Electronic amplifier"/>
              </a:rPr>
              <a:t>amplify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or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10" tooltip="Switch"/>
              </a:rPr>
              <a:t>switch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11" tooltip="Electronics"/>
              </a:rPr>
              <a:t>electronic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signals and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12" tooltip="Electrical power"/>
              </a:rPr>
              <a:t>electrical power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91D0D-6E82-438E-AAB7-7CF1125113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4987" y="1843597"/>
            <a:ext cx="2063489" cy="1583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EE395-8C90-4171-BCEB-8DF03AD6BA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84342" y="2690279"/>
            <a:ext cx="1536763" cy="1714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041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83F0F-9E0D-407A-9BFD-69342CD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631F4-F2DD-4C07-BA11-70D97A9E1F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224901"/>
            <a:ext cx="8228012" cy="4404249"/>
          </a:xfrm>
        </p:spPr>
        <p:txBody>
          <a:bodyPr/>
          <a:lstStyle/>
          <a:p>
            <a:r>
              <a:rPr lang="en-US" b="1" dirty="0"/>
              <a:t>Open drain </a:t>
            </a:r>
            <a:r>
              <a:rPr lang="en-US" dirty="0"/>
              <a:t>buffer: Either drives ground or float the output</a:t>
            </a:r>
          </a:p>
          <a:p>
            <a:r>
              <a:rPr lang="en-US" dirty="0"/>
              <a:t>A pull up resistor is needed to drive logic 1</a:t>
            </a:r>
          </a:p>
          <a:p>
            <a:endParaRPr lang="en-US" dirty="0"/>
          </a:p>
          <a:p>
            <a:r>
              <a:rPr lang="en-US" b="1" dirty="0"/>
              <a:t>Bi-Directional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Tri state buffer: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FDA82-24B3-4320-B02F-4EA5EBF0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87" y="148061"/>
            <a:ext cx="1611081" cy="1329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Image result for difital output buffers">
            <a:extLst>
              <a:ext uri="{FF2B5EF4-FFF2-40B4-BE49-F238E27FC236}">
                <a16:creationId xmlns:a16="http://schemas.microsoft.com/office/drawing/2014/main" id="{14EDD849-A637-46B0-BCDE-24EC5E06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27" y="1196103"/>
            <a:ext cx="2629270" cy="154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CE3DC-350C-4278-A362-ACD62A0C9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423" y="2993066"/>
            <a:ext cx="3080707" cy="1575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C3ED2-0D75-4197-A84E-B6D1D39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731D9-14A5-4BCB-B00A-D2EB3359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2488"/>
          </a:xfrm>
        </p:spPr>
        <p:txBody>
          <a:bodyPr/>
          <a:lstStyle/>
          <a:p>
            <a:r>
              <a:rPr lang="en-US" dirty="0"/>
              <a:t>PCD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C05B6-44A3-45E9-B459-24BF3C32F0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01337"/>
            <a:ext cx="8228012" cy="39278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Printed circuit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Mechanically supports and electrically connects electrical or electronic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conductive tracks, pads and </a:t>
            </a:r>
            <a:r>
              <a:rPr lang="en-US" dirty="0" err="1"/>
              <a:t>vias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composed from few layers of copper laminated onto and/or between layers of a non-conductive substrate</a:t>
            </a:r>
          </a:p>
        </p:txBody>
      </p:sp>
      <p:pic>
        <p:nvPicPr>
          <p:cNvPr id="6146" name="Picture 2" descr="Image result for PCB board">
            <a:extLst>
              <a:ext uri="{FF2B5EF4-FFF2-40B4-BE49-F238E27FC236}">
                <a16:creationId xmlns:a16="http://schemas.microsoft.com/office/drawing/2014/main" id="{D0C33915-1CA3-40AD-9FEC-DC134878F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072" y="2633513"/>
            <a:ext cx="3382730" cy="1995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C3ED2-0D75-4197-A84E-B6D1D39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731D9-14A5-4BCB-B00A-D2EB3359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2488"/>
          </a:xfrm>
        </p:spPr>
        <p:txBody>
          <a:bodyPr/>
          <a:lstStyle/>
          <a:p>
            <a:r>
              <a:rPr lang="en-US" dirty="0"/>
              <a:t>PCD -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447EBA-5E60-4AD2-9F10-2DBC5EB47E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01337"/>
            <a:ext cx="8228012" cy="39278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thickness 1.6mm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Suggested trace width for cheap PCBs 5-6 mil (check with manufacturer)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Via connects traces between different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Pads are used for soldering devices</a:t>
            </a:r>
          </a:p>
        </p:txBody>
      </p:sp>
      <p:pic>
        <p:nvPicPr>
          <p:cNvPr id="7174" name="Picture 6" descr="Image result for pcb board structure">
            <a:extLst>
              <a:ext uri="{FF2B5EF4-FFF2-40B4-BE49-F238E27FC236}">
                <a16:creationId xmlns:a16="http://schemas.microsoft.com/office/drawing/2014/main" id="{0313B9AA-4F39-4840-80B0-355F9EC6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2809875"/>
            <a:ext cx="4762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FB3F6-0583-4148-BAEA-2CBAD091BDB8}"/>
              </a:ext>
            </a:extLst>
          </p:cNvPr>
          <p:cNvSpPr txBox="1"/>
          <p:nvPr/>
        </p:nvSpPr>
        <p:spPr>
          <a:xfrm>
            <a:off x="5365750" y="4153986"/>
            <a:ext cx="2667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Via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8FD2F2-E7A1-4013-9A1F-6C5A68C5CA7A}"/>
              </a:ext>
            </a:extLst>
          </p:cNvPr>
          <p:cNvSpPr txBox="1"/>
          <p:nvPr/>
        </p:nvSpPr>
        <p:spPr>
          <a:xfrm>
            <a:off x="6794500" y="4166965"/>
            <a:ext cx="2667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Via</a:t>
            </a:r>
          </a:p>
        </p:txBody>
      </p:sp>
      <p:pic>
        <p:nvPicPr>
          <p:cNvPr id="7176" name="Picture 8" descr="Image result for pcb board structure">
            <a:extLst>
              <a:ext uri="{FF2B5EF4-FFF2-40B4-BE49-F238E27FC236}">
                <a16:creationId xmlns:a16="http://schemas.microsoft.com/office/drawing/2014/main" id="{3D3C0FE5-782C-48B8-807F-D54D02054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2320926"/>
            <a:ext cx="3082412" cy="230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05658-A5E1-412C-A22F-87D3271BF6B0}"/>
              </a:ext>
            </a:extLst>
          </p:cNvPr>
          <p:cNvSpPr txBox="1"/>
          <p:nvPr/>
        </p:nvSpPr>
        <p:spPr>
          <a:xfrm>
            <a:off x="2709862" y="3230061"/>
            <a:ext cx="2032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Via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87FB8-35DB-4FCB-9184-51E0FE608CD3}"/>
              </a:ext>
            </a:extLst>
          </p:cNvPr>
          <p:cNvSpPr txBox="1"/>
          <p:nvPr/>
        </p:nvSpPr>
        <p:spPr>
          <a:xfrm>
            <a:off x="1479550" y="3911600"/>
            <a:ext cx="355867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Trace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28E56-A466-49A9-9DC0-C96BE803152E}"/>
              </a:ext>
            </a:extLst>
          </p:cNvPr>
          <p:cNvSpPr txBox="1"/>
          <p:nvPr/>
        </p:nvSpPr>
        <p:spPr>
          <a:xfrm>
            <a:off x="2349501" y="2809875"/>
            <a:ext cx="36036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Pads</a:t>
            </a:r>
          </a:p>
        </p:txBody>
      </p:sp>
    </p:spTree>
    <p:extLst>
      <p:ext uri="{BB962C8B-B14F-4D97-AF65-F5344CB8AC3E}">
        <p14:creationId xmlns:p14="http://schemas.microsoft.com/office/powerpoint/2010/main" val="33731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631</Words>
  <Application>Microsoft Office PowerPoint</Application>
  <PresentationFormat>On-screen Show (16:9)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Intel Clear</vt:lpstr>
      <vt:lpstr>Intel Clear Pro</vt:lpstr>
      <vt:lpstr>Wingdings</vt:lpstr>
      <vt:lpstr>Int_PPT Template_ClearPro_16x9</vt:lpstr>
      <vt:lpstr>1_Int_PPT Template_ClearPro_16x9</vt:lpstr>
      <vt:lpstr>Maker’s university –  by intel’s makers community class 6 – board design</vt:lpstr>
      <vt:lpstr>PowerPoint Presentation</vt:lpstr>
      <vt:lpstr>Class 6 agenda:</vt:lpstr>
      <vt:lpstr>OHM law</vt:lpstr>
      <vt:lpstr>Basic components</vt:lpstr>
      <vt:lpstr>PowerPoint Presentation</vt:lpstr>
      <vt:lpstr>PowerPoint Presentation</vt:lpstr>
      <vt:lpstr>PCD</vt:lpstr>
      <vt:lpstr>PCD - Structure</vt:lpstr>
      <vt:lpstr>Board producing process </vt:lpstr>
      <vt:lpstr>Schematic – Step 1</vt:lpstr>
      <vt:lpstr>Schematic – Step 2</vt:lpstr>
      <vt:lpstr>Different types of packages</vt:lpstr>
      <vt:lpstr>Schematic – Rules and caveats</vt:lpstr>
      <vt:lpstr>Schematic – Step 3</vt:lpstr>
      <vt:lpstr>Board – Step 1</vt:lpstr>
      <vt:lpstr>Board – Step 2</vt:lpstr>
      <vt:lpstr>Board – Step 3</vt:lpstr>
      <vt:lpstr>Board – Step 4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2020-02-24T20:08:21Z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2020-02-24 20:08:21Z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