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7" r:id="rId5"/>
    <p:sldId id="327" r:id="rId6"/>
    <p:sldId id="298" r:id="rId7"/>
    <p:sldId id="301" r:id="rId8"/>
    <p:sldId id="303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4B4BB-ABB0-4073-AA4D-41DFE97CDF7A}" v="355" dt="2022-10-28T17:39:58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2418" autoAdjust="0"/>
  </p:normalViewPr>
  <p:slideViewPr>
    <p:cSldViewPr snapToGrid="0">
      <p:cViewPr varScale="1">
        <p:scale>
          <a:sx n="94" d="100"/>
          <a:sy n="94" d="100"/>
        </p:scale>
        <p:origin x="60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56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5E8872-3E13-4EAB-86BD-D02EBC98BA6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D4BFED66-1C7A-4C30-9946-00D3E74443DB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Coleta</a:t>
          </a:r>
          <a:endParaRPr lang="pt-BR" dirty="0"/>
        </a:p>
      </dgm:t>
    </dgm:pt>
    <dgm:pt modelId="{CF7D0AC1-C0DA-4CDD-9E50-FBC54221CE46}" type="parTrans" cxnId="{85DD3357-087D-49C1-8E92-0A6CE2778B9C}">
      <dgm:prSet/>
      <dgm:spPr/>
    </dgm:pt>
    <dgm:pt modelId="{C00CCAD7-147A-46FE-B814-BA8DDEE45CC0}" type="sibTrans" cxnId="{85DD3357-087D-49C1-8E92-0A6CE2778B9C}">
      <dgm:prSet/>
      <dgm:spPr/>
    </dgm:pt>
    <dgm:pt modelId="{F8570E70-5B14-4BB6-9582-12DAA15BB256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Transformação (Power Query)</a:t>
          </a:r>
          <a:endParaRPr lang="pt-BR" dirty="0"/>
        </a:p>
      </dgm:t>
    </dgm:pt>
    <dgm:pt modelId="{43E54F5E-FF0E-435D-8B5B-CA0A966B768A}" type="parTrans" cxnId="{1CDE10FC-3E64-4AAA-A0EE-85E640163651}">
      <dgm:prSet/>
      <dgm:spPr/>
    </dgm:pt>
    <dgm:pt modelId="{6392DA22-8B9A-473D-906B-E561AC0D5F87}" type="sibTrans" cxnId="{1CDE10FC-3E64-4AAA-A0EE-85E640163651}">
      <dgm:prSet/>
      <dgm:spPr/>
    </dgm:pt>
    <dgm:pt modelId="{C5A0C3A5-1243-4782-B644-D5B2DDB6213F}">
      <dgm:prSet phldrT="[Texto]" phldr="0"/>
      <dgm:spPr/>
      <dgm:t>
        <a:bodyPr/>
        <a:lstStyle/>
        <a:p>
          <a:pPr rtl="0"/>
          <a:r>
            <a:rPr lang="pt-BR" dirty="0">
              <a:latin typeface="Arial"/>
            </a:rPr>
            <a:t> Criação do Dashboard</a:t>
          </a:r>
          <a:endParaRPr lang="pt-BR" dirty="0"/>
        </a:p>
      </dgm:t>
    </dgm:pt>
    <dgm:pt modelId="{1CDCC49D-A434-4AD6-AC41-E30E3DD151E6}" type="parTrans" cxnId="{7D111487-58CF-4DA1-BFF9-812C621F87E7}">
      <dgm:prSet/>
      <dgm:spPr/>
    </dgm:pt>
    <dgm:pt modelId="{40D1F0AC-7A20-4366-BA28-17D68F6A2613}" type="sibTrans" cxnId="{7D111487-58CF-4DA1-BFF9-812C621F87E7}">
      <dgm:prSet/>
      <dgm:spPr/>
    </dgm:pt>
    <dgm:pt modelId="{3BBEA3FB-CAFB-494D-A1D0-6CC3579A01B7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Publicação do relatório</a:t>
          </a:r>
        </a:p>
      </dgm:t>
    </dgm:pt>
    <dgm:pt modelId="{39A2A2A1-0876-42B9-AC67-B236236BFAD9}" type="parTrans" cxnId="{5A7DCCCA-B3A0-4957-9DBE-A56299581451}">
      <dgm:prSet/>
      <dgm:spPr/>
    </dgm:pt>
    <dgm:pt modelId="{A68D2006-560C-4CA6-BA45-82A5565B673D}" type="sibTrans" cxnId="{5A7DCCCA-B3A0-4957-9DBE-A56299581451}">
      <dgm:prSet/>
      <dgm:spPr/>
    </dgm:pt>
    <dgm:pt modelId="{8CF602AE-A4CB-44A6-B906-44767B9189DA}">
      <dgm:prSet phldr="0"/>
      <dgm:spPr/>
      <dgm:t>
        <a:bodyPr/>
        <a:lstStyle/>
        <a:p>
          <a:pPr rtl="0"/>
          <a:r>
            <a:rPr lang="pt-BR" dirty="0">
              <a:latin typeface="Arial"/>
            </a:rPr>
            <a:t> Inserção em um Dashboard</a:t>
          </a:r>
          <a:endParaRPr lang="pt-BR" dirty="0"/>
        </a:p>
      </dgm:t>
    </dgm:pt>
    <dgm:pt modelId="{5820C2F7-021C-4B23-ADEE-CE07A524B841}" type="parTrans" cxnId="{833D5F2E-9B01-402A-8FEE-3E7E0E2ADF6C}">
      <dgm:prSet/>
      <dgm:spPr/>
    </dgm:pt>
    <dgm:pt modelId="{11389979-5F1E-48A2-8BC8-0D2D5D9FC8F1}" type="sibTrans" cxnId="{833D5F2E-9B01-402A-8FEE-3E7E0E2ADF6C}">
      <dgm:prSet/>
      <dgm:spPr/>
    </dgm:pt>
    <dgm:pt modelId="{F46B18B3-C461-4154-BBB9-58B75BFA1621}" type="pres">
      <dgm:prSet presAssocID="{945E8872-3E13-4EAB-86BD-D02EBC98BA6D}" presName="Name0" presStyleCnt="0">
        <dgm:presLayoutVars>
          <dgm:dir/>
          <dgm:resizeHandles val="exact"/>
        </dgm:presLayoutVars>
      </dgm:prSet>
      <dgm:spPr/>
    </dgm:pt>
    <dgm:pt modelId="{0014E74F-77C9-4100-8797-53276BA96891}" type="pres">
      <dgm:prSet presAssocID="{945E8872-3E13-4EAB-86BD-D02EBC98BA6D}" presName="arrow" presStyleLbl="bgShp" presStyleIdx="0" presStyleCnt="1"/>
      <dgm:spPr/>
    </dgm:pt>
    <dgm:pt modelId="{995CED74-1B0A-47E1-9596-9926BD5C8B32}" type="pres">
      <dgm:prSet presAssocID="{945E8872-3E13-4EAB-86BD-D02EBC98BA6D}" presName="points" presStyleCnt="0"/>
      <dgm:spPr/>
    </dgm:pt>
    <dgm:pt modelId="{3C606175-326B-4C42-9792-F703BBA0E105}" type="pres">
      <dgm:prSet presAssocID="{D4BFED66-1C7A-4C30-9946-00D3E74443DB}" presName="compositeA" presStyleCnt="0"/>
      <dgm:spPr/>
    </dgm:pt>
    <dgm:pt modelId="{3C7213E7-BAD8-4792-B26A-89CB51E9DDE6}" type="pres">
      <dgm:prSet presAssocID="{D4BFED66-1C7A-4C30-9946-00D3E74443DB}" presName="textA" presStyleLbl="revTx" presStyleIdx="0" presStyleCnt="5">
        <dgm:presLayoutVars>
          <dgm:bulletEnabled val="1"/>
        </dgm:presLayoutVars>
      </dgm:prSet>
      <dgm:spPr/>
    </dgm:pt>
    <dgm:pt modelId="{EA620180-6DF9-4459-A9AC-F791B0B701B5}" type="pres">
      <dgm:prSet presAssocID="{D4BFED66-1C7A-4C30-9946-00D3E74443DB}" presName="circleA" presStyleLbl="node1" presStyleIdx="0" presStyleCnt="5"/>
      <dgm:spPr/>
    </dgm:pt>
    <dgm:pt modelId="{0B496BC9-3014-4747-AD06-F6D3D9155687}" type="pres">
      <dgm:prSet presAssocID="{D4BFED66-1C7A-4C30-9946-00D3E74443DB}" presName="spaceA" presStyleCnt="0"/>
      <dgm:spPr/>
    </dgm:pt>
    <dgm:pt modelId="{88236FD4-526D-4232-8124-FE1D0D819761}" type="pres">
      <dgm:prSet presAssocID="{C00CCAD7-147A-46FE-B814-BA8DDEE45CC0}" presName="space" presStyleCnt="0"/>
      <dgm:spPr/>
    </dgm:pt>
    <dgm:pt modelId="{E5F5E3E2-D5F0-41A2-B941-F11C417EFD0F}" type="pres">
      <dgm:prSet presAssocID="{F8570E70-5B14-4BB6-9582-12DAA15BB256}" presName="compositeB" presStyleCnt="0"/>
      <dgm:spPr/>
    </dgm:pt>
    <dgm:pt modelId="{B2F064F7-C243-4A69-9E28-F4EF95B570A2}" type="pres">
      <dgm:prSet presAssocID="{F8570E70-5B14-4BB6-9582-12DAA15BB256}" presName="textB" presStyleLbl="revTx" presStyleIdx="1" presStyleCnt="5">
        <dgm:presLayoutVars>
          <dgm:bulletEnabled val="1"/>
        </dgm:presLayoutVars>
      </dgm:prSet>
      <dgm:spPr/>
    </dgm:pt>
    <dgm:pt modelId="{7BFD8730-05A7-4C49-863E-B897700E15C5}" type="pres">
      <dgm:prSet presAssocID="{F8570E70-5B14-4BB6-9582-12DAA15BB256}" presName="circleB" presStyleLbl="node1" presStyleIdx="1" presStyleCnt="5"/>
      <dgm:spPr/>
    </dgm:pt>
    <dgm:pt modelId="{2DD13476-39F0-42CC-891A-47841F937948}" type="pres">
      <dgm:prSet presAssocID="{F8570E70-5B14-4BB6-9582-12DAA15BB256}" presName="spaceB" presStyleCnt="0"/>
      <dgm:spPr/>
    </dgm:pt>
    <dgm:pt modelId="{60786C73-5ABA-4413-858C-65BAFBB7141A}" type="pres">
      <dgm:prSet presAssocID="{6392DA22-8B9A-473D-906B-E561AC0D5F87}" presName="space" presStyleCnt="0"/>
      <dgm:spPr/>
    </dgm:pt>
    <dgm:pt modelId="{F21F6917-F8E4-4BE4-89CD-03C0B5A2C30D}" type="pres">
      <dgm:prSet presAssocID="{C5A0C3A5-1243-4782-B644-D5B2DDB6213F}" presName="compositeA" presStyleCnt="0"/>
      <dgm:spPr/>
    </dgm:pt>
    <dgm:pt modelId="{C8C47177-7B04-40CC-ABFC-EDAAFE5731B0}" type="pres">
      <dgm:prSet presAssocID="{C5A0C3A5-1243-4782-B644-D5B2DDB6213F}" presName="textA" presStyleLbl="revTx" presStyleIdx="2" presStyleCnt="5">
        <dgm:presLayoutVars>
          <dgm:bulletEnabled val="1"/>
        </dgm:presLayoutVars>
      </dgm:prSet>
      <dgm:spPr/>
    </dgm:pt>
    <dgm:pt modelId="{FF8B7AC0-A268-4F05-B66D-344549419670}" type="pres">
      <dgm:prSet presAssocID="{C5A0C3A5-1243-4782-B644-D5B2DDB6213F}" presName="circleA" presStyleLbl="node1" presStyleIdx="2" presStyleCnt="5"/>
      <dgm:spPr/>
    </dgm:pt>
    <dgm:pt modelId="{786A1DA5-D8E5-4A6E-890B-EDFF0426DD2E}" type="pres">
      <dgm:prSet presAssocID="{C5A0C3A5-1243-4782-B644-D5B2DDB6213F}" presName="spaceA" presStyleCnt="0"/>
      <dgm:spPr/>
    </dgm:pt>
    <dgm:pt modelId="{97E3F1EF-768B-4C70-91F7-E4749F68A991}" type="pres">
      <dgm:prSet presAssocID="{40D1F0AC-7A20-4366-BA28-17D68F6A2613}" presName="space" presStyleCnt="0"/>
      <dgm:spPr/>
    </dgm:pt>
    <dgm:pt modelId="{4815B153-6FDA-43DA-BA36-34B960EAC462}" type="pres">
      <dgm:prSet presAssocID="{3BBEA3FB-CAFB-494D-A1D0-6CC3579A01B7}" presName="compositeB" presStyleCnt="0"/>
      <dgm:spPr/>
    </dgm:pt>
    <dgm:pt modelId="{8EE0DF06-449A-4461-9644-BB230C417BBC}" type="pres">
      <dgm:prSet presAssocID="{3BBEA3FB-CAFB-494D-A1D0-6CC3579A01B7}" presName="textB" presStyleLbl="revTx" presStyleIdx="3" presStyleCnt="5">
        <dgm:presLayoutVars>
          <dgm:bulletEnabled val="1"/>
        </dgm:presLayoutVars>
      </dgm:prSet>
      <dgm:spPr/>
    </dgm:pt>
    <dgm:pt modelId="{D2534CDB-0D8A-427E-9F80-3C36C1A3A9B9}" type="pres">
      <dgm:prSet presAssocID="{3BBEA3FB-CAFB-494D-A1D0-6CC3579A01B7}" presName="circleB" presStyleLbl="node1" presStyleIdx="3" presStyleCnt="5"/>
      <dgm:spPr/>
    </dgm:pt>
    <dgm:pt modelId="{A5D1B615-1CB6-40A5-8F6A-2EA340FF9AEA}" type="pres">
      <dgm:prSet presAssocID="{3BBEA3FB-CAFB-494D-A1D0-6CC3579A01B7}" presName="spaceB" presStyleCnt="0"/>
      <dgm:spPr/>
    </dgm:pt>
    <dgm:pt modelId="{49D161FB-0D9E-4D89-93EA-C538F1A92AC6}" type="pres">
      <dgm:prSet presAssocID="{A68D2006-560C-4CA6-BA45-82A5565B673D}" presName="space" presStyleCnt="0"/>
      <dgm:spPr/>
    </dgm:pt>
    <dgm:pt modelId="{E69F02CB-7091-4A1C-8686-70E459D201F5}" type="pres">
      <dgm:prSet presAssocID="{8CF602AE-A4CB-44A6-B906-44767B9189DA}" presName="compositeA" presStyleCnt="0"/>
      <dgm:spPr/>
    </dgm:pt>
    <dgm:pt modelId="{58D97325-A9CC-4AEB-8B44-9A69F4DA8843}" type="pres">
      <dgm:prSet presAssocID="{8CF602AE-A4CB-44A6-B906-44767B9189DA}" presName="textA" presStyleLbl="revTx" presStyleIdx="4" presStyleCnt="5">
        <dgm:presLayoutVars>
          <dgm:bulletEnabled val="1"/>
        </dgm:presLayoutVars>
      </dgm:prSet>
      <dgm:spPr/>
    </dgm:pt>
    <dgm:pt modelId="{46054C9C-A0DB-470E-B11D-7FA9C51AFEFC}" type="pres">
      <dgm:prSet presAssocID="{8CF602AE-A4CB-44A6-B906-44767B9189DA}" presName="circleA" presStyleLbl="node1" presStyleIdx="4" presStyleCnt="5"/>
      <dgm:spPr/>
    </dgm:pt>
    <dgm:pt modelId="{80CD99FC-1C6A-40F9-B65E-AECF344C971D}" type="pres">
      <dgm:prSet presAssocID="{8CF602AE-A4CB-44A6-B906-44767B9189DA}" presName="spaceA" presStyleCnt="0"/>
      <dgm:spPr/>
    </dgm:pt>
  </dgm:ptLst>
  <dgm:cxnLst>
    <dgm:cxn modelId="{6C5D5214-5D06-4AF2-BF38-33FBA33AA0F9}" type="presOf" srcId="{C5A0C3A5-1243-4782-B644-D5B2DDB6213F}" destId="{C8C47177-7B04-40CC-ABFC-EDAAFE5731B0}" srcOrd="0" destOrd="0" presId="urn:microsoft.com/office/officeart/2005/8/layout/hProcess11"/>
    <dgm:cxn modelId="{9504AC14-66E5-4CFA-AEFB-05194291F12C}" type="presOf" srcId="{D4BFED66-1C7A-4C30-9946-00D3E74443DB}" destId="{3C7213E7-BAD8-4792-B26A-89CB51E9DDE6}" srcOrd="0" destOrd="0" presId="urn:microsoft.com/office/officeart/2005/8/layout/hProcess11"/>
    <dgm:cxn modelId="{833D5F2E-9B01-402A-8FEE-3E7E0E2ADF6C}" srcId="{945E8872-3E13-4EAB-86BD-D02EBC98BA6D}" destId="{8CF602AE-A4CB-44A6-B906-44767B9189DA}" srcOrd="4" destOrd="0" parTransId="{5820C2F7-021C-4B23-ADEE-CE07A524B841}" sibTransId="{11389979-5F1E-48A2-8BC8-0D2D5D9FC8F1}"/>
    <dgm:cxn modelId="{15D9355E-84AB-476C-8866-EAE549886BFB}" type="presOf" srcId="{3BBEA3FB-CAFB-494D-A1D0-6CC3579A01B7}" destId="{8EE0DF06-449A-4461-9644-BB230C417BBC}" srcOrd="0" destOrd="0" presId="urn:microsoft.com/office/officeart/2005/8/layout/hProcess11"/>
    <dgm:cxn modelId="{85DD3357-087D-49C1-8E92-0A6CE2778B9C}" srcId="{945E8872-3E13-4EAB-86BD-D02EBC98BA6D}" destId="{D4BFED66-1C7A-4C30-9946-00D3E74443DB}" srcOrd="0" destOrd="0" parTransId="{CF7D0AC1-C0DA-4CDD-9E50-FBC54221CE46}" sibTransId="{C00CCAD7-147A-46FE-B814-BA8DDEE45CC0}"/>
    <dgm:cxn modelId="{7D111487-58CF-4DA1-BFF9-812C621F87E7}" srcId="{945E8872-3E13-4EAB-86BD-D02EBC98BA6D}" destId="{C5A0C3A5-1243-4782-B644-D5B2DDB6213F}" srcOrd="2" destOrd="0" parTransId="{1CDCC49D-A434-4AD6-AC41-E30E3DD151E6}" sibTransId="{40D1F0AC-7A20-4366-BA28-17D68F6A2613}"/>
    <dgm:cxn modelId="{6D88A993-CCBE-49DC-9B31-08B495AA3273}" type="presOf" srcId="{945E8872-3E13-4EAB-86BD-D02EBC98BA6D}" destId="{F46B18B3-C461-4154-BBB9-58B75BFA1621}" srcOrd="0" destOrd="0" presId="urn:microsoft.com/office/officeart/2005/8/layout/hProcess11"/>
    <dgm:cxn modelId="{5A7DCCCA-B3A0-4957-9DBE-A56299581451}" srcId="{945E8872-3E13-4EAB-86BD-D02EBC98BA6D}" destId="{3BBEA3FB-CAFB-494D-A1D0-6CC3579A01B7}" srcOrd="3" destOrd="0" parTransId="{39A2A2A1-0876-42B9-AC67-B236236BFAD9}" sibTransId="{A68D2006-560C-4CA6-BA45-82A5565B673D}"/>
    <dgm:cxn modelId="{C089BADA-AC00-4D5A-A323-BF99CAAFA625}" type="presOf" srcId="{8CF602AE-A4CB-44A6-B906-44767B9189DA}" destId="{58D97325-A9CC-4AEB-8B44-9A69F4DA8843}" srcOrd="0" destOrd="0" presId="urn:microsoft.com/office/officeart/2005/8/layout/hProcess11"/>
    <dgm:cxn modelId="{4B2F68DD-DAC9-490D-917E-6F93515F73A7}" type="presOf" srcId="{F8570E70-5B14-4BB6-9582-12DAA15BB256}" destId="{B2F064F7-C243-4A69-9E28-F4EF95B570A2}" srcOrd="0" destOrd="0" presId="urn:microsoft.com/office/officeart/2005/8/layout/hProcess11"/>
    <dgm:cxn modelId="{1CDE10FC-3E64-4AAA-A0EE-85E640163651}" srcId="{945E8872-3E13-4EAB-86BD-D02EBC98BA6D}" destId="{F8570E70-5B14-4BB6-9582-12DAA15BB256}" srcOrd="1" destOrd="0" parTransId="{43E54F5E-FF0E-435D-8B5B-CA0A966B768A}" sibTransId="{6392DA22-8B9A-473D-906B-E561AC0D5F87}"/>
    <dgm:cxn modelId="{A5742E44-E965-416A-83F8-39DE38A4C138}" type="presParOf" srcId="{F46B18B3-C461-4154-BBB9-58B75BFA1621}" destId="{0014E74F-77C9-4100-8797-53276BA96891}" srcOrd="0" destOrd="0" presId="urn:microsoft.com/office/officeart/2005/8/layout/hProcess11"/>
    <dgm:cxn modelId="{004C0A79-E395-4F9B-890B-AE38C7AD4DE7}" type="presParOf" srcId="{F46B18B3-C461-4154-BBB9-58B75BFA1621}" destId="{995CED74-1B0A-47E1-9596-9926BD5C8B32}" srcOrd="1" destOrd="0" presId="urn:microsoft.com/office/officeart/2005/8/layout/hProcess11"/>
    <dgm:cxn modelId="{87BBE60B-65F3-431C-8FA0-9D1ED9E8C03A}" type="presParOf" srcId="{995CED74-1B0A-47E1-9596-9926BD5C8B32}" destId="{3C606175-326B-4C42-9792-F703BBA0E105}" srcOrd="0" destOrd="0" presId="urn:microsoft.com/office/officeart/2005/8/layout/hProcess11"/>
    <dgm:cxn modelId="{9B96977F-3DA7-4930-A076-166F686FA079}" type="presParOf" srcId="{3C606175-326B-4C42-9792-F703BBA0E105}" destId="{3C7213E7-BAD8-4792-B26A-89CB51E9DDE6}" srcOrd="0" destOrd="0" presId="urn:microsoft.com/office/officeart/2005/8/layout/hProcess11"/>
    <dgm:cxn modelId="{D85466DC-E0E9-4537-918C-62527A790E2E}" type="presParOf" srcId="{3C606175-326B-4C42-9792-F703BBA0E105}" destId="{EA620180-6DF9-4459-A9AC-F791B0B701B5}" srcOrd="1" destOrd="0" presId="urn:microsoft.com/office/officeart/2005/8/layout/hProcess11"/>
    <dgm:cxn modelId="{36C5E6E2-1D28-4232-8A1F-B1C60FC2F427}" type="presParOf" srcId="{3C606175-326B-4C42-9792-F703BBA0E105}" destId="{0B496BC9-3014-4747-AD06-F6D3D9155687}" srcOrd="2" destOrd="0" presId="urn:microsoft.com/office/officeart/2005/8/layout/hProcess11"/>
    <dgm:cxn modelId="{1020F873-DB30-4D05-B4EB-6E7DCD5B6C51}" type="presParOf" srcId="{995CED74-1B0A-47E1-9596-9926BD5C8B32}" destId="{88236FD4-526D-4232-8124-FE1D0D819761}" srcOrd="1" destOrd="0" presId="urn:microsoft.com/office/officeart/2005/8/layout/hProcess11"/>
    <dgm:cxn modelId="{713FB421-5F7A-4662-9185-A5F25C972C79}" type="presParOf" srcId="{995CED74-1B0A-47E1-9596-9926BD5C8B32}" destId="{E5F5E3E2-D5F0-41A2-B941-F11C417EFD0F}" srcOrd="2" destOrd="0" presId="urn:microsoft.com/office/officeart/2005/8/layout/hProcess11"/>
    <dgm:cxn modelId="{D5715A2A-D4F8-424B-98A8-98A6303F2707}" type="presParOf" srcId="{E5F5E3E2-D5F0-41A2-B941-F11C417EFD0F}" destId="{B2F064F7-C243-4A69-9E28-F4EF95B570A2}" srcOrd="0" destOrd="0" presId="urn:microsoft.com/office/officeart/2005/8/layout/hProcess11"/>
    <dgm:cxn modelId="{C19EE825-03E9-4A22-BF35-F6A4DE185634}" type="presParOf" srcId="{E5F5E3E2-D5F0-41A2-B941-F11C417EFD0F}" destId="{7BFD8730-05A7-4C49-863E-B897700E15C5}" srcOrd="1" destOrd="0" presId="urn:microsoft.com/office/officeart/2005/8/layout/hProcess11"/>
    <dgm:cxn modelId="{2BAE6D94-FA36-413E-B35F-A81D151B3F8E}" type="presParOf" srcId="{E5F5E3E2-D5F0-41A2-B941-F11C417EFD0F}" destId="{2DD13476-39F0-42CC-891A-47841F937948}" srcOrd="2" destOrd="0" presId="urn:microsoft.com/office/officeart/2005/8/layout/hProcess11"/>
    <dgm:cxn modelId="{1BBE44A5-6C0A-4860-B8F5-4E5A0DDD91DD}" type="presParOf" srcId="{995CED74-1B0A-47E1-9596-9926BD5C8B32}" destId="{60786C73-5ABA-4413-858C-65BAFBB7141A}" srcOrd="3" destOrd="0" presId="urn:microsoft.com/office/officeart/2005/8/layout/hProcess11"/>
    <dgm:cxn modelId="{67D4B42C-FE12-40A6-874E-AB8276CE89A0}" type="presParOf" srcId="{995CED74-1B0A-47E1-9596-9926BD5C8B32}" destId="{F21F6917-F8E4-4BE4-89CD-03C0B5A2C30D}" srcOrd="4" destOrd="0" presId="urn:microsoft.com/office/officeart/2005/8/layout/hProcess11"/>
    <dgm:cxn modelId="{A611D6AE-F04D-4CEB-AD90-DD13FAD5B815}" type="presParOf" srcId="{F21F6917-F8E4-4BE4-89CD-03C0B5A2C30D}" destId="{C8C47177-7B04-40CC-ABFC-EDAAFE5731B0}" srcOrd="0" destOrd="0" presId="urn:microsoft.com/office/officeart/2005/8/layout/hProcess11"/>
    <dgm:cxn modelId="{36348FCC-B254-4EC3-95BD-33F2B1DD8E8A}" type="presParOf" srcId="{F21F6917-F8E4-4BE4-89CD-03C0B5A2C30D}" destId="{FF8B7AC0-A268-4F05-B66D-344549419670}" srcOrd="1" destOrd="0" presId="urn:microsoft.com/office/officeart/2005/8/layout/hProcess11"/>
    <dgm:cxn modelId="{A37E3269-5A68-409A-9D01-1D67BDAEECCB}" type="presParOf" srcId="{F21F6917-F8E4-4BE4-89CD-03C0B5A2C30D}" destId="{786A1DA5-D8E5-4A6E-890B-EDFF0426DD2E}" srcOrd="2" destOrd="0" presId="urn:microsoft.com/office/officeart/2005/8/layout/hProcess11"/>
    <dgm:cxn modelId="{9641A64F-1A99-422A-B753-D9179A892504}" type="presParOf" srcId="{995CED74-1B0A-47E1-9596-9926BD5C8B32}" destId="{97E3F1EF-768B-4C70-91F7-E4749F68A991}" srcOrd="5" destOrd="0" presId="urn:microsoft.com/office/officeart/2005/8/layout/hProcess11"/>
    <dgm:cxn modelId="{73E52903-D764-44E7-AADF-74D5DD0FA0ED}" type="presParOf" srcId="{995CED74-1B0A-47E1-9596-9926BD5C8B32}" destId="{4815B153-6FDA-43DA-BA36-34B960EAC462}" srcOrd="6" destOrd="0" presId="urn:microsoft.com/office/officeart/2005/8/layout/hProcess11"/>
    <dgm:cxn modelId="{FD277BB1-AECF-4DCA-88B9-371285068C40}" type="presParOf" srcId="{4815B153-6FDA-43DA-BA36-34B960EAC462}" destId="{8EE0DF06-449A-4461-9644-BB230C417BBC}" srcOrd="0" destOrd="0" presId="urn:microsoft.com/office/officeart/2005/8/layout/hProcess11"/>
    <dgm:cxn modelId="{5F36CFA9-45C4-4C27-8904-2A7F0BB8B2EB}" type="presParOf" srcId="{4815B153-6FDA-43DA-BA36-34B960EAC462}" destId="{D2534CDB-0D8A-427E-9F80-3C36C1A3A9B9}" srcOrd="1" destOrd="0" presId="urn:microsoft.com/office/officeart/2005/8/layout/hProcess11"/>
    <dgm:cxn modelId="{94094569-3BB8-4DA3-9BC3-5FCABD8058D6}" type="presParOf" srcId="{4815B153-6FDA-43DA-BA36-34B960EAC462}" destId="{A5D1B615-1CB6-40A5-8F6A-2EA340FF9AEA}" srcOrd="2" destOrd="0" presId="urn:microsoft.com/office/officeart/2005/8/layout/hProcess11"/>
    <dgm:cxn modelId="{13B83DA6-CABB-4F4D-BBA6-26ADEA03E0D8}" type="presParOf" srcId="{995CED74-1B0A-47E1-9596-9926BD5C8B32}" destId="{49D161FB-0D9E-4D89-93EA-C538F1A92AC6}" srcOrd="7" destOrd="0" presId="urn:microsoft.com/office/officeart/2005/8/layout/hProcess11"/>
    <dgm:cxn modelId="{A833C074-04DF-4596-9379-21D083A996AB}" type="presParOf" srcId="{995CED74-1B0A-47E1-9596-9926BD5C8B32}" destId="{E69F02CB-7091-4A1C-8686-70E459D201F5}" srcOrd="8" destOrd="0" presId="urn:microsoft.com/office/officeart/2005/8/layout/hProcess11"/>
    <dgm:cxn modelId="{063552E9-7ECC-4FE0-AE14-EFCD9C7B2561}" type="presParOf" srcId="{E69F02CB-7091-4A1C-8686-70E459D201F5}" destId="{58D97325-A9CC-4AEB-8B44-9A69F4DA8843}" srcOrd="0" destOrd="0" presId="urn:microsoft.com/office/officeart/2005/8/layout/hProcess11"/>
    <dgm:cxn modelId="{D794167C-453F-4AA7-BF7F-690EA2AAAFD1}" type="presParOf" srcId="{E69F02CB-7091-4A1C-8686-70E459D201F5}" destId="{46054C9C-A0DB-470E-B11D-7FA9C51AFEFC}" srcOrd="1" destOrd="0" presId="urn:microsoft.com/office/officeart/2005/8/layout/hProcess11"/>
    <dgm:cxn modelId="{7F6C6F01-8E11-4A72-BD4B-B9CE2C1D4ED5}" type="presParOf" srcId="{E69F02CB-7091-4A1C-8686-70E459D201F5}" destId="{80CD99FC-1C6A-40F9-B65E-AECF344C971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4E74F-77C9-4100-8797-53276BA96891}">
      <dsp:nvSpPr>
        <dsp:cNvPr id="0" name=""/>
        <dsp:cNvSpPr/>
      </dsp:nvSpPr>
      <dsp:spPr>
        <a:xfrm>
          <a:off x="0" y="683212"/>
          <a:ext cx="7903952" cy="91095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213E7-BAD8-4792-B26A-89CB51E9DDE6}">
      <dsp:nvSpPr>
        <dsp:cNvPr id="0" name=""/>
        <dsp:cNvSpPr/>
      </dsp:nvSpPr>
      <dsp:spPr>
        <a:xfrm>
          <a:off x="3126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Coleta</a:t>
          </a:r>
          <a:endParaRPr lang="pt-BR" sz="1300" kern="1200" dirty="0"/>
        </a:p>
      </dsp:txBody>
      <dsp:txXfrm>
        <a:off x="3126" y="0"/>
        <a:ext cx="1366789" cy="910950"/>
      </dsp:txXfrm>
    </dsp:sp>
    <dsp:sp modelId="{EA620180-6DF9-4459-A9AC-F791B0B701B5}">
      <dsp:nvSpPr>
        <dsp:cNvPr id="0" name=""/>
        <dsp:cNvSpPr/>
      </dsp:nvSpPr>
      <dsp:spPr>
        <a:xfrm>
          <a:off x="572652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4F7-C243-4A69-9E28-F4EF95B570A2}">
      <dsp:nvSpPr>
        <dsp:cNvPr id="0" name=""/>
        <dsp:cNvSpPr/>
      </dsp:nvSpPr>
      <dsp:spPr>
        <a:xfrm>
          <a:off x="1438254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Transformação (Power Query)</a:t>
          </a:r>
          <a:endParaRPr lang="pt-BR" sz="1300" kern="1200" dirty="0"/>
        </a:p>
      </dsp:txBody>
      <dsp:txXfrm>
        <a:off x="1438254" y="1366424"/>
        <a:ext cx="1366789" cy="910950"/>
      </dsp:txXfrm>
    </dsp:sp>
    <dsp:sp modelId="{7BFD8730-05A7-4C49-863E-B897700E15C5}">
      <dsp:nvSpPr>
        <dsp:cNvPr id="0" name=""/>
        <dsp:cNvSpPr/>
      </dsp:nvSpPr>
      <dsp:spPr>
        <a:xfrm>
          <a:off x="2007780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7177-7B04-40CC-ABFC-EDAAFE5731B0}">
      <dsp:nvSpPr>
        <dsp:cNvPr id="0" name=""/>
        <dsp:cNvSpPr/>
      </dsp:nvSpPr>
      <dsp:spPr>
        <a:xfrm>
          <a:off x="2873383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Criação do Dashboard</a:t>
          </a:r>
          <a:endParaRPr lang="pt-BR" sz="1300" kern="1200" dirty="0"/>
        </a:p>
      </dsp:txBody>
      <dsp:txXfrm>
        <a:off x="2873383" y="0"/>
        <a:ext cx="1366789" cy="910950"/>
      </dsp:txXfrm>
    </dsp:sp>
    <dsp:sp modelId="{FF8B7AC0-A268-4F05-B66D-344549419670}">
      <dsp:nvSpPr>
        <dsp:cNvPr id="0" name=""/>
        <dsp:cNvSpPr/>
      </dsp:nvSpPr>
      <dsp:spPr>
        <a:xfrm>
          <a:off x="3442909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0DF06-449A-4461-9644-BB230C417BBC}">
      <dsp:nvSpPr>
        <dsp:cNvPr id="0" name=""/>
        <dsp:cNvSpPr/>
      </dsp:nvSpPr>
      <dsp:spPr>
        <a:xfrm>
          <a:off x="4308512" y="1366424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Publicação do relatório</a:t>
          </a:r>
        </a:p>
      </dsp:txBody>
      <dsp:txXfrm>
        <a:off x="4308512" y="1366424"/>
        <a:ext cx="1366789" cy="910950"/>
      </dsp:txXfrm>
    </dsp:sp>
    <dsp:sp modelId="{D2534CDB-0D8A-427E-9F80-3C36C1A3A9B9}">
      <dsp:nvSpPr>
        <dsp:cNvPr id="0" name=""/>
        <dsp:cNvSpPr/>
      </dsp:nvSpPr>
      <dsp:spPr>
        <a:xfrm>
          <a:off x="4878038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97325-A9CC-4AEB-8B44-9A69F4DA8843}">
      <dsp:nvSpPr>
        <dsp:cNvPr id="0" name=""/>
        <dsp:cNvSpPr/>
      </dsp:nvSpPr>
      <dsp:spPr>
        <a:xfrm>
          <a:off x="5743641" y="0"/>
          <a:ext cx="1366789" cy="9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>
              <a:latin typeface="Arial"/>
            </a:rPr>
            <a:t> Inserção em um Dashboard</a:t>
          </a:r>
          <a:endParaRPr lang="pt-BR" sz="1300" kern="1200" dirty="0"/>
        </a:p>
      </dsp:txBody>
      <dsp:txXfrm>
        <a:off x="5743641" y="0"/>
        <a:ext cx="1366789" cy="910950"/>
      </dsp:txXfrm>
    </dsp:sp>
    <dsp:sp modelId="{46054C9C-A0DB-470E-B11D-7FA9C51AFEFC}">
      <dsp:nvSpPr>
        <dsp:cNvPr id="0" name=""/>
        <dsp:cNvSpPr/>
      </dsp:nvSpPr>
      <dsp:spPr>
        <a:xfrm>
          <a:off x="6313167" y="1024818"/>
          <a:ext cx="227737" cy="227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28503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58316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87848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2368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11266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676662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1223550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2362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Indicador</a:t>
            </a:r>
            <a:r>
              <a:rPr lang="en-US" dirty="0"/>
              <a:t> de performance</a:t>
            </a:r>
          </a:p>
          <a:p>
            <a:pPr marL="0" indent="0">
              <a:buNone/>
            </a:pPr>
            <a:r>
              <a:rPr lang="en-US" dirty="0"/>
              <a:t>Progresso e </a:t>
            </a:r>
            <a:r>
              <a:rPr lang="en-US" dirty="0" err="1"/>
              <a:t>quanto</a:t>
            </a:r>
            <a:r>
              <a:rPr lang="en-US" dirty="0"/>
              <a:t> a </a:t>
            </a:r>
            <a:r>
              <a:rPr lang="en-US" dirty="0" err="1"/>
              <a:t>empresa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 </a:t>
            </a:r>
            <a:r>
              <a:rPr lang="en-US" dirty="0" err="1"/>
              <a:t>trilhos</a:t>
            </a:r>
            <a:endParaRPr lang="pt-BR"/>
          </a:p>
          <a:p>
            <a:pPr marL="0" indent="0">
              <a:buNone/>
            </a:pPr>
            <a:r>
              <a:rPr lang="en-US" dirty="0"/>
              <a:t>KPIs para 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Setor</a:t>
            </a:r>
          </a:p>
        </p:txBody>
      </p:sp>
    </p:spTree>
    <p:extLst>
      <p:ext uri="{BB962C8B-B14F-4D97-AF65-F5344CB8AC3E}">
        <p14:creationId xmlns:p14="http://schemas.microsoft.com/office/powerpoint/2010/main" val="344680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/>
        </p:nvSpPr>
        <p:spPr>
          <a:xfrm>
            <a:off x="565525" y="546538"/>
            <a:ext cx="7895303" cy="202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Desafio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Projeto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: Coleta e </a:t>
            </a:r>
            <a:r>
              <a:rPr lang="en-US" sz="4000" b="1" i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i="1" dirty="0">
                <a:solidFill>
                  <a:srgbClr val="EA4E60"/>
                </a:solidFill>
                <a:latin typeface="Century Gothic"/>
              </a:rPr>
              <a:t> de dados com Power BI </a:t>
            </a:r>
            <a:endParaRPr lang="en-US" sz="1600" i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4999"/>
              </a:lnSpc>
            </a:pPr>
            <a:r>
              <a:rPr lang="en-US" sz="1800" i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US" sz="1800" i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Power BI Analyst</a:t>
            </a:r>
            <a:endParaRPr lang="en-US" sz="1800" b="0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9291D37F-6091-32B0-B969-022DEB2BC32F}"/>
              </a:ext>
            </a:extLst>
          </p:cNvPr>
          <p:cNvSpPr txBox="1"/>
          <p:nvPr/>
        </p:nvSpPr>
        <p:spPr>
          <a:xfrm>
            <a:off x="565525" y="3058509"/>
            <a:ext cx="6761700" cy="188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Juliana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Mascarenhas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Tech Education Specialist DIO / Owner @Simplificandoredes e @SimplificandoProgramação </a:t>
            </a:r>
            <a:endParaRPr lang="en-US" sz="1600" dirty="0">
              <a:ea typeface="Calibri"/>
            </a:endParaRPr>
          </a:p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Mestre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modelagem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computacional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 | </a:t>
            </a:r>
            <a:r>
              <a:rPr lang="en-US" sz="1600" dirty="0" err="1">
                <a:solidFill>
                  <a:srgbClr val="040A24"/>
                </a:solidFill>
                <a:ea typeface="Calibri"/>
                <a:sym typeface="Calibri"/>
              </a:rPr>
              <a:t>Cientista</a:t>
            </a:r>
            <a:r>
              <a:rPr lang="en-US" sz="1600" dirty="0">
                <a:solidFill>
                  <a:srgbClr val="040A24"/>
                </a:solidFill>
                <a:ea typeface="Calibri"/>
                <a:sym typeface="Calibri"/>
              </a:rPr>
              <a:t> de dados</a:t>
            </a:r>
            <a:endParaRPr lang="en-US" sz="1600" dirty="0">
              <a:ea typeface="Calibri"/>
            </a:endParaRP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40A24"/>
                </a:solidFill>
                <a:ea typeface="Calibri"/>
                <a:sym typeface="Calibri"/>
              </a:rPr>
              <a:t>@</a:t>
            </a:r>
            <a:r>
              <a:rPr lang="en-US" sz="2000" b="1" dirty="0">
                <a:solidFill>
                  <a:srgbClr val="040A24"/>
                </a:solidFill>
                <a:ea typeface="Calibri"/>
                <a:sym typeface="Calibri"/>
              </a:rPr>
              <a:t>in/juliana-mascarenhas-ds/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Realize a junção dos colaboradores e respectivos nomes dos gerentes. Isso pode ser feito com consulta SQL ou pela mescla de tabelas com Power BI. Caso utilize SQL, especifique no README a query utilizada no processo.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as colunas de Nome e Sobrenome para ter apenas uma coluna definindo os nomes dos colaboradores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02447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Mescle os nomes de departamentos e localização. Isso fará que cada combinação departamento-local seja único. Isso irá auxiliar na criação do modelo estrela em um módulo futuro.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Explique por que, neste caso supracitado, podemos apenas utilizar o mesclar e não o atribuir.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39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pic>
        <p:nvPicPr>
          <p:cNvPr id="3" name="Imagem 2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FE19A827-FF55-8A03-52FE-9A46F33114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61" b="11138"/>
          <a:stretch/>
        </p:blipFill>
        <p:spPr bwMode="auto">
          <a:xfrm>
            <a:off x="565525" y="1483400"/>
            <a:ext cx="3512489" cy="32664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5BC11633-E049-84DB-9D26-65797E25D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81" y="2714359"/>
            <a:ext cx="4443039" cy="20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13503" y="1481050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2FF27F-DF96-B3E3-1AB5-357818D5AE47}"/>
              </a:ext>
            </a:extLst>
          </p:cNvPr>
          <p:cNvSpPr txBox="1"/>
          <p:nvPr/>
        </p:nvSpPr>
        <p:spPr>
          <a:xfrm>
            <a:off x="640766" y="2328314"/>
            <a:ext cx="7862467" cy="16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Agrupe os dados a fim de saber quantos colaboradores existem por gerente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Elimine as colunas desnecessárias, que não serão usadas no relatório, de cada tabela</a:t>
            </a:r>
          </a:p>
        </p:txBody>
      </p:sp>
    </p:spTree>
    <p:extLst>
      <p:ext uri="{BB962C8B-B14F-4D97-AF65-F5344CB8AC3E}">
        <p14:creationId xmlns:p14="http://schemas.microsoft.com/office/powerpoint/2010/main" val="262272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7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301A202-BD5F-F401-9306-7D522F61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450" y="3136884"/>
            <a:ext cx="3079978" cy="1727234"/>
          </a:xfrm>
          <a:prstGeom prst="rect">
            <a:avLst/>
          </a:prstGeom>
        </p:spPr>
      </p:pic>
      <p:sp>
        <p:nvSpPr>
          <p:cNvPr id="11" name="Google Shape;86;g116295da5bc_0_62">
            <a:extLst>
              <a:ext uri="{FF2B5EF4-FFF2-40B4-BE49-F238E27FC236}">
                <a16:creationId xmlns:a16="http://schemas.microsoft.com/office/drawing/2014/main" id="{E8A1B8CD-E02E-B7A2-4FB2-6F16581FB4CC}"/>
              </a:ext>
            </a:extLst>
          </p:cNvPr>
          <p:cNvSpPr txBox="1"/>
          <p:nvPr/>
        </p:nvSpPr>
        <p:spPr>
          <a:xfrm>
            <a:off x="565524" y="1879027"/>
            <a:ext cx="6356212" cy="2504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Configurar</a:t>
            </a:r>
            <a:r>
              <a:rPr lang="en-US" sz="2400" dirty="0">
                <a:latin typeface="Calibri"/>
              </a:rPr>
              <a:t> o setup de banco de dados </a:t>
            </a:r>
            <a:r>
              <a:rPr lang="en-US" sz="2400" dirty="0" err="1">
                <a:latin typeface="Calibri"/>
              </a:rPr>
              <a:t>na</a:t>
            </a:r>
            <a:r>
              <a:rPr lang="en-US" sz="2400" dirty="0">
                <a:latin typeface="Calibri"/>
              </a:rPr>
              <a:t> Azure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Popular o </a:t>
            </a:r>
            <a:r>
              <a:rPr lang="en-US" sz="2400" dirty="0" err="1">
                <a:latin typeface="Calibri"/>
              </a:rPr>
              <a:t>servidor</a:t>
            </a:r>
            <a:r>
              <a:rPr lang="en-US" sz="2400" dirty="0">
                <a:latin typeface="Calibri"/>
              </a:rPr>
              <a:t> com script </a:t>
            </a:r>
            <a:r>
              <a:rPr lang="en-US" sz="2400" dirty="0" err="1">
                <a:latin typeface="Calibri"/>
              </a:rPr>
              <a:t>fornecido</a:t>
            </a:r>
            <a:endParaRPr lang="en-US" sz="2000" dirty="0">
              <a:solidFill>
                <a:srgbClr val="040A24"/>
              </a:solidFill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Integre</a:t>
            </a:r>
            <a:r>
              <a:rPr lang="en-US" sz="2400" dirty="0">
                <a:latin typeface="Calibri"/>
              </a:rPr>
              <a:t> o MySQL com Power BI</a:t>
            </a:r>
          </a:p>
          <a:p>
            <a:pPr marL="285750" indent="-285750" algn="just">
              <a:buSzPts val="2400"/>
              <a:buChar char="•"/>
            </a:pPr>
            <a:r>
              <a:rPr lang="en-US" sz="2400" dirty="0">
                <a:latin typeface="Calibri"/>
              </a:rPr>
              <a:t>Realize as </a:t>
            </a:r>
            <a:r>
              <a:rPr lang="en-US" sz="2400" dirty="0" err="1">
                <a:latin typeface="Calibri"/>
              </a:rPr>
              <a:t>transformações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indicadas</a:t>
            </a:r>
            <a:endParaRPr lang="en-US" sz="2400" dirty="0">
              <a:latin typeface="Calibri"/>
            </a:endParaRPr>
          </a:p>
          <a:p>
            <a:pPr marL="285750" indent="-285750" algn="just">
              <a:buSzPts val="2400"/>
              <a:buChar char="•"/>
            </a:pPr>
            <a:r>
              <a:rPr lang="en-US" sz="2400" dirty="0" err="1">
                <a:latin typeface="Calibri"/>
              </a:rPr>
              <a:t>Vá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além</a:t>
            </a:r>
            <a:r>
              <a:rPr lang="en-US" sz="2400" dirty="0">
                <a:latin typeface="Calibri"/>
              </a:rPr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298413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314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888432"/>
            <a:ext cx="7897133" cy="1510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 com Power BI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Realidade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– Fontes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Heterogêneas</a:t>
            </a:r>
            <a:endParaRPr lang="pt-BR" sz="1200" dirty="0" err="1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Diagrama&#10;&#10;Descrição gerada automaticamente">
            <a:extLst>
              <a:ext uri="{FF2B5EF4-FFF2-40B4-BE49-F238E27FC236}">
                <a16:creationId xmlns:a16="http://schemas.microsoft.com/office/drawing/2014/main" id="{98780C58-12EA-BC3E-7BBF-F550C9D19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72" y="1554549"/>
            <a:ext cx="5298775" cy="34361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0888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Agrupar 610">
            <a:extLst>
              <a:ext uri="{FF2B5EF4-FFF2-40B4-BE49-F238E27FC236}">
                <a16:creationId xmlns:a16="http://schemas.microsoft.com/office/drawing/2014/main" id="{F7F23D9D-F37C-15AA-74D8-76E6A43360C0}"/>
              </a:ext>
            </a:extLst>
          </p:cNvPr>
          <p:cNvGrpSpPr/>
          <p:nvPr/>
        </p:nvGrpSpPr>
        <p:grpSpPr>
          <a:xfrm>
            <a:off x="448574" y="2257339"/>
            <a:ext cx="3116291" cy="2326522"/>
            <a:chOff x="448574" y="2257339"/>
            <a:chExt cx="3116291" cy="2326522"/>
          </a:xfrm>
        </p:grpSpPr>
        <p:sp>
          <p:nvSpPr>
            <p:cNvPr id="597" name="Retângulo: Cantos Arredondados 596">
              <a:extLst>
                <a:ext uri="{FF2B5EF4-FFF2-40B4-BE49-F238E27FC236}">
                  <a16:creationId xmlns:a16="http://schemas.microsoft.com/office/drawing/2014/main" id="{FAE3B2EB-3E1A-25AA-3529-453C1FFDE1B8}"/>
                </a:ext>
              </a:extLst>
            </p:cNvPr>
            <p:cNvSpPr/>
            <p:nvPr/>
          </p:nvSpPr>
          <p:spPr>
            <a:xfrm>
              <a:off x="448574" y="2481173"/>
              <a:ext cx="3116291" cy="210268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0" name="Balão de Fala: Retângulo com Cantos Arredondados 609">
              <a:extLst>
                <a:ext uri="{FF2B5EF4-FFF2-40B4-BE49-F238E27FC236}">
                  <a16:creationId xmlns:a16="http://schemas.microsoft.com/office/drawing/2014/main" id="{AAC613ED-E29E-7DBD-C3D6-825C063A2A6A}"/>
                </a:ext>
              </a:extLst>
            </p:cNvPr>
            <p:cNvSpPr/>
            <p:nvPr/>
          </p:nvSpPr>
          <p:spPr>
            <a:xfrm>
              <a:off x="2165769" y="2257339"/>
              <a:ext cx="1196915" cy="452887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cs typeface="Arial"/>
                </a:rPr>
                <a:t>Foco</a:t>
              </a:r>
              <a:endParaRPr lang="pt-BR" dirty="0"/>
            </a:p>
          </p:txBody>
        </p:sp>
      </p:grp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Fluxo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 no Power BI</a:t>
            </a:r>
            <a:endParaRPr lang="pt-BR" dirty="0"/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84D2D047-2DC7-A888-624D-9598862D5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517398"/>
              </p:ext>
            </p:extLst>
          </p:nvPr>
        </p:nvGraphicFramePr>
        <p:xfrm>
          <a:off x="560718" y="2263354"/>
          <a:ext cx="7903952" cy="2277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75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fazer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615633"/>
            <a:ext cx="7904875" cy="196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Criação de uma instância na Azure para MySQL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Criar o Banco de dados com base disponível no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pt-B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Integração do Power BI com MySQL no 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Verificar problemas na base a fim de realizar a transformação dos dados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0CFB34-1E27-AA30-D7BC-B88173EE115D}"/>
              </a:ext>
            </a:extLst>
          </p:cNvPr>
          <p:cNvSpPr/>
          <p:nvPr/>
        </p:nvSpPr>
        <p:spPr>
          <a:xfrm>
            <a:off x="651909" y="2029845"/>
            <a:ext cx="3012621" cy="4980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Base de dados (teste) </a:t>
            </a:r>
            <a:r>
              <a:rPr lang="pt-BR" dirty="0" err="1">
                <a:cs typeface="Arial"/>
              </a:rPr>
              <a:t>Company</a:t>
            </a:r>
            <a:endParaRPr lang="pt-BR" dirty="0">
              <a:cs typeface="Arial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4440903" y="1572888"/>
            <a:ext cx="3943349" cy="844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Crie um relatório para verificar as informações e possíveis </a:t>
            </a:r>
            <a:r>
              <a:rPr lang="pt-BR" dirty="0" err="1">
                <a:cs typeface="Arial"/>
              </a:rPr>
              <a:t>anomailias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6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os cabeçalhos e tipos de dados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Modifique os valores monetários para o tipo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preciso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a existência dos nulos e analise a remoção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nulos em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Super_ssn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podem ser os gerentes. Verifique se há algum colaborador sem gerente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3171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se há algum departamento sem gerente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 houver departamento sem gerente, suponha que você possui os dados e preencha as lacunas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Verifique o número de horas dos projetos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Separar colunas complexas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34428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Transformando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Dados</a:t>
            </a: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68;p3">
            <a:extLst>
              <a:ext uri="{FF2B5EF4-FFF2-40B4-BE49-F238E27FC236}">
                <a16:creationId xmlns:a16="http://schemas.microsoft.com/office/drawing/2014/main" id="{AE3D169A-0663-42B6-832D-AD9B03D0F0CE}"/>
              </a:ext>
            </a:extLst>
          </p:cNvPr>
          <p:cNvSpPr txBox="1"/>
          <p:nvPr/>
        </p:nvSpPr>
        <p:spPr>
          <a:xfrm>
            <a:off x="651909" y="2137701"/>
            <a:ext cx="7904875" cy="244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Mesclar consultas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para criar uma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 com o nome dos departamentos associados aos colaboradores. A mescla terá como base a tabela </a:t>
            </a:r>
            <a:r>
              <a:rPr lang="pt-B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: Fique atento, essa informação influencia no tipo de junção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Neste processo elimine as colunas desnecessárias.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46ABAB-70A5-CF76-531D-3C3014A004B4}"/>
              </a:ext>
            </a:extLst>
          </p:cNvPr>
          <p:cNvSpPr/>
          <p:nvPr/>
        </p:nvSpPr>
        <p:spPr>
          <a:xfrm>
            <a:off x="3951890" y="1572888"/>
            <a:ext cx="4285217" cy="472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Passos a serem verificados na base do Power BI</a:t>
            </a:r>
          </a:p>
        </p:txBody>
      </p:sp>
    </p:spTree>
    <p:extLst>
      <p:ext uri="{BB962C8B-B14F-4D97-AF65-F5344CB8AC3E}">
        <p14:creationId xmlns:p14="http://schemas.microsoft.com/office/powerpoint/2010/main" val="116538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D00815-259C-40B1-9162-FFA58291BC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B005ED-3E83-4491-A0BB-C36D335FE14D}">
  <ds:schemaRefs>
    <ds:schemaRef ds:uri="851b35d3-0456-4d6a-bc2f-da927e91d158"/>
    <ds:schemaRef ds:uri="http://www.w3.org/XML/1998/namespace"/>
    <ds:schemaRef ds:uri="19483571-f922-4e8e-9c1c-26f0a2252132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DCFA51D-865E-4CB6-8A77-B05A2F981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682</Words>
  <Application>Microsoft Office PowerPoint</Application>
  <PresentationFormat>Apresentação na tela (16:9)</PresentationFormat>
  <Paragraphs>102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Juliana</cp:lastModifiedBy>
  <cp:revision>987</cp:revision>
  <dcterms:modified xsi:type="dcterms:W3CDTF">2023-10-01T20:15:52Z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