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87" r:id="rId4"/>
    <p:sldId id="258" r:id="rId5"/>
    <p:sldId id="291" r:id="rId6"/>
    <p:sldId id="290" r:id="rId7"/>
    <p:sldId id="299" r:id="rId8"/>
    <p:sldId id="298" r:id="rId9"/>
    <p:sldId id="295" r:id="rId10"/>
    <p:sldId id="296" r:id="rId11"/>
    <p:sldId id="297" r:id="rId12"/>
    <p:sldId id="292" r:id="rId13"/>
    <p:sldId id="293" r:id="rId14"/>
    <p:sldId id="294" r:id="rId15"/>
    <p:sldId id="25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75E"/>
    <a:srgbClr val="4AACC6"/>
    <a:srgbClr val="225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8"/>
  </p:normalViewPr>
  <p:slideViewPr>
    <p:cSldViewPr>
      <p:cViewPr varScale="1">
        <p:scale>
          <a:sx n="108" d="100"/>
          <a:sy n="108" d="100"/>
        </p:scale>
        <p:origin x="15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en-US" altLang="ko-KR" b="1" dirty="0"/>
            <a:t>Non-Functional Requirement</a:t>
          </a:r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ko-KR" altLang="en-US" b="1" dirty="0"/>
            <a:t>출입 기능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편의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ko-KR" altLang="en-US" b="1" dirty="0"/>
            <a:t>등록 </a:t>
          </a:r>
          <a:r>
            <a:rPr lang="en-US" altLang="ko-KR" b="1" dirty="0"/>
            <a:t>/</a:t>
          </a:r>
          <a:r>
            <a:rPr lang="ko-KR" altLang="en-US" b="1" dirty="0"/>
            <a:t> 수정 기능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en-US" altLang="ko-KR" b="1" dirty="0"/>
            <a:t>Functional Requirement</a:t>
          </a:r>
          <a:endParaRPr lang="ko-KR" altLang="en-US" dirty="0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A01711F1-C0C8-4E41-8F66-5AB86722BC05}">
      <dgm:prSet phldrT="[텍스트]"/>
      <dgm:spPr/>
      <dgm:t>
        <a:bodyPr/>
        <a:lstStyle/>
        <a:p>
          <a:pPr latinLnBrk="1"/>
          <a:r>
            <a:rPr lang="ko-KR" altLang="en-US" b="1" dirty="0"/>
            <a:t>폐쇄 </a:t>
          </a:r>
          <a:r>
            <a:rPr lang="en-US" altLang="ko-KR" b="1" dirty="0"/>
            <a:t>/</a:t>
          </a:r>
          <a:r>
            <a:rPr lang="ko-KR" altLang="en-US" b="1" dirty="0"/>
            <a:t> 개방 기능</a:t>
          </a:r>
          <a:endParaRPr lang="ko-KR" altLang="en-US" dirty="0"/>
        </a:p>
      </dgm:t>
    </dgm:pt>
    <dgm:pt modelId="{C953015F-0C19-3748-9F07-89CDFB170E3B}" type="parTrans" cxnId="{21E70416-019C-874A-9902-20C78A9E257C}">
      <dgm:prSet/>
      <dgm:spPr/>
      <dgm:t>
        <a:bodyPr/>
        <a:lstStyle/>
        <a:p>
          <a:pPr latinLnBrk="1"/>
          <a:endParaRPr lang="ko-KR" altLang="en-US"/>
        </a:p>
      </dgm:t>
    </dgm:pt>
    <dgm:pt modelId="{68CBADFB-3B6C-AF40-81B6-D67E020B87A6}" type="sibTrans" cxnId="{21E70416-019C-874A-9902-20C78A9E257C}">
      <dgm:prSet/>
      <dgm:spPr/>
      <dgm:t>
        <a:bodyPr/>
        <a:lstStyle/>
        <a:p>
          <a:pPr latinLnBrk="1"/>
          <a:endParaRPr lang="ko-KR" altLang="en-US"/>
        </a:p>
      </dgm:t>
    </dgm:pt>
    <dgm:pt modelId="{D8C2E134-5A70-8542-BEA6-338AAD90832B}">
      <dgm:prSet/>
      <dgm:spPr/>
      <dgm:t>
        <a:bodyPr/>
        <a:lstStyle/>
        <a:p>
          <a:pPr latinLnBrk="1"/>
          <a:r>
            <a:rPr lang="ko-KR" altLang="en-US" b="1" dirty="0"/>
            <a:t> 보안</a:t>
          </a:r>
          <a:br>
            <a:rPr lang="en-US" altLang="ko-KR" b="1" dirty="0"/>
          </a:br>
          <a:endParaRPr lang="en-US" altLang="ko-KR" b="1" dirty="0"/>
        </a:p>
      </dgm:t>
    </dgm:pt>
    <dgm:pt modelId="{FF370CF0-FE2B-FA49-AFF9-DB83C6197266}" type="parTrans" cxnId="{52491F98-D7FA-1441-8B1F-D79D2586B5AB}">
      <dgm:prSet/>
      <dgm:spPr/>
      <dgm:t>
        <a:bodyPr/>
        <a:lstStyle/>
        <a:p>
          <a:pPr latinLnBrk="1"/>
          <a:endParaRPr lang="ko-KR" altLang="en-US"/>
        </a:p>
      </dgm:t>
    </dgm:pt>
    <dgm:pt modelId="{8A71A3D6-F0C9-5447-8320-399E23F809E7}" type="sibTrans" cxnId="{52491F98-D7FA-1441-8B1F-D79D2586B5AB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5FABF5-F038-4493-9853-9EE72ED15887}" type="pres">
      <dgm:prSet presAssocID="{8DE0AC77-8284-4E9F-8BAA-56F90931C058}" presName="childText" presStyleLbl="revTx" presStyleIdx="0" presStyleCnt="2" custLinFactNeighborX="-962">
        <dgm:presLayoutVars>
          <dgm:bulletEnabled val="1"/>
        </dgm:presLayoutVars>
      </dgm:prSet>
      <dgm:spPr/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21E70416-019C-874A-9902-20C78A9E257C}" srcId="{8DE0AC77-8284-4E9F-8BAA-56F90931C058}" destId="{A01711F1-C0C8-4E41-8F66-5AB86722BC05}" srcOrd="2" destOrd="0" parTransId="{C953015F-0C19-3748-9F07-89CDFB170E3B}" sibTransId="{68CBADFB-3B6C-AF40-81B6-D67E020B87A6}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E3395A3C-EB23-D141-B060-D051F64FB100}" type="presOf" srcId="{A01711F1-C0C8-4E41-8F66-5AB86722BC05}" destId="{7B5FABF5-F038-4493-9853-9EE72ED15887}" srcOrd="0" destOrd="2" presId="urn:microsoft.com/office/officeart/2005/8/layout/vList2"/>
    <dgm:cxn modelId="{B154B960-076A-4C53-B580-D8418656F738}" type="presOf" srcId="{0AC2A721-5E78-4601-87C8-018DF74DD5A6}" destId="{7B5FABF5-F038-4493-9853-9EE72ED15887}" srcOrd="0" destOrd="1" presId="urn:microsoft.com/office/officeart/2005/8/layout/vList2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52491F98-D7FA-1441-8B1F-D79D2586B5AB}" srcId="{CD4A76C2-0967-4032-9E9C-36AEC9551777}" destId="{D8C2E134-5A70-8542-BEA6-338AAD90832B}" srcOrd="1" destOrd="0" parTransId="{FF370CF0-FE2B-FA49-AFF9-DB83C6197266}" sibTransId="{8A71A3D6-F0C9-5447-8320-399E23F809E7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BA6C35BF-48E3-B54D-B391-3E634F928875}" type="presOf" srcId="{D8C2E134-5A70-8542-BEA6-338AAD90832B}" destId="{1BF8E976-FB6D-4F3E-929E-7096ED7134CB}" srcOrd="0" destOrd="1" presId="urn:microsoft.com/office/officeart/2005/8/layout/vList2"/>
    <dgm:cxn modelId="{28F302E7-41AB-4D71-9B42-C2702897BD80}" srcId="{8DE0AC77-8284-4E9F-8BAA-56F90931C058}" destId="{0AC2A721-5E78-4601-87C8-018DF74DD5A6}" srcOrd="1" destOrd="0" parTransId="{67317FFD-2874-44AE-9EA9-6A5097AF440C}" sibTransId="{125F04C1-0F71-4F66-B48D-16CE58397E1F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97922"/>
          <a:ext cx="7488832" cy="744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Functional Requirement</a:t>
          </a:r>
          <a:endParaRPr lang="ko-KR" altLang="en-US" sz="2400" kern="1200" dirty="0"/>
        </a:p>
      </dsp:txBody>
      <dsp:txXfrm>
        <a:off x="36325" y="134247"/>
        <a:ext cx="7416182" cy="671470"/>
      </dsp:txXfrm>
    </dsp:sp>
    <dsp:sp modelId="{7B5FABF5-F038-4493-9853-9EE72ED15887}">
      <dsp:nvSpPr>
        <dsp:cNvPr id="0" name=""/>
        <dsp:cNvSpPr/>
      </dsp:nvSpPr>
      <dsp:spPr>
        <a:xfrm>
          <a:off x="0" y="842042"/>
          <a:ext cx="7488832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0480" rIns="170688" bIns="30480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900" b="1" kern="1200" dirty="0"/>
            <a:t>출입 기능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900" b="1" kern="1200" dirty="0"/>
            <a:t>등록 </a:t>
          </a:r>
          <a:r>
            <a:rPr lang="en-US" altLang="ko-KR" sz="1900" b="1" kern="1200" dirty="0"/>
            <a:t>/</a:t>
          </a:r>
          <a:r>
            <a:rPr lang="ko-KR" altLang="en-US" sz="1900" b="1" kern="1200" dirty="0"/>
            <a:t> 수정 기능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900" b="1" kern="1200" dirty="0"/>
            <a:t>폐쇄 </a:t>
          </a:r>
          <a:r>
            <a:rPr lang="en-US" altLang="ko-KR" sz="1900" b="1" kern="1200" dirty="0"/>
            <a:t>/</a:t>
          </a:r>
          <a:r>
            <a:rPr lang="ko-KR" altLang="en-US" sz="1900" b="1" kern="1200" dirty="0"/>
            <a:t> 개방 기능</a:t>
          </a:r>
          <a:endParaRPr lang="ko-KR" altLang="en-US" sz="1900" kern="1200" dirty="0"/>
        </a:p>
      </dsp:txBody>
      <dsp:txXfrm>
        <a:off x="0" y="842042"/>
        <a:ext cx="7488832" cy="1366200"/>
      </dsp:txXfrm>
    </dsp:sp>
    <dsp:sp modelId="{DCA69EE7-7518-452A-9B05-6BBFE7933FCF}">
      <dsp:nvSpPr>
        <dsp:cNvPr id="0" name=""/>
        <dsp:cNvSpPr/>
      </dsp:nvSpPr>
      <dsp:spPr>
        <a:xfrm>
          <a:off x="0" y="2208243"/>
          <a:ext cx="7488832" cy="744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Non-Functional Requirement</a:t>
          </a:r>
        </a:p>
      </dsp:txBody>
      <dsp:txXfrm>
        <a:off x="36325" y="2244568"/>
        <a:ext cx="7416182" cy="671470"/>
      </dsp:txXfrm>
    </dsp:sp>
    <dsp:sp modelId="{1BF8E976-FB6D-4F3E-929E-7096ED7134CB}">
      <dsp:nvSpPr>
        <dsp:cNvPr id="0" name=""/>
        <dsp:cNvSpPr/>
      </dsp:nvSpPr>
      <dsp:spPr>
        <a:xfrm>
          <a:off x="0" y="2952363"/>
          <a:ext cx="7488832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0480" rIns="170688" bIns="30480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900" b="1" kern="1200" dirty="0"/>
            <a:t> </a:t>
          </a:r>
          <a:r>
            <a:rPr lang="ko-KR" altLang="en-US" sz="1900" b="1" kern="1200" dirty="0"/>
            <a:t>편의</a:t>
          </a:r>
          <a:endParaRPr lang="en-US" altLang="ko-KR" sz="1900" b="1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900" b="1" kern="1200" dirty="0"/>
            <a:t> 보안</a:t>
          </a:r>
          <a:br>
            <a:rPr lang="en-US" altLang="ko-KR" sz="1900" b="1" kern="1200" dirty="0"/>
          </a:br>
          <a:endParaRPr lang="en-US" altLang="ko-KR" sz="1900" b="1" kern="1200" dirty="0"/>
        </a:p>
      </dsp:txBody>
      <dsp:txXfrm>
        <a:off x="0" y="2952363"/>
        <a:ext cx="7488832" cy="1291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2019. 5. 30.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063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80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53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41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033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30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04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67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605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79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2019. 5. 30.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2019. 5. 30.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2019. 5. 30.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2019. 5. 30.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2019. 5. 30.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2019. 5. 30.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2019. 5. 30.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2019. 5. 30.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2019. 5. 30.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2019. 5. 30.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2019. 5. 30.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2019. 5. 30.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무인 경비 시스템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3908" y="416152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err="1">
                <a:solidFill>
                  <a:schemeClr val="bg1"/>
                </a:solidFill>
              </a:rPr>
              <a:t>강길웅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객체지향 분석 설계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OOAD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D8B74-CA05-E84B-9C90-21747B0CAF01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F1B88EE-300E-3648-9304-D7A672E4A7FD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3B526-6174-0E4C-835A-091D65D80FB0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972454-0370-6845-8BFB-DCD684EB19A2}"/>
              </a:ext>
            </a:extLst>
          </p:cNvPr>
          <p:cNvSpPr/>
          <p:nvPr/>
        </p:nvSpPr>
        <p:spPr>
          <a:xfrm>
            <a:off x="161127" y="271681"/>
            <a:ext cx="11705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Elaboration Phase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C165D-2459-B240-8024-0ACE2783472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객체지향 분석 설계 </a:t>
            </a:r>
            <a:r>
              <a:rPr lang="en-US" altLang="ko-KR" sz="1200" b="1" dirty="0">
                <a:solidFill>
                  <a:schemeClr val="bg1"/>
                </a:solidFill>
              </a:rPr>
              <a:t>OOAD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62F837-F216-8D47-9A40-76C15658BD87}"/>
              </a:ext>
            </a:extLst>
          </p:cNvPr>
          <p:cNvGrpSpPr/>
          <p:nvPr/>
        </p:nvGrpSpPr>
        <p:grpSpPr>
          <a:xfrm>
            <a:off x="3563888" y="3070555"/>
            <a:ext cx="2031191" cy="907940"/>
            <a:chOff x="5972051" y="1340768"/>
            <a:chExt cx="2056333" cy="9079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BED50F-8EA3-8A48-9410-A1D196D8281B}"/>
                </a:ext>
              </a:extLst>
            </p:cNvPr>
            <p:cNvSpPr txBox="1"/>
            <p:nvPr/>
          </p:nvSpPr>
          <p:spPr>
            <a:xfrm>
              <a:off x="5972051" y="1340768"/>
              <a:ext cx="2056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2">
                      <a:lumMod val="75000"/>
                    </a:schemeClr>
                  </a:solidFill>
                  <a:latin typeface="+mj-ea"/>
                </a:rPr>
                <a:t>무인 경비 시스템</a:t>
              </a:r>
            </a:p>
            <a:p>
              <a:pPr algn="ctr"/>
              <a:endParaRPr lang="ko-KR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FDE643-795B-3341-B226-71C95E4D5356}"/>
                </a:ext>
              </a:extLst>
            </p:cNvPr>
            <p:cNvSpPr txBox="1"/>
            <p:nvPr/>
          </p:nvSpPr>
          <p:spPr>
            <a:xfrm>
              <a:off x="6012161" y="1725488"/>
              <a:ext cx="19281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</a:rPr>
                <a:t>System Sequence</a:t>
              </a:r>
              <a:b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</a:rPr>
                <a:t>Diagram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45DA61F-0679-8243-A630-639871C6B9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2" b="6075"/>
          <a:stretch/>
        </p:blipFill>
        <p:spPr>
          <a:xfrm>
            <a:off x="323528" y="657705"/>
            <a:ext cx="3384376" cy="25552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F20DB8-4523-954B-B2E1-F2A37120BA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9" b="11275"/>
          <a:stretch/>
        </p:blipFill>
        <p:spPr>
          <a:xfrm>
            <a:off x="5364089" y="609994"/>
            <a:ext cx="3456384" cy="24605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68FAF6-BC7F-A14F-9311-259A3104C4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2"/>
          <a:stretch/>
        </p:blipFill>
        <p:spPr>
          <a:xfrm>
            <a:off x="323528" y="3861048"/>
            <a:ext cx="3600400" cy="27363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1B8440D-6711-C74F-AE18-FA30C87A1C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9" b="7649"/>
          <a:stretch/>
        </p:blipFill>
        <p:spPr>
          <a:xfrm>
            <a:off x="5364088" y="3829704"/>
            <a:ext cx="3456383" cy="275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5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D8B74-CA05-E84B-9C90-21747B0CAF01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F1B88EE-300E-3648-9304-D7A672E4A7FD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3B526-6174-0E4C-835A-091D65D80FB0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972454-0370-6845-8BFB-DCD684EB19A2}"/>
              </a:ext>
            </a:extLst>
          </p:cNvPr>
          <p:cNvSpPr/>
          <p:nvPr/>
        </p:nvSpPr>
        <p:spPr>
          <a:xfrm>
            <a:off x="161127" y="271681"/>
            <a:ext cx="11705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Elaboration Phase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C165D-2459-B240-8024-0ACE2783472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객체지향 분석 설계 </a:t>
            </a:r>
            <a:r>
              <a:rPr lang="en-US" altLang="ko-KR" sz="1200" b="1" dirty="0">
                <a:solidFill>
                  <a:schemeClr val="bg1"/>
                </a:solidFill>
              </a:rPr>
              <a:t>OOAD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62F837-F216-8D47-9A40-76C15658BD87}"/>
              </a:ext>
            </a:extLst>
          </p:cNvPr>
          <p:cNvGrpSpPr/>
          <p:nvPr/>
        </p:nvGrpSpPr>
        <p:grpSpPr>
          <a:xfrm>
            <a:off x="3491880" y="3068960"/>
            <a:ext cx="2031191" cy="769441"/>
            <a:chOff x="5972051" y="1340768"/>
            <a:chExt cx="2056333" cy="7694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BED50F-8EA3-8A48-9410-A1D196D8281B}"/>
                </a:ext>
              </a:extLst>
            </p:cNvPr>
            <p:cNvSpPr txBox="1"/>
            <p:nvPr/>
          </p:nvSpPr>
          <p:spPr>
            <a:xfrm>
              <a:off x="5972051" y="1340768"/>
              <a:ext cx="2056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2">
                      <a:lumMod val="75000"/>
                    </a:schemeClr>
                  </a:solidFill>
                  <a:latin typeface="+mj-ea"/>
                </a:rPr>
                <a:t>무인 경비 시스템</a:t>
              </a:r>
            </a:p>
            <a:p>
              <a:pPr algn="ctr"/>
              <a:endParaRPr lang="ko-KR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FDE643-795B-3341-B226-71C95E4D5356}"/>
                </a:ext>
              </a:extLst>
            </p:cNvPr>
            <p:cNvSpPr txBox="1"/>
            <p:nvPr/>
          </p:nvSpPr>
          <p:spPr>
            <a:xfrm>
              <a:off x="6012161" y="1725488"/>
              <a:ext cx="19281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</a:rPr>
                <a:t>System Operator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CDB51506-4F62-B542-8D1F-18D99036A803}"/>
              </a:ext>
            </a:extLst>
          </p:cNvPr>
          <p:cNvSpPr/>
          <p:nvPr/>
        </p:nvSpPr>
        <p:spPr>
          <a:xfrm>
            <a:off x="3434839" y="2348880"/>
            <a:ext cx="2160240" cy="2160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4687406-A0D4-2B48-B162-F5E8E579E2A3}"/>
              </a:ext>
            </a:extLst>
          </p:cNvPr>
          <p:cNvSpPr/>
          <p:nvPr/>
        </p:nvSpPr>
        <p:spPr>
          <a:xfrm>
            <a:off x="2113266" y="1484784"/>
            <a:ext cx="864096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ysClr val="windowText" lastClr="000000"/>
                </a:solidFill>
              </a:rPr>
              <a:t>Open</a:t>
            </a:r>
            <a:endParaRPr kumimoji="1"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EF86BD-32F7-B847-9E17-E551FB669E59}"/>
              </a:ext>
            </a:extLst>
          </p:cNvPr>
          <p:cNvSpPr/>
          <p:nvPr/>
        </p:nvSpPr>
        <p:spPr>
          <a:xfrm>
            <a:off x="1187624" y="4293096"/>
            <a:ext cx="1152128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ysClr val="windowText" lastClr="000000"/>
                </a:solidFill>
              </a:rPr>
              <a:t>isOpen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06390E0-DBF7-7D42-A16D-DCFA640B9C2A}"/>
              </a:ext>
            </a:extLst>
          </p:cNvPr>
          <p:cNvSpPr/>
          <p:nvPr/>
        </p:nvSpPr>
        <p:spPr>
          <a:xfrm>
            <a:off x="5364088" y="5115794"/>
            <a:ext cx="1080120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ysClr val="windowText" lastClr="000000"/>
                </a:solidFill>
              </a:rPr>
              <a:t>checkUser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79526A4-B3FC-5D48-971C-916650B6872F}"/>
              </a:ext>
            </a:extLst>
          </p:cNvPr>
          <p:cNvSpPr/>
          <p:nvPr/>
        </p:nvSpPr>
        <p:spPr>
          <a:xfrm>
            <a:off x="7030734" y="3068960"/>
            <a:ext cx="1357690" cy="13576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updateUser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0BC2AA1-2303-1C4D-8A51-39BF51C6C04D}"/>
              </a:ext>
            </a:extLst>
          </p:cNvPr>
          <p:cNvSpPr/>
          <p:nvPr/>
        </p:nvSpPr>
        <p:spPr>
          <a:xfrm>
            <a:off x="5666909" y="1378524"/>
            <a:ext cx="993145" cy="993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doorLock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1DA8E71-A199-B04D-8137-A9C988212215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50818" y="2222336"/>
            <a:ext cx="785078" cy="558592"/>
          </a:xfrm>
          <a:prstGeom prst="line">
            <a:avLst/>
          </a:prstGeom>
          <a:ln>
            <a:solidFill>
              <a:srgbClr val="1637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62998AD2-DCA0-7A4C-BFC6-9DBDE544EA22}"/>
              </a:ext>
            </a:extLst>
          </p:cNvPr>
          <p:cNvCxnSpPr>
            <a:cxnSpLocks/>
          </p:cNvCxnSpPr>
          <p:nvPr/>
        </p:nvCxnSpPr>
        <p:spPr>
          <a:xfrm flipV="1">
            <a:off x="2339752" y="3929437"/>
            <a:ext cx="1231066" cy="795707"/>
          </a:xfrm>
          <a:prstGeom prst="line">
            <a:avLst/>
          </a:prstGeom>
          <a:ln>
            <a:solidFill>
              <a:srgbClr val="1637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2ABDD389-8863-2845-BA83-A925B18DB93C}"/>
              </a:ext>
            </a:extLst>
          </p:cNvPr>
          <p:cNvCxnSpPr>
            <a:cxnSpLocks/>
          </p:cNvCxnSpPr>
          <p:nvPr/>
        </p:nvCxnSpPr>
        <p:spPr>
          <a:xfrm>
            <a:off x="5148064" y="4293096"/>
            <a:ext cx="518845" cy="864096"/>
          </a:xfrm>
          <a:prstGeom prst="line">
            <a:avLst/>
          </a:prstGeom>
          <a:ln>
            <a:solidFill>
              <a:srgbClr val="1637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ADE219F1-EA58-1145-89B3-31BCD0769A57}"/>
              </a:ext>
            </a:extLst>
          </p:cNvPr>
          <p:cNvCxnSpPr>
            <a:cxnSpLocks/>
          </p:cNvCxnSpPr>
          <p:nvPr/>
        </p:nvCxnSpPr>
        <p:spPr>
          <a:xfrm>
            <a:off x="5595079" y="3429000"/>
            <a:ext cx="1435655" cy="216024"/>
          </a:xfrm>
          <a:prstGeom prst="line">
            <a:avLst/>
          </a:prstGeom>
          <a:ln>
            <a:solidFill>
              <a:srgbClr val="1637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FB7B086E-98DA-F645-8E1E-D147C86DA5B0}"/>
              </a:ext>
            </a:extLst>
          </p:cNvPr>
          <p:cNvCxnSpPr>
            <a:endCxn id="20" idx="3"/>
          </p:cNvCxnSpPr>
          <p:nvPr/>
        </p:nvCxnSpPr>
        <p:spPr>
          <a:xfrm flipV="1">
            <a:off x="5278719" y="2226226"/>
            <a:ext cx="533633" cy="410686"/>
          </a:xfrm>
          <a:prstGeom prst="line">
            <a:avLst/>
          </a:prstGeom>
          <a:ln>
            <a:solidFill>
              <a:srgbClr val="1637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9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D8B74-CA05-E84B-9C90-21747B0CAF01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F1B88EE-300E-3648-9304-D7A672E4A7FD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3B526-6174-0E4C-835A-091D65D80FB0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972454-0370-6845-8BFB-DCD684EB19A2}"/>
              </a:ext>
            </a:extLst>
          </p:cNvPr>
          <p:cNvSpPr/>
          <p:nvPr/>
        </p:nvSpPr>
        <p:spPr>
          <a:xfrm>
            <a:off x="161127" y="271681"/>
            <a:ext cx="11705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Elaboration Phase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C165D-2459-B240-8024-0ACE2783472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객체지향 분석 설계 </a:t>
            </a:r>
            <a:r>
              <a:rPr lang="en-US" altLang="ko-KR" sz="1200" b="1" dirty="0">
                <a:solidFill>
                  <a:schemeClr val="bg1"/>
                </a:solidFill>
              </a:rPr>
              <a:t>OOAD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029B89-9AA8-434B-B6CF-8DB3B59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86" y="1102992"/>
            <a:ext cx="5238022" cy="30973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F455E5-FD3C-8847-BAB2-9CEDC1A98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9459" y="3676693"/>
            <a:ext cx="4765029" cy="29697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BED50F-8EA3-8A48-9410-A1D196D8281B}"/>
              </a:ext>
            </a:extLst>
          </p:cNvPr>
          <p:cNvSpPr txBox="1"/>
          <p:nvPr/>
        </p:nvSpPr>
        <p:spPr>
          <a:xfrm>
            <a:off x="5972051" y="1340768"/>
            <a:ext cx="2056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무인 경비 시스템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FDE643-795B-3341-B226-71C95E4D5356}"/>
              </a:ext>
            </a:extLst>
          </p:cNvPr>
          <p:cNvSpPr txBox="1"/>
          <p:nvPr/>
        </p:nvSpPr>
        <p:spPr>
          <a:xfrm>
            <a:off x="6012160" y="1725488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Interaction Diagram </a:t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Enter / Out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78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D8B74-CA05-E84B-9C90-21747B0CAF01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F1B88EE-300E-3648-9304-D7A672E4A7FD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3B526-6174-0E4C-835A-091D65D80FB0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972454-0370-6845-8BFB-DCD684EB19A2}"/>
              </a:ext>
            </a:extLst>
          </p:cNvPr>
          <p:cNvSpPr/>
          <p:nvPr/>
        </p:nvSpPr>
        <p:spPr>
          <a:xfrm>
            <a:off x="161127" y="271681"/>
            <a:ext cx="11705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Elaboration Phase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C165D-2459-B240-8024-0ACE2783472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객체지향 분석 설계 </a:t>
            </a:r>
            <a:r>
              <a:rPr lang="en-US" altLang="ko-KR" sz="1200" b="1" dirty="0">
                <a:solidFill>
                  <a:schemeClr val="bg1"/>
                </a:solidFill>
              </a:rPr>
              <a:t>OOAD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029B89-9AA8-434B-B6CF-8DB3B59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326" y="1264249"/>
            <a:ext cx="4945003" cy="26307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F455E5-FD3C-8847-BAB2-9CEDC1A98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6061" y="3849650"/>
            <a:ext cx="4765030" cy="25093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BED50F-8EA3-8A48-9410-A1D196D8281B}"/>
              </a:ext>
            </a:extLst>
          </p:cNvPr>
          <p:cNvSpPr txBox="1"/>
          <p:nvPr/>
        </p:nvSpPr>
        <p:spPr>
          <a:xfrm>
            <a:off x="5972051" y="1440940"/>
            <a:ext cx="2056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무인 경비 시스템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FDE643-795B-3341-B226-71C95E4D5356}"/>
              </a:ext>
            </a:extLst>
          </p:cNvPr>
          <p:cNvSpPr txBox="1"/>
          <p:nvPr/>
        </p:nvSpPr>
        <p:spPr>
          <a:xfrm>
            <a:off x="6012160" y="182566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Interaction Diagram</a:t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Authority / Out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9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D8B74-CA05-E84B-9C90-21747B0CAF01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F1B88EE-300E-3648-9304-D7A672E4A7FD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3B526-6174-0E4C-835A-091D65D80FB0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972454-0370-6845-8BFB-DCD684EB19A2}"/>
              </a:ext>
            </a:extLst>
          </p:cNvPr>
          <p:cNvSpPr/>
          <p:nvPr/>
        </p:nvSpPr>
        <p:spPr>
          <a:xfrm>
            <a:off x="161127" y="271681"/>
            <a:ext cx="11705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Elaboration Phase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C165D-2459-B240-8024-0ACE2783472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객체지향 분석 설계 </a:t>
            </a:r>
            <a:r>
              <a:rPr lang="en-US" altLang="ko-KR" sz="1200" b="1" dirty="0">
                <a:solidFill>
                  <a:schemeClr val="bg1"/>
                </a:solidFill>
              </a:rPr>
              <a:t>OOAD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BD866E7-77E5-674C-8453-8D6D94924645}"/>
              </a:ext>
            </a:extLst>
          </p:cNvPr>
          <p:cNvGrpSpPr/>
          <p:nvPr/>
        </p:nvGrpSpPr>
        <p:grpSpPr>
          <a:xfrm>
            <a:off x="543772" y="993049"/>
            <a:ext cx="3280469" cy="769441"/>
            <a:chOff x="5972051" y="1440940"/>
            <a:chExt cx="3280469" cy="7694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BED50F-8EA3-8A48-9410-A1D196D8281B}"/>
                </a:ext>
              </a:extLst>
            </p:cNvPr>
            <p:cNvSpPr txBox="1"/>
            <p:nvPr/>
          </p:nvSpPr>
          <p:spPr>
            <a:xfrm>
              <a:off x="5972051" y="1440940"/>
              <a:ext cx="2056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pc="-150" dirty="0">
                  <a:solidFill>
                    <a:schemeClr val="tx2">
                      <a:lumMod val="75000"/>
                    </a:schemeClr>
                  </a:solidFill>
                  <a:latin typeface="+mj-ea"/>
                </a:rPr>
                <a:t>무인 경비 시스템</a:t>
              </a:r>
            </a:p>
            <a:p>
              <a:endParaRPr lang="ko-KR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FDE643-795B-3341-B226-71C95E4D5356}"/>
                </a:ext>
              </a:extLst>
            </p:cNvPr>
            <p:cNvSpPr txBox="1"/>
            <p:nvPr/>
          </p:nvSpPr>
          <p:spPr>
            <a:xfrm>
              <a:off x="6012160" y="1825660"/>
              <a:ext cx="3240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</a:rPr>
                <a:t>Class Diagram</a:t>
              </a:r>
            </a:p>
          </p:txBody>
        </p: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B05D057-38F0-7247-A0EF-6950A1CC4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6876256" cy="44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1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객체지향 분석 설계 </a:t>
            </a:r>
            <a:r>
              <a:rPr lang="en-US" altLang="ko-KR" sz="1200" b="1" dirty="0">
                <a:solidFill>
                  <a:schemeClr val="bg1"/>
                </a:solidFill>
              </a:rPr>
              <a:t>OOAD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62055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177256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01        02        03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3164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26351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73224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7624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시스템 선정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62055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시스템 설명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Vision &amp; Scope</a:t>
            </a:r>
          </a:p>
          <a:p>
            <a:pPr>
              <a:buFontTx/>
              <a:buChar char="-"/>
            </a:pPr>
            <a:endParaRPr lang="en-US" altLang="ko-KR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666023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3854343" y="3429000"/>
            <a:ext cx="1509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Requirement</a:t>
            </a:r>
            <a:endParaRPr lang="ko-KR" altLang="en-US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Use Case Diagram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 Use Case Description</a:t>
            </a:r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6660231" y="3429000"/>
            <a:ext cx="1509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System Sequence Diagram</a:t>
            </a:r>
            <a:endParaRPr lang="ko-KR" altLang="en-US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Interaction Diagram</a:t>
            </a:r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Class Diagram</a:t>
            </a:r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Inception Phase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00192" y="28436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Elaboration Phase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시스템 선정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객체지향 분석 설계 </a:t>
            </a:r>
            <a:r>
              <a:rPr lang="en-US" altLang="ko-KR" sz="1200" b="1" dirty="0">
                <a:solidFill>
                  <a:schemeClr val="bg1"/>
                </a:solidFill>
              </a:rPr>
              <a:t>OOAD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11B9BA-E8A6-4148-9BF9-665B0076F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55631"/>
            <a:ext cx="2468449" cy="22753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BFE7FD-2E35-A442-8E30-4C3F5E674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37" y="2359918"/>
            <a:ext cx="2468449" cy="2138164"/>
          </a:xfrm>
          <a:prstGeom prst="rect">
            <a:avLst/>
          </a:prstGeom>
        </p:spPr>
      </p:pic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E5060A47-762C-D142-BE08-B0BCC99DF810}"/>
              </a:ext>
            </a:extLst>
          </p:cNvPr>
          <p:cNvSpPr/>
          <p:nvPr/>
        </p:nvSpPr>
        <p:spPr>
          <a:xfrm>
            <a:off x="3852225" y="3161493"/>
            <a:ext cx="1080120" cy="53501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9512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시스템 선정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객체지향 분석 설계 </a:t>
            </a:r>
            <a:r>
              <a:rPr lang="en-US" altLang="ko-KR" sz="1200" b="1" dirty="0">
                <a:solidFill>
                  <a:schemeClr val="bg1"/>
                </a:solidFill>
              </a:rPr>
              <a:t>OOAD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4D5E8-0D86-4F48-BEA8-BF1409151365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27E387C-B140-684F-9759-A6DD176B2283}"/>
              </a:ext>
            </a:extLst>
          </p:cNvPr>
          <p:cNvSpPr/>
          <p:nvPr/>
        </p:nvSpPr>
        <p:spPr>
          <a:xfrm>
            <a:off x="899592" y="3541117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E13DF44F-FE82-5349-AB47-F2C3178CA85F}"/>
              </a:ext>
            </a:extLst>
          </p:cNvPr>
          <p:cNvSpPr/>
          <p:nvPr/>
        </p:nvSpPr>
        <p:spPr>
          <a:xfrm>
            <a:off x="899592" y="2927367"/>
            <a:ext cx="1296144" cy="432048"/>
          </a:xfrm>
          <a:prstGeom prst="roundRect">
            <a:avLst/>
          </a:prstGeom>
          <a:solidFill>
            <a:srgbClr val="4A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3A7D40F-8A13-9F4D-BA1E-B5EF5132915F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DC1ABC-4758-804B-9C05-4A8EFE1CA50C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86FDAA-1E4B-9C47-B538-C9F5A8A5B9D2}"/>
              </a:ext>
            </a:extLst>
          </p:cNvPr>
          <p:cNvSpPr txBox="1"/>
          <p:nvPr/>
        </p:nvSpPr>
        <p:spPr>
          <a:xfrm>
            <a:off x="827584" y="19168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Vision / Scope</a:t>
            </a:r>
            <a:endParaRPr lang="ko-KR" altLang="en-US" b="1" spc="-1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BF55EA-CA17-6542-AAC7-C5CDEC6EB6EE}"/>
              </a:ext>
            </a:extLst>
          </p:cNvPr>
          <p:cNvSpPr txBox="1"/>
          <p:nvPr/>
        </p:nvSpPr>
        <p:spPr>
          <a:xfrm>
            <a:off x="827584" y="2204864"/>
            <a:ext cx="7776864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/>
              <a:t>보안</a:t>
            </a:r>
            <a:r>
              <a:rPr lang="en-US" altLang="ko-KR" sz="2000" b="1" spc="-150" dirty="0"/>
              <a:t>,</a:t>
            </a:r>
            <a:r>
              <a:rPr lang="ko-KR" altLang="en-US" sz="2000" b="1" spc="-150" dirty="0"/>
              <a:t> 안전</a:t>
            </a:r>
            <a:r>
              <a:rPr lang="en-US" altLang="ko-KR" sz="2000" b="1" spc="-150" dirty="0"/>
              <a:t>”</a:t>
            </a:r>
            <a:r>
              <a:rPr lang="ko-KR" altLang="en-US" sz="2000" b="1" spc="-150" dirty="0"/>
              <a:t>은 건물이 가져야하는 가장 우선적인 사항이다</a:t>
            </a:r>
            <a:r>
              <a:rPr lang="en-US" altLang="ko-KR" sz="2000" b="1" spc="-150" dirty="0"/>
              <a:t>.</a:t>
            </a:r>
            <a:endParaRPr lang="ko-KR" altLang="en-US" spc="-1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8EA5A75-85BD-694F-B221-193F78E3E93F}"/>
              </a:ext>
            </a:extLst>
          </p:cNvPr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프로젝트의 목표</a:t>
            </a:r>
          </a:p>
          <a:p>
            <a:pPr fontAlgn="base"/>
            <a:r>
              <a:rPr lang="ko-KR" altLang="en-US" sz="1600" spc="-150" dirty="0"/>
              <a:t>무인 경비 시스템을 간단한 신원확인이 가능한 </a:t>
            </a:r>
            <a:r>
              <a:rPr lang="ko-KR" altLang="en-US" sz="1600" spc="-150" dirty="0" err="1"/>
              <a:t>프로토</a:t>
            </a:r>
            <a:r>
              <a:rPr lang="ko-KR" altLang="en-US" sz="1600" spc="-150" dirty="0"/>
              <a:t> 타입까지 제작해본다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60" name="줄무늬가 있는 오른쪽 화살표 24">
            <a:extLst>
              <a:ext uri="{FF2B5EF4-FFF2-40B4-BE49-F238E27FC236}">
                <a16:creationId xmlns:a16="http://schemas.microsoft.com/office/drawing/2014/main" id="{8097253E-92EE-074A-9C07-B28D55E4CF29}"/>
              </a:ext>
            </a:extLst>
          </p:cNvPr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ED5E489-FADB-0449-BD5F-C6E65E909A00}"/>
              </a:ext>
            </a:extLst>
          </p:cNvPr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D063A8-3394-AD4E-B625-8036EB3178F2}"/>
              </a:ext>
            </a:extLst>
          </p:cNvPr>
          <p:cNvSpPr txBox="1"/>
          <p:nvPr/>
        </p:nvSpPr>
        <p:spPr>
          <a:xfrm>
            <a:off x="1115616" y="29876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Vision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8993AB-494C-B641-91EA-4079DAC096B5}"/>
              </a:ext>
            </a:extLst>
          </p:cNvPr>
          <p:cNvSpPr txBox="1"/>
          <p:nvPr/>
        </p:nvSpPr>
        <p:spPr>
          <a:xfrm>
            <a:off x="1115616" y="35637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Scope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118053-EC18-9F48-A2FD-B0F709B6FEDC}"/>
              </a:ext>
            </a:extLst>
          </p:cNvPr>
          <p:cNvSpPr txBox="1"/>
          <p:nvPr/>
        </p:nvSpPr>
        <p:spPr>
          <a:xfrm>
            <a:off x="2339752" y="298766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무인 경비 시스템을 개발한다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74D40F-21E4-1541-9953-8E69EDD64C85}"/>
              </a:ext>
            </a:extLst>
          </p:cNvPr>
          <p:cNvSpPr txBox="1"/>
          <p:nvPr/>
        </p:nvSpPr>
        <p:spPr>
          <a:xfrm>
            <a:off x="2339752" y="356372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시스템을 이용하게 되는 건물의 이용자가 신원확인이 가능한 </a:t>
            </a:r>
            <a:r>
              <a:rPr lang="ko-KR" altLang="en-US" dirty="0" err="1"/>
              <a:t>프로토타입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57F869-4411-0042-B9F5-3A93B407786F}"/>
              </a:ext>
            </a:extLst>
          </p:cNvPr>
          <p:cNvSpPr txBox="1"/>
          <p:nvPr/>
        </p:nvSpPr>
        <p:spPr>
          <a:xfrm>
            <a:off x="467544" y="836712"/>
            <a:ext cx="1984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무인 경비 시스템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F37F84-A498-B848-85D0-E1BA281EB425}"/>
              </a:ext>
            </a:extLst>
          </p:cNvPr>
          <p:cNvSpPr txBox="1"/>
          <p:nvPr/>
        </p:nvSpPr>
        <p:spPr>
          <a:xfrm>
            <a:off x="467544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시스템 선정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054DC2-4902-0B41-A8DD-CBA468375E0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1AAAB04-5355-EA42-846B-777F322CDF1F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F6710-66C6-214E-B395-DE5C529E242C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15EC9-9095-B84F-A0A6-1DEC4C825B26}"/>
              </a:ext>
            </a:extLst>
          </p:cNvPr>
          <p:cNvSpPr txBox="1"/>
          <p:nvPr/>
        </p:nvSpPr>
        <p:spPr>
          <a:xfrm>
            <a:off x="467544" y="166741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1) Requirement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95FB9ED9-7ACC-354D-95E3-F561497C79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630347"/>
              </p:ext>
            </p:extLst>
          </p:nvPr>
        </p:nvGraphicFramePr>
        <p:xfrm>
          <a:off x="827584" y="2152741"/>
          <a:ext cx="7488832" cy="434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6F6AF13-A602-4547-B8B1-2274F5E73176}"/>
              </a:ext>
            </a:extLst>
          </p:cNvPr>
          <p:cNvSpPr txBox="1"/>
          <p:nvPr/>
        </p:nvSpPr>
        <p:spPr>
          <a:xfrm>
            <a:off x="427434" y="836712"/>
            <a:ext cx="2056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무인 경비 시스템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83E9BE-105F-F74B-86AF-542F2F2604FF}"/>
              </a:ext>
            </a:extLst>
          </p:cNvPr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Inception Phase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31C58D-BCEE-5242-AA5A-870CF22F28FE}"/>
              </a:ext>
            </a:extLst>
          </p:cNvPr>
          <p:cNvSpPr/>
          <p:nvPr/>
        </p:nvSpPr>
        <p:spPr>
          <a:xfrm>
            <a:off x="196519" y="271681"/>
            <a:ext cx="1063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Inception Phase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C6BF3A-5A25-5E49-8FD1-3EFE90DD43BC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객체지향 분석 설계 </a:t>
            </a:r>
            <a:r>
              <a:rPr lang="en-US" altLang="ko-KR" sz="1200" b="1" dirty="0">
                <a:solidFill>
                  <a:schemeClr val="bg1"/>
                </a:solidFill>
              </a:rPr>
              <a:t>OOAD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9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D8B74-CA05-E84B-9C90-21747B0CAF01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F1B88EE-300E-3648-9304-D7A672E4A7FD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3B526-6174-0E4C-835A-091D65D80FB0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972454-0370-6845-8BFB-DCD684EB19A2}"/>
              </a:ext>
            </a:extLst>
          </p:cNvPr>
          <p:cNvSpPr/>
          <p:nvPr/>
        </p:nvSpPr>
        <p:spPr>
          <a:xfrm>
            <a:off x="196519" y="271681"/>
            <a:ext cx="1063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Inception Phase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C165D-2459-B240-8024-0ACE2783472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객체지향 분석 설계 </a:t>
            </a:r>
            <a:r>
              <a:rPr lang="en-US" altLang="ko-KR" sz="1200" b="1" dirty="0">
                <a:solidFill>
                  <a:schemeClr val="bg1"/>
                </a:solidFill>
              </a:rPr>
              <a:t>OOAD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BBF49D2-9D8D-5B48-B851-D85D3566B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82106"/>
              </p:ext>
            </p:extLst>
          </p:nvPr>
        </p:nvGraphicFramePr>
        <p:xfrm>
          <a:off x="971600" y="1345755"/>
          <a:ext cx="7488831" cy="421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77">
                  <a:extLst>
                    <a:ext uri="{9D8B030D-6E8A-4147-A177-3AD203B41FA5}">
                      <a16:colId xmlns:a16="http://schemas.microsoft.com/office/drawing/2014/main" val="3285115098"/>
                    </a:ext>
                  </a:extLst>
                </a:gridCol>
                <a:gridCol w="2496277">
                  <a:extLst>
                    <a:ext uri="{9D8B030D-6E8A-4147-A177-3AD203B41FA5}">
                      <a16:colId xmlns:a16="http://schemas.microsoft.com/office/drawing/2014/main" val="1501300473"/>
                    </a:ext>
                  </a:extLst>
                </a:gridCol>
                <a:gridCol w="2496277">
                  <a:extLst>
                    <a:ext uri="{9D8B030D-6E8A-4147-A177-3AD203B41FA5}">
                      <a16:colId xmlns:a16="http://schemas.microsoft.com/office/drawing/2014/main" val="3201515824"/>
                    </a:ext>
                  </a:extLst>
                </a:gridCol>
              </a:tblGrid>
              <a:tr h="50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중요도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434091"/>
                  </a:ext>
                </a:extLst>
              </a:tr>
              <a:tr h="8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FR.1 </a:t>
                      </a:r>
                      <a:r>
                        <a:rPr lang="ko-KR" altLang="en-US" dirty="0"/>
                        <a:t>출입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이용자가 문을 출입 하기 위한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718078"/>
                  </a:ext>
                </a:extLst>
              </a:tr>
              <a:tr h="1238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FR.2 </a:t>
                      </a:r>
                      <a:r>
                        <a:rPr lang="ko-KR" altLang="en-US" dirty="0"/>
                        <a:t>등록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이용자를 등록하거나 권한을 수정하는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251955"/>
                  </a:ext>
                </a:extLst>
              </a:tr>
              <a:tr h="1610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FR.3 </a:t>
                      </a:r>
                      <a:r>
                        <a:rPr lang="ko-KR" altLang="en-US" dirty="0"/>
                        <a:t>폐쇄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개방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접근하지 못하도록 폐쇄하거나 출입 가능 하도록 개방 하는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677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36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D8B74-CA05-E84B-9C90-21747B0CAF01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F1B88EE-300E-3648-9304-D7A672E4A7FD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3B526-6174-0E4C-835A-091D65D80FB0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972454-0370-6845-8BFB-DCD684EB19A2}"/>
              </a:ext>
            </a:extLst>
          </p:cNvPr>
          <p:cNvSpPr/>
          <p:nvPr/>
        </p:nvSpPr>
        <p:spPr>
          <a:xfrm>
            <a:off x="196519" y="271681"/>
            <a:ext cx="1063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Inception Phase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C165D-2459-B240-8024-0ACE2783472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객체지향 분석 설계 </a:t>
            </a:r>
            <a:r>
              <a:rPr lang="en-US" altLang="ko-KR" sz="1200" b="1" dirty="0">
                <a:solidFill>
                  <a:schemeClr val="bg1"/>
                </a:solidFill>
              </a:rPr>
              <a:t>OOAD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BBF49D2-9D8D-5B48-B851-D85D3566B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24778"/>
              </p:ext>
            </p:extLst>
          </p:nvPr>
        </p:nvGraphicFramePr>
        <p:xfrm>
          <a:off x="971600" y="2281179"/>
          <a:ext cx="7488831" cy="265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77">
                  <a:extLst>
                    <a:ext uri="{9D8B030D-6E8A-4147-A177-3AD203B41FA5}">
                      <a16:colId xmlns:a16="http://schemas.microsoft.com/office/drawing/2014/main" val="3285115098"/>
                    </a:ext>
                  </a:extLst>
                </a:gridCol>
                <a:gridCol w="2496277">
                  <a:extLst>
                    <a:ext uri="{9D8B030D-6E8A-4147-A177-3AD203B41FA5}">
                      <a16:colId xmlns:a16="http://schemas.microsoft.com/office/drawing/2014/main" val="1501300473"/>
                    </a:ext>
                  </a:extLst>
                </a:gridCol>
                <a:gridCol w="2496277">
                  <a:extLst>
                    <a:ext uri="{9D8B030D-6E8A-4147-A177-3AD203B41FA5}">
                      <a16:colId xmlns:a16="http://schemas.microsoft.com/office/drawing/2014/main" val="3201515824"/>
                    </a:ext>
                  </a:extLst>
                </a:gridCol>
              </a:tblGrid>
              <a:tr h="50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NFR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중요도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434091"/>
                  </a:ext>
                </a:extLst>
              </a:tr>
              <a:tr h="8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NFR.1 </a:t>
                      </a:r>
                      <a:r>
                        <a:rPr lang="ko-KR" altLang="en-US" b="0" dirty="0"/>
                        <a:t>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b="0" dirty="0"/>
                        <a:t>단순한 카드 인식과 같은 것으로 사용자를 손쉽게 확인한다</a:t>
                      </a:r>
                      <a:r>
                        <a:rPr lang="en-US" altLang="ko-KR" b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718078"/>
                  </a:ext>
                </a:extLst>
              </a:tr>
              <a:tr h="1238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NFR.2 </a:t>
                      </a:r>
                      <a:r>
                        <a:rPr lang="ko-KR" altLang="en-US" dirty="0"/>
                        <a:t>보안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이용자를 등록하거나 권한을 수정하는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251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54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D8B74-CA05-E84B-9C90-21747B0CAF01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F1B88EE-300E-3648-9304-D7A672E4A7FD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3B526-6174-0E4C-835A-091D65D80FB0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972454-0370-6845-8BFB-DCD684EB19A2}"/>
              </a:ext>
            </a:extLst>
          </p:cNvPr>
          <p:cNvSpPr/>
          <p:nvPr/>
        </p:nvSpPr>
        <p:spPr>
          <a:xfrm>
            <a:off x="196519" y="271681"/>
            <a:ext cx="1063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Inception Phase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C165D-2459-B240-8024-0ACE2783472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객체지향 분석 설계 </a:t>
            </a:r>
            <a:r>
              <a:rPr lang="en-US" altLang="ko-KR" sz="1200" b="1" dirty="0">
                <a:solidFill>
                  <a:schemeClr val="bg1"/>
                </a:solidFill>
              </a:rPr>
              <a:t>OOAD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5D81496-AA13-A04B-86F6-5E7059CF541B}"/>
              </a:ext>
            </a:extLst>
          </p:cNvPr>
          <p:cNvGrpSpPr/>
          <p:nvPr/>
        </p:nvGrpSpPr>
        <p:grpSpPr>
          <a:xfrm>
            <a:off x="2109688" y="2153773"/>
            <a:ext cx="4957111" cy="2643379"/>
            <a:chOff x="2109688" y="3521925"/>
            <a:chExt cx="4957111" cy="2643379"/>
          </a:xfrm>
          <a:noFill/>
        </p:grpSpPr>
        <p:sp>
          <p:nvSpPr>
            <p:cNvPr id="26" name="육각형[H] 25">
              <a:extLst>
                <a:ext uri="{FF2B5EF4-FFF2-40B4-BE49-F238E27FC236}">
                  <a16:creationId xmlns:a16="http://schemas.microsoft.com/office/drawing/2014/main" id="{3830D0DC-05FC-6242-A0AD-436C87818E23}"/>
                </a:ext>
              </a:extLst>
            </p:cNvPr>
            <p:cNvSpPr/>
            <p:nvPr/>
          </p:nvSpPr>
          <p:spPr>
            <a:xfrm rot="5400000">
              <a:off x="1927386" y="3704227"/>
              <a:ext cx="2643379" cy="2278775"/>
            </a:xfrm>
            <a:prstGeom prst="hexagon">
              <a:avLst/>
            </a:prstGeom>
            <a:grpFill/>
            <a:ln w="38100">
              <a:gradFill>
                <a:gsLst>
                  <a:gs pos="0">
                    <a:schemeClr val="accent1">
                      <a:lumMod val="59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육각형[H] 26">
              <a:extLst>
                <a:ext uri="{FF2B5EF4-FFF2-40B4-BE49-F238E27FC236}">
                  <a16:creationId xmlns:a16="http://schemas.microsoft.com/office/drawing/2014/main" id="{A8292697-F868-154C-8C24-9A6A8273614B}"/>
                </a:ext>
              </a:extLst>
            </p:cNvPr>
            <p:cNvSpPr/>
            <p:nvPr/>
          </p:nvSpPr>
          <p:spPr>
            <a:xfrm rot="5400000">
              <a:off x="4605722" y="3704227"/>
              <a:ext cx="2643379" cy="2278775"/>
            </a:xfrm>
            <a:prstGeom prst="hexagon">
              <a:avLst/>
            </a:prstGeom>
            <a:grpFill/>
            <a:ln w="38100">
              <a:gradFill>
                <a:gsLst>
                  <a:gs pos="0">
                    <a:schemeClr val="accent1">
                      <a:lumMod val="59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28" name="자유형 27">
            <a:extLst>
              <a:ext uri="{FF2B5EF4-FFF2-40B4-BE49-F238E27FC236}">
                <a16:creationId xmlns:a16="http://schemas.microsoft.com/office/drawing/2014/main" id="{3EB3AEDD-3559-234D-9FF7-25D304718558}"/>
              </a:ext>
            </a:extLst>
          </p:cNvPr>
          <p:cNvSpPr/>
          <p:nvPr/>
        </p:nvSpPr>
        <p:spPr>
          <a:xfrm>
            <a:off x="1903228" y="1913860"/>
            <a:ext cx="5348177" cy="3115340"/>
          </a:xfrm>
          <a:custGeom>
            <a:avLst/>
            <a:gdLst>
              <a:gd name="connsiteX0" fmla="*/ 0 w 5348177"/>
              <a:gd name="connsiteY0" fmla="*/ 1520456 h 3115340"/>
              <a:gd name="connsiteX1" fmla="*/ 10632 w 5348177"/>
              <a:gd name="connsiteY1" fmla="*/ 648587 h 3115340"/>
              <a:gd name="connsiteX2" fmla="*/ 1329070 w 5348177"/>
              <a:gd name="connsiteY2" fmla="*/ 0 h 3115340"/>
              <a:gd name="connsiteX3" fmla="*/ 2679405 w 5348177"/>
              <a:gd name="connsiteY3" fmla="*/ 669852 h 3115340"/>
              <a:gd name="connsiteX4" fmla="*/ 2690037 w 5348177"/>
              <a:gd name="connsiteY4" fmla="*/ 2424224 h 3115340"/>
              <a:gd name="connsiteX5" fmla="*/ 4008474 w 5348177"/>
              <a:gd name="connsiteY5" fmla="*/ 3115340 h 3115340"/>
              <a:gd name="connsiteX6" fmla="*/ 5348177 w 5348177"/>
              <a:gd name="connsiteY6" fmla="*/ 2466754 h 3115340"/>
              <a:gd name="connsiteX7" fmla="*/ 5348177 w 5348177"/>
              <a:gd name="connsiteY7" fmla="*/ 1541721 h 311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8177" h="3115340">
                <a:moveTo>
                  <a:pt x="0" y="1520456"/>
                </a:moveTo>
                <a:lnTo>
                  <a:pt x="10632" y="648587"/>
                </a:lnTo>
                <a:lnTo>
                  <a:pt x="1329070" y="0"/>
                </a:lnTo>
                <a:lnTo>
                  <a:pt x="2679405" y="669852"/>
                </a:lnTo>
                <a:lnTo>
                  <a:pt x="2690037" y="2424224"/>
                </a:lnTo>
                <a:lnTo>
                  <a:pt x="4008474" y="3115340"/>
                </a:lnTo>
                <a:lnTo>
                  <a:pt x="5348177" y="2466754"/>
                </a:lnTo>
                <a:lnTo>
                  <a:pt x="5348177" y="1541721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C92767-FE74-F34D-8C8F-1128150E845C}"/>
              </a:ext>
            </a:extLst>
          </p:cNvPr>
          <p:cNvSpPr txBox="1"/>
          <p:nvPr/>
        </p:nvSpPr>
        <p:spPr>
          <a:xfrm>
            <a:off x="2664322" y="3148364"/>
            <a:ext cx="116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Use Case Diagram</a:t>
            </a:r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87888B-862A-7E44-9D23-84CA0A842120}"/>
              </a:ext>
            </a:extLst>
          </p:cNvPr>
          <p:cNvSpPr txBox="1"/>
          <p:nvPr/>
        </p:nvSpPr>
        <p:spPr>
          <a:xfrm>
            <a:off x="5226821" y="3148363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Use Case Description</a:t>
            </a:r>
            <a:endParaRPr kumimoji="1"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7B058B3-B335-4142-B247-FB1178DD1AC6}"/>
              </a:ext>
            </a:extLst>
          </p:cNvPr>
          <p:cNvGrpSpPr/>
          <p:nvPr/>
        </p:nvGrpSpPr>
        <p:grpSpPr>
          <a:xfrm>
            <a:off x="3249075" y="1628800"/>
            <a:ext cx="2678336" cy="3707652"/>
            <a:chOff x="3249075" y="1628800"/>
            <a:chExt cx="2678336" cy="3707652"/>
          </a:xfrm>
        </p:grpSpPr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7CD842D2-0BBD-A940-AD30-9DA40FD32D20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5927411" y="1628800"/>
              <a:ext cx="0" cy="524973"/>
            </a:xfrm>
            <a:prstGeom prst="line">
              <a:avLst/>
            </a:prstGeom>
            <a:ln w="34925">
              <a:gradFill>
                <a:gsLst>
                  <a:gs pos="0">
                    <a:schemeClr val="accent1">
                      <a:lumMod val="63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52B615C4-EA71-3C45-BD72-9E33420204E5}"/>
                </a:ext>
              </a:extLst>
            </p:cNvPr>
            <p:cNvCxnSpPr/>
            <p:nvPr/>
          </p:nvCxnSpPr>
          <p:spPr>
            <a:xfrm flipV="1">
              <a:off x="3249075" y="4811479"/>
              <a:ext cx="0" cy="524973"/>
            </a:xfrm>
            <a:prstGeom prst="line">
              <a:avLst/>
            </a:prstGeom>
            <a:ln w="34925">
              <a:gradFill>
                <a:gsLst>
                  <a:gs pos="0">
                    <a:schemeClr val="accent1">
                      <a:lumMod val="63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920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D8B74-CA05-E84B-9C90-21747B0CAF01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F1B88EE-300E-3648-9304-D7A672E4A7FD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3B526-6174-0E4C-835A-091D65D80FB0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972454-0370-6845-8BFB-DCD684EB19A2}"/>
              </a:ext>
            </a:extLst>
          </p:cNvPr>
          <p:cNvSpPr/>
          <p:nvPr/>
        </p:nvSpPr>
        <p:spPr>
          <a:xfrm>
            <a:off x="196519" y="271681"/>
            <a:ext cx="1063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Inception Phase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C165D-2459-B240-8024-0ACE2783472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객체지향 분석 설계 </a:t>
            </a:r>
            <a:r>
              <a:rPr lang="en-US" altLang="ko-KR" sz="1200" b="1" dirty="0">
                <a:solidFill>
                  <a:schemeClr val="bg1"/>
                </a:solidFill>
              </a:rPr>
              <a:t>OOAD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39DB655-12B0-FD43-8D8D-EDB772C6B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12" y="1254987"/>
            <a:ext cx="6595222" cy="536033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6C09119-5925-1740-B271-DA6098CD0E75}"/>
              </a:ext>
            </a:extLst>
          </p:cNvPr>
          <p:cNvGrpSpPr/>
          <p:nvPr/>
        </p:nvGrpSpPr>
        <p:grpSpPr>
          <a:xfrm>
            <a:off x="323528" y="3027213"/>
            <a:ext cx="3280469" cy="769441"/>
            <a:chOff x="5972051" y="1340768"/>
            <a:chExt cx="3280469" cy="7694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CB9C01-48DD-D54F-98DC-262CBB8A5AFC}"/>
                </a:ext>
              </a:extLst>
            </p:cNvPr>
            <p:cNvSpPr txBox="1"/>
            <p:nvPr/>
          </p:nvSpPr>
          <p:spPr>
            <a:xfrm>
              <a:off x="5972051" y="1340768"/>
              <a:ext cx="2056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pc="-150" dirty="0">
                  <a:solidFill>
                    <a:schemeClr val="tx2">
                      <a:lumMod val="75000"/>
                    </a:schemeClr>
                  </a:solidFill>
                  <a:latin typeface="+mj-ea"/>
                </a:rPr>
                <a:t>무인 경비 시스템</a:t>
              </a:r>
            </a:p>
            <a:p>
              <a:endParaRPr lang="ko-KR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14E89D-A52D-5F44-AF5C-A08652167A3A}"/>
                </a:ext>
              </a:extLst>
            </p:cNvPr>
            <p:cNvSpPr txBox="1"/>
            <p:nvPr/>
          </p:nvSpPr>
          <p:spPr>
            <a:xfrm>
              <a:off x="6012160" y="1725488"/>
              <a:ext cx="3240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</a:rPr>
                <a:t>Use Case Diagram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69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512</Words>
  <Application>Microsoft Macintosh PowerPoint</Application>
  <PresentationFormat>화면 슬라이드 쇼(4:3)</PresentationFormat>
  <Paragraphs>170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HY헤드라인M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(소프트웨어학부)강길웅</cp:lastModifiedBy>
  <cp:revision>33</cp:revision>
  <cp:lastPrinted>2019-05-28T05:58:07Z</cp:lastPrinted>
  <dcterms:created xsi:type="dcterms:W3CDTF">2016-11-03T20:47:04Z</dcterms:created>
  <dcterms:modified xsi:type="dcterms:W3CDTF">2019-05-30T09:38:24Z</dcterms:modified>
</cp:coreProperties>
</file>