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8" r:id="rId3"/>
    <p:sldId id="281" r:id="rId4"/>
    <p:sldId id="278" r:id="rId5"/>
    <p:sldId id="269" r:id="rId6"/>
    <p:sldId id="282" r:id="rId7"/>
    <p:sldId id="283" r:id="rId8"/>
    <p:sldId id="280" r:id="rId9"/>
    <p:sldId id="284" r:id="rId10"/>
    <p:sldId id="286" r:id="rId11"/>
    <p:sldId id="285" r:id="rId12"/>
    <p:sldId id="274" r:id="rId13"/>
    <p:sldId id="288" r:id="rId14"/>
    <p:sldId id="287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28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703410" y="4101584"/>
            <a:ext cx="444059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635981" y="4298535"/>
            <a:ext cx="4233967" cy="1654577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Gill Sans"/>
                <a:cs typeface="Gill Sans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635982" y="6078622"/>
            <a:ext cx="4233966" cy="37164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0172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840" y="0"/>
            <a:ext cx="3185160" cy="6836664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2"/>
            <a:ext cx="5170905" cy="393925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 baseline="30000" smtClean="0">
                <a:solidFill>
                  <a:srgbClr val="008184"/>
                </a:solidFill>
              </a:defRPr>
            </a:lvl1pPr>
          </a:lstStyle>
          <a:p>
            <a:r>
              <a:rPr lang="en-GB" smtClean="0"/>
              <a:t>humanism.org.uk/education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8877" y="5843934"/>
            <a:ext cx="1268755" cy="7533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368"/>
            <a:ext cx="8229600" cy="902369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8184"/>
                </a:solidFill>
                <a:latin typeface="Gill Sans"/>
                <a:cs typeface="Gill Sans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014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840" y="0"/>
            <a:ext cx="3185160" cy="6836664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2"/>
            <a:ext cx="5170905" cy="393925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368"/>
            <a:ext cx="8229600" cy="902369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8184"/>
                </a:solidFill>
                <a:latin typeface="Gill Sans"/>
                <a:cs typeface="Gill Sans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0140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2"/>
            <a:ext cx="5170905" cy="393925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368"/>
            <a:ext cx="8229600" cy="902369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8184"/>
                </a:solidFill>
                <a:latin typeface="Gill Sans"/>
                <a:cs typeface="Gill Sans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0140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3939255"/>
          </a:xfrm>
        </p:spPr>
        <p:txBody>
          <a:bodyPr anchor="t" anchorCtr="0"/>
          <a:lstStyle>
            <a:lvl1pPr marL="0" indent="0">
              <a:buNone/>
              <a:defRPr sz="14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 baseline="30000" smtClean="0">
                <a:solidFill>
                  <a:srgbClr val="008184"/>
                </a:solidFill>
              </a:defRPr>
            </a:lvl1pPr>
          </a:lstStyle>
          <a:p>
            <a:r>
              <a:rPr lang="en-GB" smtClean="0"/>
              <a:t>humanism.org.uk/education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877" y="5843934"/>
            <a:ext cx="1268755" cy="753382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368"/>
            <a:ext cx="8229600" cy="902369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8184"/>
                </a:solidFill>
                <a:latin typeface="Gill Sans"/>
                <a:cs typeface="Gill Sans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3"/>
          </p:nvPr>
        </p:nvSpPr>
        <p:spPr>
          <a:xfrm>
            <a:off x="4646612" y="1531519"/>
            <a:ext cx="4040188" cy="3939255"/>
          </a:xfrm>
        </p:spPr>
        <p:txBody>
          <a:bodyPr anchor="t" anchorCtr="0"/>
          <a:lstStyle>
            <a:lvl1pPr marL="0" indent="0">
              <a:buNone/>
              <a:defRPr sz="14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2850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3939255"/>
          </a:xfrm>
        </p:spPr>
        <p:txBody>
          <a:bodyPr anchor="t" anchorCtr="0"/>
          <a:lstStyle>
            <a:lvl1pPr marL="0" indent="0">
              <a:buNone/>
              <a:defRPr sz="14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368"/>
            <a:ext cx="8229600" cy="902369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8184"/>
                </a:solidFill>
                <a:latin typeface="Gill Sans"/>
                <a:cs typeface="Gill Sans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3"/>
          </p:nvPr>
        </p:nvSpPr>
        <p:spPr>
          <a:xfrm>
            <a:off x="4646612" y="1531519"/>
            <a:ext cx="4040188" cy="3939255"/>
          </a:xfrm>
        </p:spPr>
        <p:txBody>
          <a:bodyPr anchor="t" anchorCtr="0"/>
          <a:lstStyle>
            <a:lvl1pPr marL="0" indent="0">
              <a:buNone/>
              <a:defRPr sz="14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285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Carto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 baseline="30000" smtClean="0">
                <a:solidFill>
                  <a:srgbClr val="008184"/>
                </a:solidFill>
              </a:defRPr>
            </a:lvl1pPr>
          </a:lstStyle>
          <a:p>
            <a:r>
              <a:rPr lang="en-GB" smtClean="0"/>
              <a:t>humanism.org.uk/education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877" y="5843934"/>
            <a:ext cx="1268755" cy="75338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368"/>
            <a:ext cx="8229600" cy="902369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8184"/>
                </a:solidFill>
                <a:latin typeface="Gill Sans"/>
                <a:cs typeface="Gill Sans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9621" y="1788160"/>
            <a:ext cx="2618232" cy="16306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92179" y="3626852"/>
            <a:ext cx="2566416" cy="1929384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812507" y="1996323"/>
            <a:ext cx="1883861" cy="1232151"/>
          </a:xfrm>
        </p:spPr>
        <p:txBody>
          <a:bodyPr anchor="t" anchorCtr="0"/>
          <a:lstStyle>
            <a:lvl1pPr marL="0" indent="0">
              <a:buNone/>
              <a:defRPr sz="14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1812507" y="3846513"/>
            <a:ext cx="1883861" cy="1547645"/>
          </a:xfrm>
        </p:spPr>
        <p:txBody>
          <a:bodyPr anchor="t" anchorCtr="0"/>
          <a:lstStyle>
            <a:lvl1pPr marL="0" indent="0">
              <a:buNone/>
              <a:defRPr sz="14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48656" y="1596884"/>
            <a:ext cx="3438144" cy="20299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495758" y="3846513"/>
            <a:ext cx="2535936" cy="2292096"/>
          </a:xfrm>
          <a:prstGeom prst="rect">
            <a:avLst/>
          </a:prstGeom>
        </p:spPr>
      </p:pic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5688012" y="1791251"/>
            <a:ext cx="2814304" cy="1627589"/>
          </a:xfrm>
        </p:spPr>
        <p:txBody>
          <a:bodyPr anchor="t" anchorCtr="0"/>
          <a:lstStyle>
            <a:lvl1pPr marL="0" indent="0">
              <a:buNone/>
              <a:defRPr sz="14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5"/>
          </p:nvPr>
        </p:nvSpPr>
        <p:spPr>
          <a:xfrm>
            <a:off x="5688012" y="4035809"/>
            <a:ext cx="1811672" cy="1959928"/>
          </a:xfrm>
        </p:spPr>
        <p:txBody>
          <a:bodyPr anchor="t" anchorCtr="0"/>
          <a:lstStyle>
            <a:lvl1pPr marL="0" indent="0">
              <a:buNone/>
              <a:defRPr sz="14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57200" y="1811528"/>
            <a:ext cx="841248" cy="16093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372810" y="1888958"/>
            <a:ext cx="804672" cy="1667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031694" y="4305926"/>
            <a:ext cx="841248" cy="1689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158595" y="4265981"/>
            <a:ext cx="870509" cy="16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3663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 Carto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368"/>
            <a:ext cx="8229600" cy="902369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8184"/>
                </a:solidFill>
                <a:latin typeface="Gill Sans"/>
                <a:cs typeface="Gill Sans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9621" y="1788160"/>
            <a:ext cx="2618232" cy="16306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92179" y="3626852"/>
            <a:ext cx="2566416" cy="1929384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812507" y="1996323"/>
            <a:ext cx="1883861" cy="1232151"/>
          </a:xfrm>
        </p:spPr>
        <p:txBody>
          <a:bodyPr anchor="t" anchorCtr="0"/>
          <a:lstStyle>
            <a:lvl1pPr marL="0" indent="0">
              <a:buNone/>
              <a:defRPr sz="14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1812507" y="3846513"/>
            <a:ext cx="1883861" cy="1547645"/>
          </a:xfrm>
        </p:spPr>
        <p:txBody>
          <a:bodyPr anchor="t" anchorCtr="0"/>
          <a:lstStyle>
            <a:lvl1pPr marL="0" indent="0">
              <a:buNone/>
              <a:defRPr sz="14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48656" y="1596884"/>
            <a:ext cx="3438144" cy="20299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95758" y="3846513"/>
            <a:ext cx="2535936" cy="2292096"/>
          </a:xfrm>
          <a:prstGeom prst="rect">
            <a:avLst/>
          </a:prstGeom>
        </p:spPr>
      </p:pic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5688012" y="1791251"/>
            <a:ext cx="2814304" cy="1627589"/>
          </a:xfrm>
        </p:spPr>
        <p:txBody>
          <a:bodyPr anchor="t" anchorCtr="0"/>
          <a:lstStyle>
            <a:lvl1pPr marL="0" indent="0">
              <a:buNone/>
              <a:defRPr sz="14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5"/>
          </p:nvPr>
        </p:nvSpPr>
        <p:spPr>
          <a:xfrm>
            <a:off x="5688012" y="4035809"/>
            <a:ext cx="1811672" cy="1959928"/>
          </a:xfrm>
        </p:spPr>
        <p:txBody>
          <a:bodyPr anchor="t" anchorCtr="0"/>
          <a:lstStyle>
            <a:lvl1pPr marL="0" indent="0">
              <a:buNone/>
              <a:defRPr sz="14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7200" y="1811528"/>
            <a:ext cx="841248" cy="16093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372810" y="1888958"/>
            <a:ext cx="804672" cy="1667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31694" y="4305926"/>
            <a:ext cx="841248" cy="1689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158595" y="4265981"/>
            <a:ext cx="870509" cy="16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3663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62033" y="4792580"/>
            <a:ext cx="3628441" cy="1778000"/>
          </a:xfrm>
        </p:spPr>
        <p:txBody>
          <a:bodyPr anchor="t" anchorCtr="0"/>
          <a:lstStyle>
            <a:lvl1pPr marL="0" indent="0">
              <a:buNone/>
              <a:defRPr sz="1400" b="0" i="0" kern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485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4703410" y="4101584"/>
            <a:ext cx="4440590" cy="0"/>
          </a:xfrm>
          <a:prstGeom prst="line">
            <a:avLst/>
          </a:prstGeom>
          <a:ln w="38100">
            <a:solidFill>
              <a:srgbClr val="00818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35981" y="4298535"/>
            <a:ext cx="4233967" cy="1654577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8184"/>
                </a:solidFill>
                <a:latin typeface="Gill Sans"/>
                <a:cs typeface="Gill Sans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35982" y="6078622"/>
            <a:ext cx="4233966" cy="37164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8929" y="547436"/>
            <a:ext cx="1869746" cy="11102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4856" y="515112"/>
            <a:ext cx="3229142" cy="582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49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Happy Hum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248526" y="4315479"/>
            <a:ext cx="5895474" cy="0"/>
          </a:xfrm>
          <a:prstGeom prst="line">
            <a:avLst/>
          </a:prstGeom>
          <a:ln w="38100">
            <a:solidFill>
              <a:srgbClr val="00818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148263" y="4598737"/>
            <a:ext cx="5721685" cy="1354375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8184"/>
                </a:solidFill>
                <a:latin typeface="Gill Sans"/>
                <a:cs typeface="Gill Sans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188370" y="6031834"/>
            <a:ext cx="4233966" cy="37164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824" y="5340016"/>
            <a:ext cx="1869746" cy="1110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2100" y="572836"/>
            <a:ext cx="8546592" cy="32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695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2157"/>
            <a:ext cx="9144000" cy="609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70704"/>
            <a:ext cx="9144000" cy="19872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38929" y="112962"/>
            <a:ext cx="1869746" cy="111024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148263" y="5207000"/>
            <a:ext cx="5721685" cy="741947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Gill Sans"/>
                <a:cs typeface="Gill Sans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88370" y="6007771"/>
            <a:ext cx="4233966" cy="37164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3252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840" y="0"/>
            <a:ext cx="3185160" cy="68366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3939255"/>
          </a:xfrm>
        </p:spPr>
        <p:txBody>
          <a:bodyPr anchor="t" anchorCtr="0"/>
          <a:lstStyle>
            <a:lvl1pPr marL="0" indent="0">
              <a:buNone/>
              <a:defRPr sz="14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 baseline="30000" smtClean="0">
                <a:solidFill>
                  <a:srgbClr val="008184"/>
                </a:solidFill>
              </a:defRPr>
            </a:lvl1pPr>
          </a:lstStyle>
          <a:p>
            <a:r>
              <a:rPr lang="en-GB" smtClean="0"/>
              <a:t>humanism.org.uk/education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8877" y="5843934"/>
            <a:ext cx="1268755" cy="753382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368"/>
            <a:ext cx="8229600" cy="902369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8184"/>
                </a:solidFill>
                <a:latin typeface="Gill Sans"/>
                <a:cs typeface="Gill Sans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3"/>
          </p:nvPr>
        </p:nvSpPr>
        <p:spPr>
          <a:xfrm>
            <a:off x="4646612" y="1531519"/>
            <a:ext cx="4040188" cy="3939255"/>
          </a:xfrm>
        </p:spPr>
        <p:txBody>
          <a:bodyPr anchor="t" anchorCtr="0"/>
          <a:lstStyle>
            <a:lvl1pPr marL="0" indent="0">
              <a:buNone/>
              <a:defRPr sz="14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7976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840" y="0"/>
            <a:ext cx="3185160" cy="68366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3939255"/>
          </a:xfrm>
        </p:spPr>
        <p:txBody>
          <a:bodyPr anchor="t" anchorCtr="0"/>
          <a:lstStyle>
            <a:lvl1pPr marL="0" indent="0">
              <a:buNone/>
              <a:defRPr sz="14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368"/>
            <a:ext cx="8229600" cy="902369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8184"/>
                </a:solidFill>
                <a:latin typeface="Gill Sans"/>
                <a:cs typeface="Gill Sans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3"/>
          </p:nvPr>
        </p:nvSpPr>
        <p:spPr>
          <a:xfrm>
            <a:off x="4646612" y="1531519"/>
            <a:ext cx="4040188" cy="3939255"/>
          </a:xfrm>
        </p:spPr>
        <p:txBody>
          <a:bodyPr anchor="t" anchorCtr="0"/>
          <a:lstStyle>
            <a:lvl1pPr marL="0" indent="0">
              <a:buNone/>
              <a:defRPr sz="14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7976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840" y="0"/>
            <a:ext cx="3185160" cy="683666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870116" cy="1158625"/>
          </a:xfrm>
        </p:spPr>
        <p:txBody>
          <a:bodyPr anchor="t" anchorCtr="0"/>
          <a:lstStyle>
            <a:lvl1pPr marL="0" indent="0">
              <a:buNone/>
              <a:defRPr sz="14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 baseline="30000" smtClean="0">
                <a:solidFill>
                  <a:srgbClr val="008184"/>
                </a:solidFill>
              </a:defRPr>
            </a:lvl1pPr>
          </a:lstStyle>
          <a:p>
            <a:r>
              <a:rPr lang="en-GB" smtClean="0"/>
              <a:t>humanism.org.uk/education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8877" y="5843934"/>
            <a:ext cx="1268755" cy="75338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368"/>
            <a:ext cx="8229600" cy="902369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8184"/>
                </a:solidFill>
                <a:latin typeface="Gill Sans"/>
                <a:cs typeface="Gill Sans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457200" y="2872038"/>
            <a:ext cx="4870116" cy="2562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961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840" y="0"/>
            <a:ext cx="3185160" cy="683666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870116" cy="1158625"/>
          </a:xfrm>
        </p:spPr>
        <p:txBody>
          <a:bodyPr anchor="t" anchorCtr="0"/>
          <a:lstStyle>
            <a:lvl1pPr marL="0" indent="0">
              <a:buNone/>
              <a:defRPr sz="14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368"/>
            <a:ext cx="8229600" cy="902369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8184"/>
                </a:solidFill>
                <a:latin typeface="Gill Sans"/>
                <a:cs typeface="Gill Sans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457200" y="2872038"/>
            <a:ext cx="4870116" cy="2562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961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870116" cy="1158625"/>
          </a:xfrm>
        </p:spPr>
        <p:txBody>
          <a:bodyPr anchor="t" anchorCtr="0"/>
          <a:lstStyle>
            <a:lvl1pPr marL="0" indent="0">
              <a:buNone/>
              <a:defRPr sz="1400" b="0" i="0" kern="1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368"/>
            <a:ext cx="8229600" cy="902369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008184"/>
                </a:solidFill>
                <a:latin typeface="Gill Sans"/>
                <a:cs typeface="Gill Sans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457200" y="2872038"/>
            <a:ext cx="4870116" cy="2562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961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1040-322B-4A44-BBBB-013089E3E7DD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BCF28-C7F7-4440-A552-B243C972F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626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9" r:id="rId6"/>
    <p:sldLayoutId id="2147483654" r:id="rId7"/>
    <p:sldLayoutId id="2147483660" r:id="rId8"/>
    <p:sldLayoutId id="2147483665" r:id="rId9"/>
    <p:sldLayoutId id="2147483655" r:id="rId10"/>
    <p:sldLayoutId id="2147483661" r:id="rId11"/>
    <p:sldLayoutId id="2147483666" r:id="rId12"/>
    <p:sldLayoutId id="2147483656" r:id="rId13"/>
    <p:sldLayoutId id="2147483662" r:id="rId14"/>
    <p:sldLayoutId id="2147483657" r:id="rId15"/>
    <p:sldLayoutId id="2147483663" r:id="rId16"/>
    <p:sldLayoutId id="214748365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Does life have any meaning?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4089400"/>
            <a:ext cx="8229600" cy="2247900"/>
          </a:xfrm>
        </p:spPr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r>
              <a:rPr lang="en-US" sz="2400" dirty="0" smtClean="0"/>
              <a:t>Humanists still believe human beings are </a:t>
            </a:r>
            <a:r>
              <a:rPr lang="en-US" sz="2400" b="1" dirty="0" smtClean="0"/>
              <a:t>special</a:t>
            </a:r>
            <a:r>
              <a:rPr lang="en-US" sz="2400" dirty="0" smtClean="0"/>
              <a:t>: as far as we know, we are the only things in this universe capable of understanding it.</a:t>
            </a:r>
          </a:p>
          <a:p>
            <a:endParaRPr lang="en-US" sz="2400" dirty="0"/>
          </a:p>
          <a:p>
            <a:r>
              <a:rPr lang="en-US" sz="2400" dirty="0" smtClean="0"/>
              <a:t>And we are all still part of something bigger than ourselves: we are part of </a:t>
            </a:r>
            <a:r>
              <a:rPr lang="en-US" sz="2400" b="1" dirty="0" smtClean="0"/>
              <a:t>humanity</a:t>
            </a:r>
            <a:r>
              <a:rPr lang="en-US" sz="2400" dirty="0" smtClean="0"/>
              <a:t>, </a:t>
            </a:r>
            <a:r>
              <a:rPr lang="en-US" sz="2400" b="1" dirty="0" smtClean="0"/>
              <a:t>human history</a:t>
            </a:r>
            <a:r>
              <a:rPr lang="en-US" sz="2400" dirty="0" smtClean="0"/>
              <a:t>, and the </a:t>
            </a:r>
            <a:r>
              <a:rPr lang="en-US" sz="2400" b="1" dirty="0" smtClean="0"/>
              <a:t>natural world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6146" name="Picture 2" descr="Galaxy, Barred Spiral Galaxy, Eridanus Constell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5274" y="692151"/>
            <a:ext cx="5962265" cy="3397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128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508500" cy="46116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Read, </a:t>
            </a:r>
            <a:r>
              <a:rPr lang="en-US" dirty="0"/>
              <a:t>and </a:t>
            </a:r>
            <a:r>
              <a:rPr lang="en-US" dirty="0" smtClean="0"/>
              <a:t>think </a:t>
            </a:r>
            <a:r>
              <a:rPr lang="en-US" dirty="0"/>
              <a:t>about the quotes.</a:t>
            </a:r>
          </a:p>
          <a:p>
            <a:endParaRPr lang="en-US" dirty="0"/>
          </a:p>
          <a:p>
            <a:r>
              <a:rPr lang="en-US" dirty="0" smtClean="0"/>
              <a:t>1) Find a quote </a:t>
            </a:r>
            <a:r>
              <a:rPr lang="en-US" dirty="0"/>
              <a:t>that </a:t>
            </a:r>
            <a:r>
              <a:rPr lang="en-US" dirty="0" smtClean="0"/>
              <a:t>you like. Explain why.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2) Find </a:t>
            </a:r>
            <a:r>
              <a:rPr lang="en-US" dirty="0"/>
              <a:t>a quote </a:t>
            </a:r>
            <a:r>
              <a:rPr lang="en-US" dirty="0" smtClean="0"/>
              <a:t>you </a:t>
            </a:r>
            <a:r>
              <a:rPr lang="en-US" dirty="0"/>
              <a:t>disagree with. </a:t>
            </a:r>
            <a:r>
              <a:rPr lang="en-US" dirty="0" smtClean="0"/>
              <a:t>Explain why.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3) Find </a:t>
            </a:r>
            <a:r>
              <a:rPr lang="en-US" dirty="0"/>
              <a:t>a quote that could also be expressed by a religious </a:t>
            </a:r>
            <a:r>
              <a:rPr lang="en-US" dirty="0" smtClean="0"/>
              <a:t>person.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4) Find </a:t>
            </a:r>
            <a:r>
              <a:rPr lang="en-US" dirty="0"/>
              <a:t>a quote that could not be expressed by a religious </a:t>
            </a:r>
            <a:r>
              <a:rPr lang="en-US" dirty="0" smtClean="0"/>
              <a:t>person.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  <p:pic>
        <p:nvPicPr>
          <p:cNvPr id="4098" name="Picture 2" descr="S:\Education\Resources\2016 resources\Images\New illustrations\Individual\Hyebin\Right or Wrong\rw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803088"/>
            <a:ext cx="2819400" cy="5251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44430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86268" y="1169737"/>
            <a:ext cx="8784744" cy="5434263"/>
          </a:xfrm>
        </p:spPr>
        <p:txBody>
          <a:bodyPr>
            <a:normAutofit fontScale="70000" lnSpcReduction="20000"/>
          </a:bodyPr>
          <a:lstStyle/>
          <a:p>
            <a:pPr lvl="0"/>
            <a:endParaRPr lang="en-US" sz="3200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sz="3200" dirty="0" smtClean="0"/>
              <a:t>Humanists just want to eat, drink, be merry, and have a good time.</a:t>
            </a:r>
            <a:endParaRPr lang="en-GB" sz="3200" dirty="0" smtClean="0"/>
          </a:p>
          <a:p>
            <a:pPr marL="514350" lvl="0" indent="-514350">
              <a:buFont typeface="+mj-lt"/>
              <a:buAutoNum type="arabicParenR"/>
            </a:pPr>
            <a:endParaRPr lang="en-US" sz="3200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sz="3200" dirty="0" smtClean="0"/>
              <a:t>If </a:t>
            </a:r>
            <a:r>
              <a:rPr lang="en-US" sz="3200" dirty="0"/>
              <a:t>there is no bigger meaning or </a:t>
            </a:r>
            <a:r>
              <a:rPr lang="en-US" sz="3200" dirty="0" smtClean="0"/>
              <a:t>purpose, </a:t>
            </a:r>
            <a:r>
              <a:rPr lang="en-US" sz="3200" dirty="0"/>
              <a:t>then there is no hope for those for whom life is full of suffering and pain</a:t>
            </a:r>
            <a:r>
              <a:rPr lang="en-US" sz="3200" dirty="0" smtClean="0"/>
              <a:t>.</a:t>
            </a:r>
            <a:endParaRPr lang="en-GB" sz="3200" dirty="0"/>
          </a:p>
          <a:p>
            <a:pPr marL="514350" lvl="0" indent="-514350">
              <a:buFont typeface="+mj-lt"/>
              <a:buAutoNum type="arabicParenR"/>
            </a:pPr>
            <a:endParaRPr lang="en-US" sz="3200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sz="3200" dirty="0" smtClean="0"/>
              <a:t>What </a:t>
            </a:r>
            <a:r>
              <a:rPr lang="en-US" sz="3200" dirty="0"/>
              <a:t>consolation </a:t>
            </a:r>
            <a:r>
              <a:rPr lang="en-US" sz="3200" dirty="0" smtClean="0"/>
              <a:t>can Humanism offer </a:t>
            </a:r>
            <a:r>
              <a:rPr lang="en-US" sz="3200" dirty="0"/>
              <a:t>when our plans fail, when our relationships fall apart, or when our community is corrupted?</a:t>
            </a:r>
            <a:endParaRPr lang="en-GB" sz="3200" dirty="0"/>
          </a:p>
          <a:p>
            <a:pPr marL="514350" lvl="0" indent="-514350">
              <a:buFont typeface="+mj-lt"/>
              <a:buAutoNum type="arabicParenR"/>
            </a:pPr>
            <a:endParaRPr lang="en-US" sz="3200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sz="3200" dirty="0" smtClean="0"/>
              <a:t>Humanism </a:t>
            </a:r>
            <a:r>
              <a:rPr lang="en-US" sz="3200" dirty="0"/>
              <a:t>is overly </a:t>
            </a:r>
            <a:r>
              <a:rPr lang="en-US" sz="3200" dirty="0" smtClean="0"/>
              <a:t>optimistic: we can’t all live happy and fulfilling lives.</a:t>
            </a:r>
            <a:endParaRPr lang="en-GB" sz="3200" dirty="0"/>
          </a:p>
          <a:p>
            <a:pPr marL="514350" lvl="0" indent="-514350">
              <a:buFont typeface="+mj-lt"/>
              <a:buAutoNum type="arabicParenR"/>
            </a:pPr>
            <a:endParaRPr lang="en-US" sz="3200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sz="3200" dirty="0" smtClean="0"/>
              <a:t>If </a:t>
            </a:r>
            <a:r>
              <a:rPr lang="en-US" sz="3200" dirty="0"/>
              <a:t>one day all human beings will be dead and gone, then why should we contribute to the good of humanity if it is all for nothing in the long run</a:t>
            </a:r>
            <a:r>
              <a:rPr lang="en-US" sz="3200" dirty="0" smtClean="0"/>
              <a:t>?</a:t>
            </a:r>
            <a:endParaRPr lang="en-GB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criticisms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490132"/>
            <a:ext cx="8229600" cy="499533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Imagine </a:t>
            </a:r>
            <a:r>
              <a:rPr lang="en-US" sz="1800" dirty="0"/>
              <a:t>yourself in the future. What would it take for you to feel like you’ve lived a full and meaningful life?</a:t>
            </a:r>
            <a:endParaRPr lang="en-GB" sz="1800" dirty="0"/>
          </a:p>
          <a:p>
            <a:r>
              <a:rPr lang="en-US" sz="1800" dirty="0"/>
              <a:t> </a:t>
            </a:r>
            <a:endParaRPr lang="en-GB" sz="1800" dirty="0"/>
          </a:p>
          <a:p>
            <a:r>
              <a:rPr lang="en-US" sz="1800" dirty="0"/>
              <a:t>Use what you have learned to </a:t>
            </a:r>
            <a:r>
              <a:rPr lang="en-US" sz="1800" b="1" dirty="0"/>
              <a:t>write a letter to your future-self</a:t>
            </a:r>
            <a:r>
              <a:rPr lang="en-US" sz="1800" dirty="0"/>
              <a:t> describing what you feel is a meaningful life and detailing what you hope you will have achieved in the future.</a:t>
            </a:r>
            <a:endParaRPr lang="en-GB" sz="1800" dirty="0"/>
          </a:p>
          <a:p>
            <a:r>
              <a:rPr lang="en-US" sz="1800" dirty="0"/>
              <a:t> </a:t>
            </a:r>
            <a:endParaRPr lang="en-GB" sz="1800" dirty="0"/>
          </a:p>
          <a:p>
            <a:r>
              <a:rPr lang="en-US" sz="1800" dirty="0"/>
              <a:t>Questions to help you</a:t>
            </a:r>
            <a:r>
              <a:rPr lang="en-US" sz="1800" dirty="0" smtClean="0"/>
              <a:t>:</a:t>
            </a:r>
            <a:endParaRPr lang="en-GB" sz="1800" dirty="0"/>
          </a:p>
          <a:p>
            <a:pPr marL="342900" lvl="0" indent="-342900">
              <a:buFont typeface="+mj-lt"/>
              <a:buAutoNum type="arabicParenR"/>
            </a:pPr>
            <a:r>
              <a:rPr lang="en-US" sz="1800" dirty="0"/>
              <a:t>What </a:t>
            </a:r>
            <a:r>
              <a:rPr lang="en-US" sz="1800" b="1" dirty="0"/>
              <a:t>goals</a:t>
            </a:r>
            <a:r>
              <a:rPr lang="en-US" sz="1800" dirty="0"/>
              <a:t> might you have achieved?</a:t>
            </a:r>
            <a:endParaRPr lang="en-GB" sz="1800" dirty="0"/>
          </a:p>
          <a:p>
            <a:pPr marL="342900" lvl="0" indent="-342900">
              <a:buFont typeface="+mj-lt"/>
              <a:buAutoNum type="arabicParenR"/>
            </a:pPr>
            <a:r>
              <a:rPr lang="en-US" sz="1800" dirty="0"/>
              <a:t>What </a:t>
            </a:r>
            <a:r>
              <a:rPr lang="en-US" sz="1800" b="1" dirty="0"/>
              <a:t>talents</a:t>
            </a:r>
            <a:r>
              <a:rPr lang="en-US" sz="1800" dirty="0"/>
              <a:t> might you have cultivated?</a:t>
            </a:r>
            <a:endParaRPr lang="en-GB" sz="1800" dirty="0"/>
          </a:p>
          <a:p>
            <a:pPr marL="342900" lvl="0" indent="-342900">
              <a:buFont typeface="+mj-lt"/>
              <a:buAutoNum type="arabicParenR"/>
            </a:pPr>
            <a:r>
              <a:rPr lang="en-US" sz="1800" dirty="0"/>
              <a:t>What </a:t>
            </a:r>
            <a:r>
              <a:rPr lang="en-US" sz="1800" b="1" dirty="0"/>
              <a:t>connections</a:t>
            </a:r>
            <a:r>
              <a:rPr lang="en-US" sz="1800" dirty="0"/>
              <a:t> might you have made with other people?</a:t>
            </a:r>
            <a:endParaRPr lang="en-GB" sz="1800" dirty="0"/>
          </a:p>
          <a:p>
            <a:pPr marL="342900" lvl="0" indent="-342900">
              <a:buFont typeface="+mj-lt"/>
              <a:buAutoNum type="arabicParenR"/>
            </a:pPr>
            <a:r>
              <a:rPr lang="en-US" sz="1800" dirty="0"/>
              <a:t>How might you have contributed to </a:t>
            </a:r>
            <a:r>
              <a:rPr lang="en-US" sz="1800" b="1" dirty="0"/>
              <a:t>human knowledge</a:t>
            </a:r>
            <a:r>
              <a:rPr lang="en-US" sz="1800" dirty="0"/>
              <a:t>?</a:t>
            </a:r>
            <a:endParaRPr lang="en-GB" sz="1800" dirty="0"/>
          </a:p>
          <a:p>
            <a:pPr marL="342900" lvl="0" indent="-342900">
              <a:buFont typeface="+mj-lt"/>
              <a:buAutoNum type="arabicParenR"/>
            </a:pPr>
            <a:r>
              <a:rPr lang="en-US" sz="1800" dirty="0" smtClean="0"/>
              <a:t>What </a:t>
            </a:r>
            <a:r>
              <a:rPr lang="en-US" sz="1800" dirty="0"/>
              <a:t>might you have done to contribute to the </a:t>
            </a:r>
            <a:r>
              <a:rPr lang="en-US" sz="1800" b="1" dirty="0"/>
              <a:t>good of humanity</a:t>
            </a:r>
            <a:r>
              <a:rPr lang="en-US" sz="1800" dirty="0"/>
              <a:t>?</a:t>
            </a:r>
            <a:endParaRPr lang="en-GB" sz="1800" dirty="0"/>
          </a:p>
          <a:p>
            <a:pPr marL="342900" lvl="0" indent="-342900">
              <a:buFont typeface="+mj-lt"/>
              <a:buAutoNum type="arabicParenR"/>
            </a:pPr>
            <a:r>
              <a:rPr lang="en-US" sz="1800" dirty="0"/>
              <a:t>How might you help </a:t>
            </a:r>
            <a:r>
              <a:rPr lang="en-US" sz="1800" b="1" dirty="0"/>
              <a:t>make the world a little better </a:t>
            </a:r>
            <a:r>
              <a:rPr lang="en-US" sz="1800" dirty="0"/>
              <a:t>than it is today?</a:t>
            </a:r>
            <a:endParaRPr lang="en-GB" sz="1800" dirty="0"/>
          </a:p>
          <a:p>
            <a:pPr marL="342900" lvl="0" indent="-342900">
              <a:buFont typeface="+mj-lt"/>
              <a:buAutoNum type="arabicParenR"/>
            </a:pPr>
            <a:r>
              <a:rPr lang="en-US" sz="1800"/>
              <a:t>How </a:t>
            </a:r>
            <a:r>
              <a:rPr lang="en-US" sz="1800" smtClean="0"/>
              <a:t>will you </a:t>
            </a:r>
            <a:r>
              <a:rPr lang="en-US" sz="1800" dirty="0"/>
              <a:t>ensure you are </a:t>
            </a:r>
            <a:r>
              <a:rPr lang="en-US" sz="1800" b="1" dirty="0"/>
              <a:t>comfortable</a:t>
            </a:r>
            <a:r>
              <a:rPr lang="en-US" sz="1800" dirty="0"/>
              <a:t> with who you are?</a:t>
            </a:r>
            <a:endParaRPr lang="en-GB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you think the good life is?</a:t>
            </a:r>
            <a:endParaRPr lang="en-US" dirty="0"/>
          </a:p>
        </p:txBody>
      </p:sp>
      <p:pic>
        <p:nvPicPr>
          <p:cNvPr id="5122" name="Picture 2" descr="S:\Education\Resources\2016 resources\Images\New illustrations\Individual\Hyebin\Death\d08.jpg"/>
          <p:cNvPicPr>
            <a:picLocks noChangeAspect="1" noChangeArrowheads="1"/>
          </p:cNvPicPr>
          <p:nvPr/>
        </p:nvPicPr>
        <p:blipFill>
          <a:blip r:embed="rId2"/>
          <a:srcRect l="36737" r="5968" b="38727"/>
          <a:stretch>
            <a:fillRect/>
          </a:stretch>
        </p:blipFill>
        <p:spPr bwMode="auto">
          <a:xfrm>
            <a:off x="6527800" y="3206750"/>
            <a:ext cx="2438400" cy="1466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815145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" y="1535112"/>
            <a:ext cx="5170905" cy="4273021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How might a </a:t>
            </a:r>
            <a:r>
              <a:rPr lang="en-US" dirty="0" smtClean="0"/>
              <a:t>humanist respond to these questions and statements about meaning in life?</a:t>
            </a:r>
          </a:p>
          <a:p>
            <a:endParaRPr lang="en-US" dirty="0"/>
          </a:p>
          <a:p>
            <a:pPr marL="514350" lvl="0" indent="-514350">
              <a:buFont typeface="+mj-lt"/>
              <a:buAutoNum type="arabicParenR"/>
            </a:pPr>
            <a:r>
              <a:rPr lang="en-GB" dirty="0" smtClean="0"/>
              <a:t>Without a god or an afterlife, life has no ‘ultimate’ meaning.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GB" dirty="0" smtClean="0"/>
              <a:t>What is the good life?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GB" dirty="0" smtClean="0"/>
              <a:t>Humanists are just relativists: you think it’s OK to live however you want.</a:t>
            </a:r>
            <a:endParaRPr lang="en-GB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Humanist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0479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2033" y="4792580"/>
            <a:ext cx="4554741" cy="1778000"/>
          </a:xfrm>
        </p:spPr>
        <p:txBody>
          <a:bodyPr>
            <a:normAutofit/>
          </a:bodyPr>
          <a:lstStyle/>
          <a:p>
            <a:r>
              <a:rPr lang="en-GB" sz="1100" dirty="0" smtClean="0"/>
              <a:t>understandinghumanism.org.uk</a:t>
            </a:r>
          </a:p>
          <a:p>
            <a:endParaRPr lang="en-GB" sz="1100" dirty="0" smtClean="0"/>
          </a:p>
          <a:p>
            <a:r>
              <a:rPr lang="en-GB" sz="1100" dirty="0" smtClean="0"/>
              <a:t>Understanding Humanism</a:t>
            </a:r>
          </a:p>
          <a:p>
            <a:r>
              <a:rPr lang="en-GB" sz="1100" dirty="0" smtClean="0"/>
              <a:t>39 Moreland Street</a:t>
            </a:r>
          </a:p>
          <a:p>
            <a:r>
              <a:rPr lang="en-GB" sz="1100" dirty="0" smtClean="0"/>
              <a:t>London</a:t>
            </a:r>
          </a:p>
          <a:p>
            <a:r>
              <a:rPr lang="en-GB" sz="1100" dirty="0" smtClean="0"/>
              <a:t>EC1V 8BB</a:t>
            </a:r>
          </a:p>
          <a:p>
            <a:endParaRPr lang="en-GB" sz="1100" dirty="0" smtClean="0"/>
          </a:p>
          <a:p>
            <a:r>
              <a:rPr lang="en-GB" sz="1100" dirty="0" smtClean="0"/>
              <a:t>British Humanist Association (registered charity 285987) ©2015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774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7670800" cy="4865688"/>
          </a:xfrm>
        </p:spPr>
        <p:txBody>
          <a:bodyPr>
            <a:normAutofit/>
          </a:bodyPr>
          <a:lstStyle/>
          <a:p>
            <a:r>
              <a:rPr lang="en-GB" sz="2400" dirty="0" smtClean="0"/>
              <a:t>Write what you think the </a:t>
            </a:r>
            <a:r>
              <a:rPr lang="en-GB" sz="2400" b="1" dirty="0" smtClean="0"/>
              <a:t>meaning of lif</a:t>
            </a:r>
            <a:r>
              <a:rPr lang="en-GB" sz="2400" dirty="0" smtClean="0"/>
              <a:t>e is on a piece of paper. You can use a maximum of 30 words.</a:t>
            </a:r>
          </a:p>
          <a:p>
            <a:endParaRPr lang="en-GB" sz="2400" dirty="0"/>
          </a:p>
          <a:p>
            <a:r>
              <a:rPr lang="en-GB" sz="2400" dirty="0" smtClean="0"/>
              <a:t>Pass your paper to other students in the class who can write why they agree or disagree with what you wrote.</a:t>
            </a:r>
          </a:p>
          <a:p>
            <a:endParaRPr lang="en-GB" sz="2400" dirty="0"/>
          </a:p>
          <a:p>
            <a:r>
              <a:rPr lang="en-GB" sz="2400" dirty="0" smtClean="0"/>
              <a:t>When your get you paper back, read the comments and circle those you agree with.</a:t>
            </a:r>
          </a:p>
          <a:p>
            <a:endParaRPr lang="en-GB" sz="2400" dirty="0"/>
          </a:p>
          <a:p>
            <a:r>
              <a:rPr lang="en-GB" sz="2400" dirty="0" smtClean="0"/>
              <a:t>Has your opinion changed?</a:t>
            </a:r>
          </a:p>
          <a:p>
            <a:r>
              <a:rPr lang="en-GB" sz="2400" dirty="0" smtClean="0"/>
              <a:t>Would you change your answer to the question?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meaning of life?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" y="1535112"/>
            <a:ext cx="7958667" cy="497998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There is no ‘</a:t>
            </a:r>
            <a:r>
              <a:rPr lang="en-US" sz="2400" b="1" dirty="0" smtClean="0"/>
              <a:t>ultimate</a:t>
            </a:r>
            <a:r>
              <a:rPr lang="en-US" sz="2400" dirty="0" smtClean="0"/>
              <a:t>’ meaning of life.</a:t>
            </a:r>
          </a:p>
          <a:p>
            <a:endParaRPr lang="en-US" sz="2400" dirty="0" smtClean="0"/>
          </a:p>
          <a:p>
            <a:r>
              <a:rPr lang="en-US" sz="2400" dirty="0" smtClean="0"/>
              <a:t>We must </a:t>
            </a:r>
            <a:r>
              <a:rPr lang="en-US" sz="2400" b="1" dirty="0" smtClean="0"/>
              <a:t>create our own </a:t>
            </a:r>
            <a:r>
              <a:rPr lang="en-US" sz="2400" dirty="0" smtClean="0"/>
              <a:t>meanings in life –</a:t>
            </a:r>
          </a:p>
          <a:p>
            <a:r>
              <a:rPr lang="en-US" sz="2400" dirty="0" smtClean="0"/>
              <a:t>make our lives meaningful.</a:t>
            </a:r>
          </a:p>
          <a:p>
            <a:endParaRPr lang="en-US" sz="2400" dirty="0"/>
          </a:p>
          <a:p>
            <a:r>
              <a:rPr lang="en-US" sz="2400" dirty="0" smtClean="0"/>
              <a:t>Some prefer to ask the questions, ‘</a:t>
            </a:r>
            <a:r>
              <a:rPr lang="en-US" sz="2400" b="1" dirty="0" smtClean="0"/>
              <a:t>How should I live?</a:t>
            </a:r>
            <a:r>
              <a:rPr lang="en-US" sz="2400" dirty="0" smtClean="0"/>
              <a:t>’ or ‘</a:t>
            </a:r>
            <a:r>
              <a:rPr lang="en-US" sz="2400" b="1" dirty="0" smtClean="0"/>
              <a:t>What is the good life?</a:t>
            </a:r>
            <a:r>
              <a:rPr lang="en-US" sz="2400" dirty="0" smtClean="0"/>
              <a:t>’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do humanists think about the question?</a:t>
            </a:r>
            <a:endParaRPr lang="en-US" sz="3200" dirty="0"/>
          </a:p>
        </p:txBody>
      </p:sp>
      <p:pic>
        <p:nvPicPr>
          <p:cNvPr id="4" name="Picture 2" descr="S:\Education\Resources\2016 resources\Images\New illustrations\Individual\Hyebin\3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6706" y="1360237"/>
            <a:ext cx="2169160" cy="2281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04206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8229600" cy="4865688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arenR"/>
            </a:pPr>
            <a:r>
              <a:rPr lang="en-US" sz="3200" dirty="0" smtClean="0"/>
              <a:t>What </a:t>
            </a:r>
            <a:r>
              <a:rPr lang="en-US" sz="3200" dirty="0"/>
              <a:t>is the meaning of life?</a:t>
            </a:r>
            <a:endParaRPr lang="en-GB" sz="3200" dirty="0"/>
          </a:p>
          <a:p>
            <a:pPr marL="514350" lvl="0" indent="-514350">
              <a:buFont typeface="+mj-lt"/>
              <a:buAutoNum type="arabicParenR"/>
            </a:pPr>
            <a:r>
              <a:rPr lang="en-US" sz="3200" dirty="0" smtClean="0"/>
              <a:t>How </a:t>
            </a:r>
            <a:r>
              <a:rPr lang="en-US" sz="3200" dirty="0"/>
              <a:t>can I make my life meaningful?</a:t>
            </a:r>
            <a:endParaRPr lang="en-GB" sz="3200" dirty="0"/>
          </a:p>
          <a:p>
            <a:pPr marL="514350" lvl="0" indent="-514350">
              <a:buFont typeface="+mj-lt"/>
              <a:buAutoNum type="arabicParenR"/>
            </a:pPr>
            <a:r>
              <a:rPr lang="en-US" sz="3200" dirty="0" smtClean="0"/>
              <a:t>What </a:t>
            </a:r>
            <a:r>
              <a:rPr lang="en-US" sz="3200" dirty="0"/>
              <a:t>matters in life?</a:t>
            </a:r>
            <a:endParaRPr lang="en-GB" sz="3200" dirty="0"/>
          </a:p>
          <a:p>
            <a:pPr marL="514350" lvl="0" indent="-514350">
              <a:buFont typeface="+mj-lt"/>
              <a:buAutoNum type="arabicParenR"/>
            </a:pPr>
            <a:r>
              <a:rPr lang="en-US" sz="3200" dirty="0" smtClean="0"/>
              <a:t>How </a:t>
            </a:r>
            <a:r>
              <a:rPr lang="en-US" sz="3200" dirty="0"/>
              <a:t>should I live my life</a:t>
            </a:r>
            <a:r>
              <a:rPr lang="en-US" sz="3200" dirty="0" smtClean="0"/>
              <a:t>?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US" sz="3200" dirty="0" smtClean="0"/>
              <a:t>What </a:t>
            </a:r>
            <a:r>
              <a:rPr lang="en-US" sz="3200" dirty="0"/>
              <a:t>is the good life</a:t>
            </a:r>
            <a:r>
              <a:rPr lang="en-US" sz="3200" dirty="0" smtClean="0"/>
              <a:t>?</a:t>
            </a:r>
          </a:p>
          <a:p>
            <a:pPr marL="514350" lvl="0" indent="-514350">
              <a:buFont typeface="+mj-lt"/>
              <a:buAutoNum type="arabicParenR"/>
            </a:pPr>
            <a:endParaRPr lang="en-US" sz="3200" dirty="0"/>
          </a:p>
          <a:p>
            <a:pPr lvl="0"/>
            <a:r>
              <a:rPr lang="en-US" sz="3200" dirty="0" smtClean="0">
                <a:solidFill>
                  <a:srgbClr val="008184"/>
                </a:solidFill>
              </a:rPr>
              <a:t>Do all these questions mean the same thing?</a:t>
            </a:r>
          </a:p>
          <a:p>
            <a:pPr lvl="0"/>
            <a:r>
              <a:rPr lang="en-US" sz="3200" dirty="0" smtClean="0">
                <a:solidFill>
                  <a:srgbClr val="008184"/>
                </a:solidFill>
              </a:rPr>
              <a:t>Are any of them easier to answer than others?</a:t>
            </a:r>
            <a:endParaRPr lang="en-GB" sz="3200" dirty="0">
              <a:solidFill>
                <a:srgbClr val="008184"/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Questions: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0133" y="1169737"/>
            <a:ext cx="8923867" cy="5535863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buFont typeface="Arial"/>
              <a:buChar char="•"/>
            </a:pPr>
            <a:r>
              <a:rPr lang="en-US" sz="2400" dirty="0"/>
              <a:t>Keeping healthy</a:t>
            </a:r>
            <a:endParaRPr lang="en-GB" sz="2400" dirty="0"/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Enjoying bodily pleasures like food and drink</a:t>
            </a:r>
            <a:endParaRPr lang="en-GB" sz="2400" dirty="0"/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Making money and gathering possessions</a:t>
            </a:r>
            <a:endParaRPr lang="en-GB" sz="2400" dirty="0"/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Forming good relationships with others</a:t>
            </a:r>
            <a:endParaRPr lang="en-GB" sz="2400" dirty="0"/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Being part of a community</a:t>
            </a:r>
            <a:endParaRPr lang="en-GB" sz="2400" dirty="0"/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Appreciating beauty and wonder</a:t>
            </a:r>
            <a:endParaRPr lang="en-GB" sz="2400" dirty="0"/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Curiosity, exploration, and discovery</a:t>
            </a:r>
            <a:endParaRPr lang="en-GB" sz="2400" dirty="0"/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Using and developing your talents</a:t>
            </a:r>
            <a:endParaRPr lang="en-GB" sz="2400" dirty="0"/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Contributing to human knowledge about </a:t>
            </a:r>
            <a:r>
              <a:rPr lang="en-US" sz="2400" dirty="0" smtClean="0"/>
              <a:t>human </a:t>
            </a:r>
            <a:r>
              <a:rPr lang="en-US" sz="2400" dirty="0"/>
              <a:t>beings and the world</a:t>
            </a:r>
            <a:endParaRPr lang="en-GB" sz="2400" dirty="0"/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Working to create and build things that will benefit humankind</a:t>
            </a:r>
            <a:endParaRPr lang="en-GB" sz="2400" dirty="0"/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Taking care of the natural world and other living things</a:t>
            </a:r>
            <a:endParaRPr lang="en-GB" sz="2400" dirty="0"/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Being good to yourself</a:t>
            </a:r>
            <a:endParaRPr lang="en-GB" sz="2400" dirty="0"/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Helping others</a:t>
            </a:r>
            <a:endParaRPr lang="en-GB" sz="2400" dirty="0"/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Following </a:t>
            </a:r>
            <a:r>
              <a:rPr lang="en-US" sz="2400" dirty="0" smtClean="0"/>
              <a:t>god’s will or religious texts</a:t>
            </a:r>
            <a:endParaRPr lang="en-GB" sz="2400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ingredients of a good life</a:t>
            </a:r>
            <a:endParaRPr lang="en-GB" dirty="0"/>
          </a:p>
        </p:txBody>
      </p:sp>
      <p:pic>
        <p:nvPicPr>
          <p:cNvPr id="2050" name="Picture 2" descr="S:\Education\Resources\2016 resources\Images\New illustrations\Individual\Hyebin\New\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9516" y="768096"/>
            <a:ext cx="1420368" cy="3188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8229600" cy="4814888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GB" sz="1800" dirty="0" smtClean="0"/>
              <a:t>Take </a:t>
            </a:r>
            <a:r>
              <a:rPr lang="en-GB" sz="1800" dirty="0"/>
              <a:t>it in turns to pick an ingredient that you feel makes your life meaningful</a:t>
            </a:r>
            <a:r>
              <a:rPr lang="en-GB" sz="1800" dirty="0" smtClean="0"/>
              <a:t>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GB" sz="1800" dirty="0" smtClean="0"/>
              <a:t>Order </a:t>
            </a:r>
            <a:r>
              <a:rPr lang="en-GB" sz="1800" dirty="0"/>
              <a:t>the ingredients according to how important they are (most important at the top, least important at the bottom)</a:t>
            </a:r>
            <a:r>
              <a:rPr lang="en-GB" sz="1800" dirty="0" smtClean="0"/>
              <a:t>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GB" sz="1800" dirty="0" smtClean="0"/>
              <a:t>Underline or highlight any ingredients that you think are necessary for a good life (something that your life cannot be meaningful without).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GB" sz="1800" dirty="0" smtClean="0"/>
              <a:t>Underline </a:t>
            </a:r>
            <a:r>
              <a:rPr lang="en-GB" sz="1800" dirty="0"/>
              <a:t>or highlight in a different colour any ingredients that you think are sufficient for </a:t>
            </a:r>
            <a:r>
              <a:rPr lang="en-GB" sz="1800" dirty="0" smtClean="0"/>
              <a:t>a good life (something </a:t>
            </a:r>
            <a:r>
              <a:rPr lang="en-GB" sz="1800" dirty="0"/>
              <a:t>that would make your life meaningful even if you didn’t have any of the other ingredients).</a:t>
            </a:r>
          </a:p>
          <a:p>
            <a:r>
              <a:rPr lang="en-GB" sz="1800" dirty="0"/>
              <a:t> </a:t>
            </a:r>
          </a:p>
          <a:p>
            <a:r>
              <a:rPr lang="en-GB" sz="1800" dirty="0"/>
              <a:t>Extension questions</a:t>
            </a:r>
            <a:r>
              <a:rPr lang="en-GB" sz="1800" dirty="0" smtClean="0"/>
              <a:t>:</a:t>
            </a:r>
            <a:endParaRPr lang="en-GB" sz="1800" dirty="0"/>
          </a:p>
          <a:p>
            <a:pPr marL="342900" lvl="0" indent="-342900">
              <a:buFont typeface="+mj-lt"/>
              <a:buAutoNum type="arabicParenR" startAt="5"/>
            </a:pPr>
            <a:r>
              <a:rPr lang="en-GB" sz="1800" dirty="0" smtClean="0"/>
              <a:t>Did </a:t>
            </a:r>
            <a:r>
              <a:rPr lang="en-GB" sz="1800" dirty="0"/>
              <a:t>you disagree with anyone else on anything? Why?</a:t>
            </a:r>
          </a:p>
          <a:p>
            <a:pPr marL="342900" lvl="0" indent="-342900">
              <a:buFont typeface="+mj-lt"/>
              <a:buAutoNum type="arabicParenR" startAt="5"/>
            </a:pPr>
            <a:r>
              <a:rPr lang="en-GB" sz="1800" dirty="0" smtClean="0"/>
              <a:t>Does </a:t>
            </a:r>
            <a:r>
              <a:rPr lang="en-GB" sz="1800" dirty="0"/>
              <a:t>everyone need the same thing to make their life meaningful?</a:t>
            </a:r>
          </a:p>
          <a:p>
            <a:pPr marL="342900" lvl="0" indent="-342900">
              <a:buFont typeface="+mj-lt"/>
              <a:buAutoNum type="arabicParenR" startAt="5"/>
            </a:pPr>
            <a:r>
              <a:rPr lang="en-GB" sz="1800" dirty="0" smtClean="0"/>
              <a:t>Can </a:t>
            </a:r>
            <a:r>
              <a:rPr lang="en-GB" sz="1800" dirty="0"/>
              <a:t>any of the ingredients make everyone’s life meaningful?</a:t>
            </a:r>
          </a:p>
          <a:p>
            <a:pPr marL="342900" lvl="0" indent="-342900">
              <a:buFont typeface="+mj-lt"/>
              <a:buAutoNum type="arabicParenR" startAt="5"/>
            </a:pPr>
            <a:r>
              <a:rPr lang="en-US" sz="1800" dirty="0" smtClean="0"/>
              <a:t>Would </a:t>
            </a:r>
            <a:r>
              <a:rPr lang="en-US" sz="1800" dirty="0"/>
              <a:t>a humanist and a religious person agree or disagree on the ingredients of a good life?</a:t>
            </a:r>
            <a:endParaRPr lang="en-GB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the good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308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199" y="1535112"/>
            <a:ext cx="5317067" cy="459475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There is </a:t>
            </a:r>
            <a:r>
              <a:rPr lang="en-US" sz="2400" b="1" dirty="0" smtClean="0"/>
              <a:t>not one single answer </a:t>
            </a:r>
            <a:r>
              <a:rPr lang="en-US" sz="2400" dirty="0" smtClean="0"/>
              <a:t>to the question of what makes a good life.</a:t>
            </a:r>
          </a:p>
          <a:p>
            <a:endParaRPr lang="en-US" sz="2400" dirty="0"/>
          </a:p>
          <a:p>
            <a:r>
              <a:rPr lang="en-US" sz="2400" dirty="0" smtClean="0"/>
              <a:t>It is up to us to decide.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It may change throughout our lives.</a:t>
            </a:r>
          </a:p>
          <a:p>
            <a:endParaRPr lang="en-US" sz="2400" dirty="0"/>
          </a:p>
          <a:p>
            <a:r>
              <a:rPr lang="en-US" sz="2400" dirty="0" smtClean="0"/>
              <a:t>Knowing that can give us a sense of </a:t>
            </a:r>
            <a:r>
              <a:rPr lang="en-US" sz="2400" b="1" dirty="0" smtClean="0"/>
              <a:t>freedom and relief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Humanists are not, however, relativists.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do humanists think about the good life?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00133" y="2404533"/>
            <a:ext cx="3708400" cy="17543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‘Any </a:t>
            </a:r>
            <a:r>
              <a:rPr lang="en-US" dirty="0"/>
              <a:t>such life would have two general characteristics: that it feels good to live, and that it is more beneficial than not on its impact on </a:t>
            </a:r>
            <a:r>
              <a:rPr lang="en-US" dirty="0" smtClean="0"/>
              <a:t>others.’</a:t>
            </a:r>
            <a:endParaRPr lang="en-GB" dirty="0"/>
          </a:p>
          <a:p>
            <a:pPr algn="r"/>
            <a:r>
              <a:rPr lang="en-US" dirty="0"/>
              <a:t>					</a:t>
            </a:r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smtClean="0"/>
              <a:t>C. Grayling </a:t>
            </a:r>
            <a:r>
              <a:rPr lang="en-US" dirty="0"/>
              <a:t>on the good </a:t>
            </a:r>
            <a:r>
              <a:rPr lang="en-US" dirty="0" smtClean="0"/>
              <a:t>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446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British Humanist Association</a:t>
            </a:r>
            <a:endParaRPr lang="en-GB" dirty="0"/>
          </a:p>
        </p:txBody>
      </p:sp>
      <p:pic>
        <p:nvPicPr>
          <p:cNvPr id="1026" name="Picture 2" descr="Logotype_width500littlewhitespa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9733" y="1169737"/>
            <a:ext cx="4453467" cy="27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57200" y="4210258"/>
            <a:ext cx="8229601" cy="10498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absence of an afterlife makes this life </a:t>
            </a:r>
            <a:r>
              <a:rPr lang="en-US" sz="2400" b="1" dirty="0" smtClean="0"/>
              <a:t>more important and meaningful</a:t>
            </a:r>
            <a:r>
              <a:rPr lang="en-US" sz="2400" dirty="0" smtClean="0"/>
              <a:t> than it would be if we had another life to live after it.</a:t>
            </a:r>
          </a:p>
        </p:txBody>
      </p:sp>
      <p:pic>
        <p:nvPicPr>
          <p:cNvPr id="3074" name="Picture 2" descr="S:\Education\Resources\2016 resources\Images\New illustrations\Individual\Hyebin\Death\d1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5200" y="5260125"/>
            <a:ext cx="4318000" cy="12113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4089400"/>
            <a:ext cx="8229600" cy="2324100"/>
          </a:xfrm>
        </p:spPr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 smtClean="0"/>
              <a:t>The universe is vast and ancient.</a:t>
            </a:r>
          </a:p>
          <a:p>
            <a:endParaRPr lang="en-US" sz="2400" dirty="0" smtClean="0"/>
          </a:p>
          <a:p>
            <a:r>
              <a:rPr lang="en-US" sz="2400" dirty="0" smtClean="0"/>
              <a:t>If you believe it is without purpose, would that make you feel small, unimportant, and insignificant in the grand scheme of things?</a:t>
            </a:r>
            <a:endParaRPr lang="en-US" sz="2400" dirty="0"/>
          </a:p>
        </p:txBody>
      </p:sp>
      <p:pic>
        <p:nvPicPr>
          <p:cNvPr id="4" name="Picture 2" descr="Galaxy, Barred Spiral Galaxy, Eridanus Constell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5274" y="692151"/>
            <a:ext cx="5962265" cy="3397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1645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873</Words>
  <Application>Microsoft Office PowerPoint</Application>
  <PresentationFormat>On-screen Show (4:3)</PresentationFormat>
  <Paragraphs>123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Does life have any meaning?</vt:lpstr>
      <vt:lpstr>What is the meaning of life?</vt:lpstr>
      <vt:lpstr>What do humanists think about the question?</vt:lpstr>
      <vt:lpstr>Questions:</vt:lpstr>
      <vt:lpstr>Possible ingredients of a good life</vt:lpstr>
      <vt:lpstr>Ingredients of the good life</vt:lpstr>
      <vt:lpstr>What do humanists think about the good life?</vt:lpstr>
      <vt:lpstr>The British Humanist Association</vt:lpstr>
      <vt:lpstr>Slide 9</vt:lpstr>
      <vt:lpstr>Slide 10</vt:lpstr>
      <vt:lpstr>Quotes</vt:lpstr>
      <vt:lpstr>Possible criticisms</vt:lpstr>
      <vt:lpstr>What do you think the good life is?</vt:lpstr>
      <vt:lpstr>Humanist responses</vt:lpstr>
      <vt:lpstr>Slide 15</vt:lpstr>
    </vt:vector>
  </TitlesOfParts>
  <Company>Naked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Jodie Cole</dc:creator>
  <cp:lastModifiedBy>Luke Donnellan</cp:lastModifiedBy>
  <cp:revision>74</cp:revision>
  <dcterms:created xsi:type="dcterms:W3CDTF">2015-11-25T10:38:04Z</dcterms:created>
  <dcterms:modified xsi:type="dcterms:W3CDTF">2016-10-05T15:03:52Z</dcterms:modified>
</cp:coreProperties>
</file>