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9" r:id="rId3"/>
    <p:sldId id="261" r:id="rId4"/>
    <p:sldId id="264" r:id="rId5"/>
    <p:sldId id="262" r:id="rId6"/>
    <p:sldId id="265" r:id="rId7"/>
    <p:sldId id="267" r:id="rId8"/>
    <p:sldId id="268" r:id="rId9"/>
    <p:sldId id="269" r:id="rId10"/>
    <p:sldId id="270"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75A3C1-E17B-436D-8DED-19B4A7E0AA2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7978416-9CF1-488D-8D3D-E759B3F320CB}">
      <dgm:prSet custT="1"/>
      <dgm:spPr/>
      <dgm:t>
        <a:bodyPr/>
        <a:lstStyle/>
        <a:p>
          <a:pPr>
            <a:lnSpc>
              <a:spcPct val="100000"/>
            </a:lnSpc>
          </a:pPr>
          <a:r>
            <a:rPr lang="en-US" sz="1800" b="1" u="sng" dirty="0"/>
            <a:t>The task:</a:t>
          </a:r>
          <a:r>
            <a:rPr lang="en-US" sz="1800" u="none" dirty="0"/>
            <a:t> </a:t>
          </a:r>
          <a:r>
            <a:rPr lang="en-US" sz="1800" dirty="0"/>
            <a:t>Predicting based on historical data whether a product will be functioning or defective.</a:t>
          </a:r>
        </a:p>
      </dgm:t>
    </dgm:pt>
    <dgm:pt modelId="{2CDFE8DE-1BED-488B-9A49-39FCC92CA2F7}" type="parTrans" cxnId="{EC5D4765-D514-4258-B306-2DB186E82963}">
      <dgm:prSet/>
      <dgm:spPr/>
      <dgm:t>
        <a:bodyPr/>
        <a:lstStyle/>
        <a:p>
          <a:endParaRPr lang="en-US"/>
        </a:p>
      </dgm:t>
    </dgm:pt>
    <dgm:pt modelId="{FA1FDF77-97DE-4A53-9B19-BC344D7455D5}" type="sibTrans" cxnId="{EC5D4765-D514-4258-B306-2DB186E82963}">
      <dgm:prSet/>
      <dgm:spPr/>
      <dgm:t>
        <a:bodyPr/>
        <a:lstStyle/>
        <a:p>
          <a:endParaRPr lang="en-US"/>
        </a:p>
      </dgm:t>
    </dgm:pt>
    <dgm:pt modelId="{0D36BDE0-134E-4658-885E-F8DF38C9AB61}">
      <dgm:prSet custT="1"/>
      <dgm:spPr>
        <a:noFill/>
        <a:ln>
          <a:noFill/>
        </a:ln>
        <a:effectLst/>
      </dgm:spPr>
      <dgm:t>
        <a:bodyPr spcFirstLastPara="0" vert="horz" wrap="square" lIns="0" tIns="0" rIns="0" bIns="0" numCol="1" spcCol="1270" anchor="t" anchorCtr="0"/>
        <a:lstStyle/>
        <a:p>
          <a:pPr>
            <a:lnSpc>
              <a:spcPct val="100000"/>
            </a:lnSpc>
          </a:pPr>
          <a:r>
            <a:rPr lang="en-US" sz="1800" b="1" u="sng" kern="1200" dirty="0"/>
            <a:t>The challenge:</a:t>
          </a:r>
          <a:r>
            <a:rPr lang="en-US" sz="1800" b="1" u="none" kern="1200" dirty="0"/>
            <a:t> </a:t>
          </a:r>
          <a:r>
            <a:rPr lang="en-US" sz="1800" kern="1200" dirty="0"/>
            <a:t>analyzing and learning a relatively small dataset in order to </a:t>
          </a:r>
          <a:r>
            <a:rPr lang="en-US" sz="1800" kern="1200" dirty="0">
              <a:solidFill>
                <a:prstClr val="black">
                  <a:hueOff val="0"/>
                  <a:satOff val="0"/>
                  <a:lumOff val="0"/>
                  <a:alphaOff val="0"/>
                </a:prstClr>
              </a:solidFill>
              <a:latin typeface="Calibri" panose="020F0502020204030204"/>
              <a:ea typeface="+mn-ea"/>
              <a:cs typeface="+mn-cs"/>
            </a:rPr>
            <a:t>learn</a:t>
          </a:r>
          <a:r>
            <a:rPr lang="en-US" sz="1800" kern="1200" dirty="0"/>
            <a:t> the process features and predict correctly.</a:t>
          </a:r>
        </a:p>
      </dgm:t>
    </dgm:pt>
    <dgm:pt modelId="{93110771-910A-443B-8C57-4F777E794336}" type="parTrans" cxnId="{30648183-F0C5-4E10-AAA3-1F0F62159531}">
      <dgm:prSet/>
      <dgm:spPr/>
      <dgm:t>
        <a:bodyPr/>
        <a:lstStyle/>
        <a:p>
          <a:endParaRPr lang="en-US"/>
        </a:p>
      </dgm:t>
    </dgm:pt>
    <dgm:pt modelId="{C8250B21-AE7F-4EC2-B7B4-CEC4701235D8}" type="sibTrans" cxnId="{30648183-F0C5-4E10-AAA3-1F0F62159531}">
      <dgm:prSet/>
      <dgm:spPr/>
      <dgm:t>
        <a:bodyPr/>
        <a:lstStyle/>
        <a:p>
          <a:endParaRPr lang="en-US"/>
        </a:p>
      </dgm:t>
    </dgm:pt>
    <dgm:pt modelId="{702AD79E-4099-4237-A5F2-A3C7A8FA1E8B}">
      <dgm:prSet custT="1"/>
      <dgm:spPr/>
      <dgm:t>
        <a:bodyPr/>
        <a:lstStyle/>
        <a:p>
          <a:pPr>
            <a:lnSpc>
              <a:spcPct val="100000"/>
            </a:lnSpc>
          </a:pPr>
          <a:r>
            <a:rPr lang="en-US" sz="1800" b="1" u="sng" dirty="0"/>
            <a:t>Prior/domain knowledge</a:t>
          </a:r>
          <a:r>
            <a:rPr lang="en-US" sz="1800" dirty="0"/>
            <a:t>: </a:t>
          </a:r>
          <a:br>
            <a:rPr lang="en-US" sz="1800" dirty="0"/>
          </a:br>
          <a:r>
            <a:rPr lang="en-US" sz="1800" dirty="0"/>
            <a:t>Can’t be</a:t>
          </a:r>
          <a:r>
            <a:rPr lang="he-IL" sz="1800" dirty="0"/>
            <a:t> </a:t>
          </a:r>
          <a:r>
            <a:rPr lang="en-US" sz="1800" dirty="0"/>
            <a:t>assessed</a:t>
          </a:r>
          <a:br>
            <a:rPr lang="en-US" sz="1800" dirty="0"/>
          </a:br>
          <a:r>
            <a:rPr lang="en-US" sz="1800" dirty="0"/>
            <a:t> as there is no description on each of the given features. Hence, will result in correlative suspicious features and difficulty in handling outliers </a:t>
          </a:r>
        </a:p>
      </dgm:t>
    </dgm:pt>
    <dgm:pt modelId="{2B5E0F9D-B762-401A-997F-C1329ED22184}" type="parTrans" cxnId="{B9EC2E86-19B1-49B3-974F-F93589E4A666}">
      <dgm:prSet/>
      <dgm:spPr/>
      <dgm:t>
        <a:bodyPr/>
        <a:lstStyle/>
        <a:p>
          <a:endParaRPr lang="en-US"/>
        </a:p>
      </dgm:t>
    </dgm:pt>
    <dgm:pt modelId="{53858A44-4C20-4122-B343-119356ECF34F}" type="sibTrans" cxnId="{B9EC2E86-19B1-49B3-974F-F93589E4A666}">
      <dgm:prSet/>
      <dgm:spPr/>
      <dgm:t>
        <a:bodyPr/>
        <a:lstStyle/>
        <a:p>
          <a:endParaRPr lang="en-US"/>
        </a:p>
      </dgm:t>
    </dgm:pt>
    <dgm:pt modelId="{08AD4CCB-0585-4E54-A25B-249BD0484251}" type="pres">
      <dgm:prSet presAssocID="{1875A3C1-E17B-436D-8DED-19B4A7E0AA2B}" presName="root" presStyleCnt="0">
        <dgm:presLayoutVars>
          <dgm:dir/>
          <dgm:resizeHandles val="exact"/>
        </dgm:presLayoutVars>
      </dgm:prSet>
      <dgm:spPr/>
    </dgm:pt>
    <dgm:pt modelId="{938CD20F-4B1C-4796-9269-A1E69142B70B}" type="pres">
      <dgm:prSet presAssocID="{47978416-9CF1-488D-8D3D-E759B3F320CB}" presName="compNode" presStyleCnt="0"/>
      <dgm:spPr/>
    </dgm:pt>
    <dgm:pt modelId="{FEC197CD-BF50-446A-BA5D-2923F4DE72C6}" type="pres">
      <dgm:prSet presAssocID="{47978416-9CF1-488D-8D3D-E759B3F320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גלגלי שיניים"/>
        </a:ext>
      </dgm:extLst>
    </dgm:pt>
    <dgm:pt modelId="{28BC47BE-65F5-4C07-AFB5-38FB454A6683}" type="pres">
      <dgm:prSet presAssocID="{47978416-9CF1-488D-8D3D-E759B3F320CB}" presName="spaceRect" presStyleCnt="0"/>
      <dgm:spPr/>
    </dgm:pt>
    <dgm:pt modelId="{D3363F9F-DB4E-4A22-B4B6-159DA6007F53}" type="pres">
      <dgm:prSet presAssocID="{47978416-9CF1-488D-8D3D-E759B3F320CB}" presName="textRect" presStyleLbl="revTx" presStyleIdx="0" presStyleCnt="3">
        <dgm:presLayoutVars>
          <dgm:chMax val="1"/>
          <dgm:chPref val="1"/>
        </dgm:presLayoutVars>
      </dgm:prSet>
      <dgm:spPr/>
    </dgm:pt>
    <dgm:pt modelId="{A9655116-81DE-469C-80A6-8055230B1E64}" type="pres">
      <dgm:prSet presAssocID="{FA1FDF77-97DE-4A53-9B19-BC344D7455D5}" presName="sibTrans" presStyleCnt="0"/>
      <dgm:spPr/>
    </dgm:pt>
    <dgm:pt modelId="{234FBC67-7902-4370-B30A-81D491AA8097}" type="pres">
      <dgm:prSet presAssocID="{0D36BDE0-134E-4658-885E-F8DF38C9AB61}" presName="compNode" presStyleCnt="0"/>
      <dgm:spPr/>
    </dgm:pt>
    <dgm:pt modelId="{AD95C152-F443-4355-BE45-B1A71DFECE45}" type="pres">
      <dgm:prSet presAssocID="{0D36BDE0-134E-4658-885E-F8DF38C9AB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8DB3CD2-B558-4695-B430-2AD3F1182C18}" type="pres">
      <dgm:prSet presAssocID="{0D36BDE0-134E-4658-885E-F8DF38C9AB61}" presName="spaceRect" presStyleCnt="0"/>
      <dgm:spPr/>
    </dgm:pt>
    <dgm:pt modelId="{3B67DB1E-13F0-4579-BDE2-0FD7A95276C4}" type="pres">
      <dgm:prSet presAssocID="{0D36BDE0-134E-4658-885E-F8DF38C9AB61}" presName="textRect" presStyleLbl="revTx" presStyleIdx="1" presStyleCnt="3" custLinFactNeighborX="1069">
        <dgm:presLayoutVars>
          <dgm:chMax val="1"/>
          <dgm:chPref val="1"/>
        </dgm:presLayoutVars>
      </dgm:prSet>
      <dgm:spPr>
        <a:xfrm>
          <a:off x="3926414" y="2905873"/>
          <a:ext cx="3254227" cy="855000"/>
        </a:xfrm>
        <a:prstGeom prst="rect">
          <a:avLst/>
        </a:prstGeom>
      </dgm:spPr>
    </dgm:pt>
    <dgm:pt modelId="{83642DE2-8FBB-4303-926A-D5118BBB3C67}" type="pres">
      <dgm:prSet presAssocID="{C8250B21-AE7F-4EC2-B7B4-CEC4701235D8}" presName="sibTrans" presStyleCnt="0"/>
      <dgm:spPr/>
    </dgm:pt>
    <dgm:pt modelId="{CB1E3FCC-207B-453A-8C25-CAE3A82AFAD8}" type="pres">
      <dgm:prSet presAssocID="{702AD79E-4099-4237-A5F2-A3C7A8FA1E8B}" presName="compNode" presStyleCnt="0"/>
      <dgm:spPr/>
    </dgm:pt>
    <dgm:pt modelId="{D8D4F6D0-19CF-4650-8493-EA53D742DA0E}" type="pres">
      <dgm:prSet presAssocID="{702AD79E-4099-4237-A5F2-A3C7A8FA1E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82CAB26E-2756-4FC0-A1EF-56F8D2C525F0}" type="pres">
      <dgm:prSet presAssocID="{702AD79E-4099-4237-A5F2-A3C7A8FA1E8B}" presName="spaceRect" presStyleCnt="0"/>
      <dgm:spPr/>
    </dgm:pt>
    <dgm:pt modelId="{6B474055-24CA-407A-A93B-DC5EC518E858}" type="pres">
      <dgm:prSet presAssocID="{702AD79E-4099-4237-A5F2-A3C7A8FA1E8B}" presName="textRect" presStyleLbl="revTx" presStyleIdx="2" presStyleCnt="3" custScaleX="118543" custScaleY="144051" custLinFactNeighborX="-524" custLinFactNeighborY="30525">
        <dgm:presLayoutVars>
          <dgm:chMax val="1"/>
          <dgm:chPref val="1"/>
        </dgm:presLayoutVars>
      </dgm:prSet>
      <dgm:spPr/>
    </dgm:pt>
  </dgm:ptLst>
  <dgm:cxnLst>
    <dgm:cxn modelId="{990FD313-2267-4228-9549-A7E64CCBB71D}" type="presOf" srcId="{47978416-9CF1-488D-8D3D-E759B3F320CB}" destId="{D3363F9F-DB4E-4A22-B4B6-159DA6007F53}" srcOrd="0" destOrd="0" presId="urn:microsoft.com/office/officeart/2018/2/layout/IconLabelList"/>
    <dgm:cxn modelId="{EC5D4765-D514-4258-B306-2DB186E82963}" srcId="{1875A3C1-E17B-436D-8DED-19B4A7E0AA2B}" destId="{47978416-9CF1-488D-8D3D-E759B3F320CB}" srcOrd="0" destOrd="0" parTransId="{2CDFE8DE-1BED-488B-9A49-39FCC92CA2F7}" sibTransId="{FA1FDF77-97DE-4A53-9B19-BC344D7455D5}"/>
    <dgm:cxn modelId="{30648183-F0C5-4E10-AAA3-1F0F62159531}" srcId="{1875A3C1-E17B-436D-8DED-19B4A7E0AA2B}" destId="{0D36BDE0-134E-4658-885E-F8DF38C9AB61}" srcOrd="1" destOrd="0" parTransId="{93110771-910A-443B-8C57-4F777E794336}" sibTransId="{C8250B21-AE7F-4EC2-B7B4-CEC4701235D8}"/>
    <dgm:cxn modelId="{B9EC2E86-19B1-49B3-974F-F93589E4A666}" srcId="{1875A3C1-E17B-436D-8DED-19B4A7E0AA2B}" destId="{702AD79E-4099-4237-A5F2-A3C7A8FA1E8B}" srcOrd="2" destOrd="0" parTransId="{2B5E0F9D-B762-401A-997F-C1329ED22184}" sibTransId="{53858A44-4C20-4122-B343-119356ECF34F}"/>
    <dgm:cxn modelId="{127DEE8B-A9C4-4B9B-9CF7-551F66012D40}" type="presOf" srcId="{702AD79E-4099-4237-A5F2-A3C7A8FA1E8B}" destId="{6B474055-24CA-407A-A93B-DC5EC518E858}" srcOrd="0" destOrd="0" presId="urn:microsoft.com/office/officeart/2018/2/layout/IconLabelList"/>
    <dgm:cxn modelId="{F307B6BD-0DAD-4D30-BA2A-CBD9AF852113}" type="presOf" srcId="{1875A3C1-E17B-436D-8DED-19B4A7E0AA2B}" destId="{08AD4CCB-0585-4E54-A25B-249BD0484251}" srcOrd="0" destOrd="0" presId="urn:microsoft.com/office/officeart/2018/2/layout/IconLabelList"/>
    <dgm:cxn modelId="{D56DA2D6-2001-40AD-8ED8-37FE3BF226F4}" type="presOf" srcId="{0D36BDE0-134E-4658-885E-F8DF38C9AB61}" destId="{3B67DB1E-13F0-4579-BDE2-0FD7A95276C4}" srcOrd="0" destOrd="0" presId="urn:microsoft.com/office/officeart/2018/2/layout/IconLabelList"/>
    <dgm:cxn modelId="{993035AF-95E3-4E1D-95CE-442F9ED72E52}" type="presParOf" srcId="{08AD4CCB-0585-4E54-A25B-249BD0484251}" destId="{938CD20F-4B1C-4796-9269-A1E69142B70B}" srcOrd="0" destOrd="0" presId="urn:microsoft.com/office/officeart/2018/2/layout/IconLabelList"/>
    <dgm:cxn modelId="{A366219C-9F88-4C23-B2DD-761192C7455A}" type="presParOf" srcId="{938CD20F-4B1C-4796-9269-A1E69142B70B}" destId="{FEC197CD-BF50-446A-BA5D-2923F4DE72C6}" srcOrd="0" destOrd="0" presId="urn:microsoft.com/office/officeart/2018/2/layout/IconLabelList"/>
    <dgm:cxn modelId="{663866A1-0D20-4BEA-823D-621618C64B07}" type="presParOf" srcId="{938CD20F-4B1C-4796-9269-A1E69142B70B}" destId="{28BC47BE-65F5-4C07-AFB5-38FB454A6683}" srcOrd="1" destOrd="0" presId="urn:microsoft.com/office/officeart/2018/2/layout/IconLabelList"/>
    <dgm:cxn modelId="{42A6C6DC-4A74-47D2-973B-F3FCC500283D}" type="presParOf" srcId="{938CD20F-4B1C-4796-9269-A1E69142B70B}" destId="{D3363F9F-DB4E-4A22-B4B6-159DA6007F53}" srcOrd="2" destOrd="0" presId="urn:microsoft.com/office/officeart/2018/2/layout/IconLabelList"/>
    <dgm:cxn modelId="{C16CBC24-7829-498D-A170-082B6AC9693C}" type="presParOf" srcId="{08AD4CCB-0585-4E54-A25B-249BD0484251}" destId="{A9655116-81DE-469C-80A6-8055230B1E64}" srcOrd="1" destOrd="0" presId="urn:microsoft.com/office/officeart/2018/2/layout/IconLabelList"/>
    <dgm:cxn modelId="{4EC601F2-6813-4D4B-8FEC-E9A72855D622}" type="presParOf" srcId="{08AD4CCB-0585-4E54-A25B-249BD0484251}" destId="{234FBC67-7902-4370-B30A-81D491AA8097}" srcOrd="2" destOrd="0" presId="urn:microsoft.com/office/officeart/2018/2/layout/IconLabelList"/>
    <dgm:cxn modelId="{1B69257A-5108-4A90-A3F2-D054381FC4A3}" type="presParOf" srcId="{234FBC67-7902-4370-B30A-81D491AA8097}" destId="{AD95C152-F443-4355-BE45-B1A71DFECE45}" srcOrd="0" destOrd="0" presId="urn:microsoft.com/office/officeart/2018/2/layout/IconLabelList"/>
    <dgm:cxn modelId="{6FC3E906-9AF6-45B3-897D-61C6627F00C0}" type="presParOf" srcId="{234FBC67-7902-4370-B30A-81D491AA8097}" destId="{38DB3CD2-B558-4695-B430-2AD3F1182C18}" srcOrd="1" destOrd="0" presId="urn:microsoft.com/office/officeart/2018/2/layout/IconLabelList"/>
    <dgm:cxn modelId="{AD5CD6B3-3DF8-4DD8-BA1B-3993A2D6FCEF}" type="presParOf" srcId="{234FBC67-7902-4370-B30A-81D491AA8097}" destId="{3B67DB1E-13F0-4579-BDE2-0FD7A95276C4}" srcOrd="2" destOrd="0" presId="urn:microsoft.com/office/officeart/2018/2/layout/IconLabelList"/>
    <dgm:cxn modelId="{31396B09-F714-4C7F-978D-8576AE5C7A3E}" type="presParOf" srcId="{08AD4CCB-0585-4E54-A25B-249BD0484251}" destId="{83642DE2-8FBB-4303-926A-D5118BBB3C67}" srcOrd="3" destOrd="0" presId="urn:microsoft.com/office/officeart/2018/2/layout/IconLabelList"/>
    <dgm:cxn modelId="{8EBE57D3-7259-47A7-A8B3-7D5B2852D55E}" type="presParOf" srcId="{08AD4CCB-0585-4E54-A25B-249BD0484251}" destId="{CB1E3FCC-207B-453A-8C25-CAE3A82AFAD8}" srcOrd="4" destOrd="0" presId="urn:microsoft.com/office/officeart/2018/2/layout/IconLabelList"/>
    <dgm:cxn modelId="{F7F5B355-C07E-4DF2-94F9-2ACB4C413068}" type="presParOf" srcId="{CB1E3FCC-207B-453A-8C25-CAE3A82AFAD8}" destId="{D8D4F6D0-19CF-4650-8493-EA53D742DA0E}" srcOrd="0" destOrd="0" presId="urn:microsoft.com/office/officeart/2018/2/layout/IconLabelList"/>
    <dgm:cxn modelId="{352F1070-481E-401D-B914-1B2342FF2F72}" type="presParOf" srcId="{CB1E3FCC-207B-453A-8C25-CAE3A82AFAD8}" destId="{82CAB26E-2756-4FC0-A1EF-56F8D2C525F0}" srcOrd="1" destOrd="0" presId="urn:microsoft.com/office/officeart/2018/2/layout/IconLabelList"/>
    <dgm:cxn modelId="{FDC18C3D-1C0E-41E6-B7CB-7D02CD259B6B}" type="presParOf" srcId="{CB1E3FCC-207B-453A-8C25-CAE3A82AFAD8}" destId="{6B474055-24CA-407A-A93B-DC5EC518E85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197CD-BF50-446A-BA5D-2923F4DE72C6}">
      <dsp:nvSpPr>
        <dsp:cNvPr id="0" name=""/>
        <dsp:cNvSpPr/>
      </dsp:nvSpPr>
      <dsp:spPr>
        <a:xfrm>
          <a:off x="933530" y="907258"/>
          <a:ext cx="1527037" cy="1527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363F9F-DB4E-4A22-B4B6-159DA6007F53}">
      <dsp:nvSpPr>
        <dsp:cNvPr id="0" name=""/>
        <dsp:cNvSpPr/>
      </dsp:nvSpPr>
      <dsp:spPr>
        <a:xfrm>
          <a:off x="340" y="2985547"/>
          <a:ext cx="3393417" cy="15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u="sng" kern="1200" dirty="0"/>
            <a:t>The task:</a:t>
          </a:r>
          <a:r>
            <a:rPr lang="en-US" sz="1800" u="none" kern="1200" dirty="0"/>
            <a:t> </a:t>
          </a:r>
          <a:r>
            <a:rPr lang="en-US" sz="1800" kern="1200" dirty="0"/>
            <a:t>Predicting based on historical data whether a product will be functioning or defective.</a:t>
          </a:r>
        </a:p>
      </dsp:txBody>
      <dsp:txXfrm>
        <a:off x="340" y="2985547"/>
        <a:ext cx="3393417" cy="1593594"/>
      </dsp:txXfrm>
    </dsp:sp>
    <dsp:sp modelId="{AD95C152-F443-4355-BE45-B1A71DFECE45}">
      <dsp:nvSpPr>
        <dsp:cNvPr id="0" name=""/>
        <dsp:cNvSpPr/>
      </dsp:nvSpPr>
      <dsp:spPr>
        <a:xfrm>
          <a:off x="4920796" y="907258"/>
          <a:ext cx="1527037" cy="1527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67DB1E-13F0-4579-BDE2-0FD7A95276C4}">
      <dsp:nvSpPr>
        <dsp:cNvPr id="0" name=""/>
        <dsp:cNvSpPr/>
      </dsp:nvSpPr>
      <dsp:spPr>
        <a:xfrm>
          <a:off x="4023882" y="2985547"/>
          <a:ext cx="3393417" cy="1593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u="sng" kern="1200" dirty="0"/>
            <a:t>The challenge:</a:t>
          </a:r>
          <a:r>
            <a:rPr lang="en-US" sz="1800" b="1" u="none" kern="1200" dirty="0"/>
            <a:t> </a:t>
          </a:r>
          <a:r>
            <a:rPr lang="en-US" sz="1800" kern="1200" dirty="0"/>
            <a:t>analyzing and learning a relatively small dataset in order to </a:t>
          </a:r>
          <a:r>
            <a:rPr lang="en-US" sz="1800" kern="1200" dirty="0">
              <a:solidFill>
                <a:prstClr val="black">
                  <a:hueOff val="0"/>
                  <a:satOff val="0"/>
                  <a:lumOff val="0"/>
                  <a:alphaOff val="0"/>
                </a:prstClr>
              </a:solidFill>
              <a:latin typeface="Calibri" panose="020F0502020204030204"/>
              <a:ea typeface="+mn-ea"/>
              <a:cs typeface="+mn-cs"/>
            </a:rPr>
            <a:t>learn</a:t>
          </a:r>
          <a:r>
            <a:rPr lang="en-US" sz="1800" kern="1200" dirty="0"/>
            <a:t> the process features and predict correctly.</a:t>
          </a:r>
        </a:p>
      </dsp:txBody>
      <dsp:txXfrm>
        <a:off x="4023882" y="2985547"/>
        <a:ext cx="3393417" cy="1593594"/>
      </dsp:txXfrm>
    </dsp:sp>
    <dsp:sp modelId="{D8D4F6D0-19CF-4650-8493-EA53D742DA0E}">
      <dsp:nvSpPr>
        <dsp:cNvPr id="0" name=""/>
        <dsp:cNvSpPr/>
      </dsp:nvSpPr>
      <dsp:spPr>
        <a:xfrm>
          <a:off x="9222682" y="731759"/>
          <a:ext cx="1527037" cy="1527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74055-24CA-407A-A93B-DC5EC518E858}">
      <dsp:nvSpPr>
        <dsp:cNvPr id="0" name=""/>
        <dsp:cNvSpPr/>
      </dsp:nvSpPr>
      <dsp:spPr>
        <a:xfrm>
          <a:off x="7957090" y="2945496"/>
          <a:ext cx="4022658" cy="2295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u="sng" kern="1200" dirty="0"/>
            <a:t>Prior/domain knowledge</a:t>
          </a:r>
          <a:r>
            <a:rPr lang="en-US" sz="1800" kern="1200" dirty="0"/>
            <a:t>: </a:t>
          </a:r>
          <a:br>
            <a:rPr lang="en-US" sz="1800" kern="1200" dirty="0"/>
          </a:br>
          <a:r>
            <a:rPr lang="en-US" sz="1800" kern="1200" dirty="0"/>
            <a:t>Can’t be</a:t>
          </a:r>
          <a:r>
            <a:rPr lang="he-IL" sz="1800" kern="1200" dirty="0"/>
            <a:t> </a:t>
          </a:r>
          <a:r>
            <a:rPr lang="en-US" sz="1800" kern="1200" dirty="0"/>
            <a:t>assessed</a:t>
          </a:r>
          <a:br>
            <a:rPr lang="en-US" sz="1800" kern="1200" dirty="0"/>
          </a:br>
          <a:r>
            <a:rPr lang="en-US" sz="1800" kern="1200" dirty="0"/>
            <a:t> as there is no description on each of the given features. Hence, will result in correlative suspicious features and difficulty in handling outliers </a:t>
          </a:r>
        </a:p>
      </dsp:txBody>
      <dsp:txXfrm>
        <a:off x="7957090" y="2945496"/>
        <a:ext cx="4022658" cy="22955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1519DC-D044-4A2B-97CC-F38A8D4E121B}"/>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D9AFC22B-9669-4677-8D65-007DE770B3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0715E2BD-E727-48AE-A746-07182F2D9E2F}"/>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CB0BDB8E-4867-483F-896B-7281E4BFEF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004130CF-35CC-489C-BBC2-DD2E0ABC0902}"/>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1866139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B2CC3A-1D1D-4117-89D1-AD5EDDEEF4F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B01829D-01FB-4C2F-98D5-51B6E30F670E}"/>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44720CE-B9BB-49EA-9589-D93086C3520F}"/>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03F809BA-327B-4E1F-B82E-92798AE7B44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C4FE64-0DD0-4DE2-88DB-9DAD6FF09EF1}"/>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64893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A614D23-4F15-4916-8422-7E65B276ECE8}"/>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1FD57F39-D7E4-4B56-96C5-6E5F57FF20BA}"/>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AD31C13-1A95-4A6C-AE51-69470C999B92}"/>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82D97FE8-0C5A-41FF-9878-04D7D9CD21B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A726346-B507-4A8C-AD07-92B1A0D861CA}"/>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2327623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796D87-A701-4DF7-AC2C-5F76A74186DB}"/>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BEB4C3A-1E93-4E76-B2B8-6757EC5AFC96}"/>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08B5C83-39A9-47E3-A1CF-2B51CC4C3CAF}"/>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77AA6079-6FC6-4027-89FA-96656715FD5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7CBCAC2E-262C-4F01-9ED4-9D274985FDCE}"/>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2142401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51C855A-B15C-44AB-859B-C0F4A0567C3A}"/>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CA2E0F6-B1FC-4995-A400-0AFE113D4B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D0EC33A-DE68-4BCD-A2D8-D238E90F374E}"/>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E55A3EFE-E26E-4B96-BE68-1BA918F3470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377836A7-F6D3-4D50-B660-D191DF6673F0}"/>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488841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07E926-AE6F-4F5D-9726-EB47ECBFFE5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09672C21-C3C8-45A2-8CE3-4CCFA357EE4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60BF6CD9-35F6-4B8A-8A13-DA781654724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5E595445-44B4-41AF-BC9E-82FC00E373DA}"/>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6" name="מציין מיקום של כותרת תחתונה 5">
            <a:extLst>
              <a:ext uri="{FF2B5EF4-FFF2-40B4-BE49-F238E27FC236}">
                <a16:creationId xmlns:a16="http://schemas.microsoft.com/office/drawing/2014/main" id="{3BAAA04C-3F6D-4EF3-B4C4-D6691BD474C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F69205E-AB76-46F9-8860-99FA33D71F1D}"/>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170487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A559A57-A6F1-47D2-9EAA-29046E3FCCB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722530B4-2DA3-43E6-9FD0-CD364877C8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A0A65456-20F4-41E7-AE95-4DC3060A974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0E7C204D-C146-40FE-BBAF-584E61E307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420C9C94-DC66-482F-B921-3BB0599044F9}"/>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A0B5296F-CD7C-46C8-B682-7FEE75770936}"/>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8" name="מציין מיקום של כותרת תחתונה 7">
            <a:extLst>
              <a:ext uri="{FF2B5EF4-FFF2-40B4-BE49-F238E27FC236}">
                <a16:creationId xmlns:a16="http://schemas.microsoft.com/office/drawing/2014/main" id="{324998FF-6E24-482F-874F-9EBAAF72E6E4}"/>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F0C56B7E-F9BE-42A9-B326-F9CE7F334B24}"/>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3888835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C8B3C2C-38CD-45C2-8B99-3D048FD6647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2237D599-EDB2-4895-A972-9B949E9EA094}"/>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4" name="מציין מיקום של כותרת תחתונה 3">
            <a:extLst>
              <a:ext uri="{FF2B5EF4-FFF2-40B4-BE49-F238E27FC236}">
                <a16:creationId xmlns:a16="http://schemas.microsoft.com/office/drawing/2014/main" id="{9BE189DC-0C71-49FC-B253-05F0666D9369}"/>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F01C39E5-6459-47BA-AB6F-75E9E5D7C493}"/>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419775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3D54ED63-40E6-4281-BAF1-CCBA6A84E615}"/>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3" name="מציין מיקום של כותרת תחתונה 2">
            <a:extLst>
              <a:ext uri="{FF2B5EF4-FFF2-40B4-BE49-F238E27FC236}">
                <a16:creationId xmlns:a16="http://schemas.microsoft.com/office/drawing/2014/main" id="{F1CF336F-642E-4B46-A0D5-7541B969808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994FD0E4-B305-496F-8CB2-8CD6DF43B183}"/>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109467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5385C35-248F-453D-8534-1F3479B43E24}"/>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EB5D0DE0-0387-4D54-950A-DC3015FE3A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F5B2C071-1EC2-4EB9-BB5E-F6FAC033BF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41AAAE8B-17B8-46C4-B591-0ED2675EE3F7}"/>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6" name="מציין מיקום של כותרת תחתונה 5">
            <a:extLst>
              <a:ext uri="{FF2B5EF4-FFF2-40B4-BE49-F238E27FC236}">
                <a16:creationId xmlns:a16="http://schemas.microsoft.com/office/drawing/2014/main" id="{8D2966A4-F0A7-4E54-8CA5-A4BE584517BB}"/>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789E4A3-EE36-4A68-B4C7-F4B58C8FD0F3}"/>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244280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6E4F16-61F8-40A6-803A-35266E5FDCE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F5757DD4-7331-44EF-9138-EA36BF900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F5C5E12B-A40E-4071-91D2-719391914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62949BDA-E8A2-44D8-B987-4637983A140F}"/>
              </a:ext>
            </a:extLst>
          </p:cNvPr>
          <p:cNvSpPr>
            <a:spLocks noGrp="1"/>
          </p:cNvSpPr>
          <p:nvPr>
            <p:ph type="dt" sz="half" idx="10"/>
          </p:nvPr>
        </p:nvSpPr>
        <p:spPr/>
        <p:txBody>
          <a:bodyPr/>
          <a:lstStyle/>
          <a:p>
            <a:fld id="{326CAAF3-9B52-425D-A326-1F9CB1DC5B34}" type="datetimeFigureOut">
              <a:rPr lang="he-IL" smtClean="0"/>
              <a:t>ט"ו/ניסן/תשפ"ב</a:t>
            </a:fld>
            <a:endParaRPr lang="he-IL"/>
          </a:p>
        </p:txBody>
      </p:sp>
      <p:sp>
        <p:nvSpPr>
          <p:cNvPr id="6" name="מציין מיקום של כותרת תחתונה 5">
            <a:extLst>
              <a:ext uri="{FF2B5EF4-FFF2-40B4-BE49-F238E27FC236}">
                <a16:creationId xmlns:a16="http://schemas.microsoft.com/office/drawing/2014/main" id="{E96978CD-A580-4374-AACF-D87868C82508}"/>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6F92F4A6-BDA8-4B5C-B48F-D2C32BACE796}"/>
              </a:ext>
            </a:extLst>
          </p:cNvPr>
          <p:cNvSpPr>
            <a:spLocks noGrp="1"/>
          </p:cNvSpPr>
          <p:nvPr>
            <p:ph type="sldNum" sz="quarter" idx="12"/>
          </p:nvPr>
        </p:nvSpPr>
        <p:spPr/>
        <p:txBody>
          <a:bodyPr/>
          <a:lstStyle/>
          <a:p>
            <a:fld id="{23F05E47-1771-4467-840A-8A5B52E50D18}" type="slidenum">
              <a:rPr lang="he-IL" smtClean="0"/>
              <a:t>‹#›</a:t>
            </a:fld>
            <a:endParaRPr lang="he-IL"/>
          </a:p>
        </p:txBody>
      </p:sp>
    </p:spTree>
    <p:extLst>
      <p:ext uri="{BB962C8B-B14F-4D97-AF65-F5344CB8AC3E}">
        <p14:creationId xmlns:p14="http://schemas.microsoft.com/office/powerpoint/2010/main" val="1403544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76D5F4E6-8B4D-4278-AAD7-08CE12C998B5}"/>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C277E7BE-6761-4242-B304-BFC4ACFCD67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C809234-05AD-4280-B377-7D75306E399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326CAAF3-9B52-425D-A326-1F9CB1DC5B34}" type="datetimeFigureOut">
              <a:rPr lang="he-IL" smtClean="0"/>
              <a:t>ט"ו/ניסן/תשפ"ב</a:t>
            </a:fld>
            <a:endParaRPr lang="he-IL"/>
          </a:p>
        </p:txBody>
      </p:sp>
      <p:sp>
        <p:nvSpPr>
          <p:cNvPr id="5" name="מציין מיקום של כותרת תחתונה 4">
            <a:extLst>
              <a:ext uri="{FF2B5EF4-FFF2-40B4-BE49-F238E27FC236}">
                <a16:creationId xmlns:a16="http://schemas.microsoft.com/office/drawing/2014/main" id="{5BAF8213-53DD-41F5-8294-146C7AEE72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2629DE8-3369-48F7-B2E3-42A038AAC06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3F05E47-1771-4467-840A-8A5B52E50D18}" type="slidenum">
              <a:rPr lang="he-IL" smtClean="0"/>
              <a:t>‹#›</a:t>
            </a:fld>
            <a:endParaRPr lang="he-IL"/>
          </a:p>
        </p:txBody>
      </p:sp>
    </p:spTree>
    <p:extLst>
      <p:ext uri="{BB962C8B-B14F-4D97-AF65-F5344CB8AC3E}">
        <p14:creationId xmlns:p14="http://schemas.microsoft.com/office/powerpoint/2010/main" val="591078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3F9D7D-8B7D-49DF-AA94-0A9A8D671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707F116-8EC0-4822-9067-186AC8C96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838596" y="1327668"/>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Freeform: Shape 13">
            <a:extLst>
              <a:ext uri="{FF2B5EF4-FFF2-40B4-BE49-F238E27FC236}">
                <a16:creationId xmlns:a16="http://schemas.microsoft.com/office/drawing/2014/main" id="{49F1A7E4-819D-4D21-8E8B-32671A9F9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74246" y="753376"/>
            <a:ext cx="5353835" cy="5353835"/>
          </a:xfrm>
          <a:custGeom>
            <a:avLst/>
            <a:gdLst>
              <a:gd name="connsiteX0" fmla="*/ 690507 w 5353835"/>
              <a:gd name="connsiteY0" fmla="*/ 5273742 h 5353835"/>
              <a:gd name="connsiteX1" fmla="*/ 4938299 w 5353835"/>
              <a:gd name="connsiteY1" fmla="*/ 5273742 h 5353835"/>
              <a:gd name="connsiteX2" fmla="*/ 4858206 w 5353835"/>
              <a:gd name="connsiteY2" fmla="*/ 5353835 h 5353835"/>
              <a:gd name="connsiteX3" fmla="*/ 770600 w 5353835"/>
              <a:gd name="connsiteY3" fmla="*/ 5353835 h 5353835"/>
              <a:gd name="connsiteX4" fmla="*/ 433255 w 5353835"/>
              <a:gd name="connsiteY4" fmla="*/ 80093 h 5353835"/>
              <a:gd name="connsiteX5" fmla="*/ 513348 w 5353835"/>
              <a:gd name="connsiteY5" fmla="*/ 0 h 5353835"/>
              <a:gd name="connsiteX6" fmla="*/ 5353835 w 5353835"/>
              <a:gd name="connsiteY6" fmla="*/ 0 h 5353835"/>
              <a:gd name="connsiteX7" fmla="*/ 5353835 w 5353835"/>
              <a:gd name="connsiteY7" fmla="*/ 4858206 h 5353835"/>
              <a:gd name="connsiteX8" fmla="*/ 5273742 w 5353835"/>
              <a:gd name="connsiteY8" fmla="*/ 4938299 h 5353835"/>
              <a:gd name="connsiteX9" fmla="*/ 5273742 w 5353835"/>
              <a:gd name="connsiteY9" fmla="*/ 80093 h 5353835"/>
              <a:gd name="connsiteX10" fmla="*/ 0 w 5353835"/>
              <a:gd name="connsiteY10" fmla="*/ 513348 h 5353835"/>
              <a:gd name="connsiteX11" fmla="*/ 80093 w 5353835"/>
              <a:gd name="connsiteY11" fmla="*/ 433255 h 5353835"/>
              <a:gd name="connsiteX12" fmla="*/ 80093 w 5353835"/>
              <a:gd name="connsiteY12" fmla="*/ 4663328 h 5353835"/>
              <a:gd name="connsiteX13" fmla="*/ 0 w 5353835"/>
              <a:gd name="connsiteY13" fmla="*/ 4583235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7" y="5273742"/>
                </a:moveTo>
                <a:lnTo>
                  <a:pt x="4938299" y="5273742"/>
                </a:lnTo>
                <a:lnTo>
                  <a:pt x="4858206" y="5353835"/>
                </a:lnTo>
                <a:lnTo>
                  <a:pt x="770600" y="5353835"/>
                </a:lnTo>
                <a:close/>
                <a:moveTo>
                  <a:pt x="433255" y="80093"/>
                </a:moveTo>
                <a:lnTo>
                  <a:pt x="513348" y="0"/>
                </a:lnTo>
                <a:lnTo>
                  <a:pt x="5353835" y="0"/>
                </a:lnTo>
                <a:lnTo>
                  <a:pt x="5353835" y="4858206"/>
                </a:lnTo>
                <a:lnTo>
                  <a:pt x="5273742" y="4938299"/>
                </a:lnTo>
                <a:lnTo>
                  <a:pt x="5273742" y="80093"/>
                </a:lnTo>
                <a:close/>
                <a:moveTo>
                  <a:pt x="0" y="513348"/>
                </a:moveTo>
                <a:lnTo>
                  <a:pt x="80093" y="433255"/>
                </a:lnTo>
                <a:lnTo>
                  <a:pt x="80093" y="4663328"/>
                </a:lnTo>
                <a:lnTo>
                  <a:pt x="0" y="45832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 name="כותרת 1">
            <a:extLst>
              <a:ext uri="{FF2B5EF4-FFF2-40B4-BE49-F238E27FC236}">
                <a16:creationId xmlns:a16="http://schemas.microsoft.com/office/drawing/2014/main" id="{124CE8EB-CA46-41DC-99DE-545AE5AC8C50}"/>
              </a:ext>
            </a:extLst>
          </p:cNvPr>
          <p:cNvSpPr>
            <a:spLocks noGrp="1"/>
          </p:cNvSpPr>
          <p:nvPr>
            <p:ph type="ctrTitle"/>
          </p:nvPr>
        </p:nvSpPr>
        <p:spPr>
          <a:xfrm>
            <a:off x="6826981" y="2452526"/>
            <a:ext cx="4248318" cy="1952947"/>
          </a:xfrm>
          <a:noFill/>
        </p:spPr>
        <p:txBody>
          <a:bodyPr anchor="ctr">
            <a:normAutofit/>
          </a:bodyPr>
          <a:lstStyle/>
          <a:p>
            <a:r>
              <a:rPr lang="en-US" sz="3600" b="1" dirty="0">
                <a:solidFill>
                  <a:srgbClr val="080808"/>
                </a:solidFill>
              </a:rPr>
              <a:t>Predictions for </a:t>
            </a:r>
            <a:r>
              <a:rPr lang="en-US" sz="3600" b="0" i="0" dirty="0">
                <a:solidFill>
                  <a:srgbClr val="080808"/>
                </a:solidFill>
                <a:effectLst/>
                <a:latin typeface="Assistant" pitchFamily="2" charset="-79"/>
                <a:cs typeface="Assistant" pitchFamily="2" charset="-79"/>
              </a:rPr>
              <a:t>quality control system </a:t>
            </a:r>
            <a:endParaRPr lang="he-IL" sz="3600" dirty="0">
              <a:solidFill>
                <a:srgbClr val="080808"/>
              </a:solidFill>
            </a:endParaRPr>
          </a:p>
        </p:txBody>
      </p:sp>
      <p:sp>
        <p:nvSpPr>
          <p:cNvPr id="3" name="כותרת משנה 2">
            <a:extLst>
              <a:ext uri="{FF2B5EF4-FFF2-40B4-BE49-F238E27FC236}">
                <a16:creationId xmlns:a16="http://schemas.microsoft.com/office/drawing/2014/main" id="{1BB00D85-4C95-45D0-AFCE-A9F9BA97C918}"/>
              </a:ext>
            </a:extLst>
          </p:cNvPr>
          <p:cNvSpPr>
            <a:spLocks noGrp="1"/>
          </p:cNvSpPr>
          <p:nvPr>
            <p:ph type="subTitle" idx="1"/>
          </p:nvPr>
        </p:nvSpPr>
        <p:spPr>
          <a:xfrm>
            <a:off x="7757565" y="4557900"/>
            <a:ext cx="2442690" cy="915772"/>
          </a:xfrm>
          <a:noFill/>
        </p:spPr>
        <p:txBody>
          <a:bodyPr>
            <a:normAutofit/>
          </a:bodyPr>
          <a:lstStyle/>
          <a:p>
            <a:r>
              <a:rPr lang="en-US" sz="1900">
                <a:solidFill>
                  <a:srgbClr val="080808"/>
                </a:solidFill>
              </a:rPr>
              <a:t>Candidate assignment</a:t>
            </a:r>
          </a:p>
          <a:p>
            <a:r>
              <a:rPr lang="en-US" sz="1900">
                <a:solidFill>
                  <a:srgbClr val="080808"/>
                </a:solidFill>
              </a:rPr>
              <a:t>BY Gil Zeevi</a:t>
            </a:r>
            <a:endParaRPr lang="he-IL" sz="1900">
              <a:solidFill>
                <a:srgbClr val="080808"/>
              </a:solidFill>
            </a:endParaRPr>
          </a:p>
          <a:p>
            <a:endParaRPr lang="he-IL" sz="1900">
              <a:solidFill>
                <a:srgbClr val="080808"/>
              </a:solidFill>
            </a:endParaRPr>
          </a:p>
        </p:txBody>
      </p:sp>
      <p:sp>
        <p:nvSpPr>
          <p:cNvPr id="16" name="Freeform: Shape 15">
            <a:extLst>
              <a:ext uri="{FF2B5EF4-FFF2-40B4-BE49-F238E27FC236}">
                <a16:creationId xmlns:a16="http://schemas.microsoft.com/office/drawing/2014/main" id="{6D6E3EFD-925A-40CD-8E14-FDD4E6DDC6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7170340" cy="5062213"/>
          </a:xfrm>
          <a:custGeom>
            <a:avLst/>
            <a:gdLst>
              <a:gd name="connsiteX0" fmla="*/ 7170340 w 7170340"/>
              <a:gd name="connsiteY0" fmla="*/ 0 h 5062213"/>
              <a:gd name="connsiteX1" fmla="*/ 7170340 w 7170340"/>
              <a:gd name="connsiteY1" fmla="*/ 2954084 h 5062213"/>
              <a:gd name="connsiteX2" fmla="*/ 5062211 w 7170340"/>
              <a:gd name="connsiteY2" fmla="*/ 5062213 h 5062213"/>
              <a:gd name="connsiteX3" fmla="*/ 0 w 7170340"/>
              <a:gd name="connsiteY3" fmla="*/ 2 h 5062213"/>
            </a:gdLst>
            <a:ahLst/>
            <a:cxnLst>
              <a:cxn ang="0">
                <a:pos x="connsiteX0" y="connsiteY0"/>
              </a:cxn>
              <a:cxn ang="0">
                <a:pos x="connsiteX1" y="connsiteY1"/>
              </a:cxn>
              <a:cxn ang="0">
                <a:pos x="connsiteX2" y="connsiteY2"/>
              </a:cxn>
              <a:cxn ang="0">
                <a:pos x="connsiteX3" y="connsiteY3"/>
              </a:cxn>
            </a:cxnLst>
            <a:rect l="l" t="t" r="r" b="b"/>
            <a:pathLst>
              <a:path w="7170340" h="5062213">
                <a:moveTo>
                  <a:pt x="7170340" y="0"/>
                </a:moveTo>
                <a:lnTo>
                  <a:pt x="7170340" y="2954084"/>
                </a:lnTo>
                <a:lnTo>
                  <a:pt x="5062211" y="5062213"/>
                </a:lnTo>
                <a:lnTo>
                  <a:pt x="0" y="2"/>
                </a:lnTo>
                <a:close/>
              </a:path>
            </a:pathLst>
          </a:cu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descr="תמונה שמכילה טקסט&#10;&#10;התיאור נוצר באופן אוטומטי">
            <a:extLst>
              <a:ext uri="{FF2B5EF4-FFF2-40B4-BE49-F238E27FC236}">
                <a16:creationId xmlns:a16="http://schemas.microsoft.com/office/drawing/2014/main" id="{EC413F72-33F3-497F-8770-9D9026A0AE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5" y="952517"/>
            <a:ext cx="3887408" cy="1259079"/>
          </a:xfrm>
          <a:prstGeom prst="rect">
            <a:avLst/>
          </a:prstGeom>
        </p:spPr>
      </p:pic>
      <p:sp>
        <p:nvSpPr>
          <p:cNvPr id="18" name="Rectangle 17">
            <a:extLst>
              <a:ext uri="{FF2B5EF4-FFF2-40B4-BE49-F238E27FC236}">
                <a16:creationId xmlns:a16="http://schemas.microsoft.com/office/drawing/2014/main" id="{3A91C067-F707-44D1-A9C2-9913E6ADC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11832" y="4010957"/>
            <a:ext cx="870888" cy="87088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329D9A-3D48-4B69-939D-2A480F14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61203" y="5394406"/>
            <a:ext cx="856138" cy="85613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D5CC4CB-7B78-480A-A0AE-A8A35C08E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314455" y="5398229"/>
            <a:ext cx="381459" cy="3814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580C66-5435-4F00-873E-679D3D504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675779" y="5848285"/>
            <a:ext cx="714978" cy="71497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B4AFD177-1A38-4FAE-87D4-840AE22C8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2600" y="5474491"/>
            <a:ext cx="2767017" cy="1383509"/>
          </a:xfrm>
          <a:prstGeom prst="triangl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453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01E8568-085A-4B5E-A9F3-4CAB0F5D0DB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rtl="0"/>
            <a:r>
              <a:rPr lang="en-US" sz="3200" b="1" dirty="0"/>
              <a:t>Improving results using Ensemble methods</a:t>
            </a:r>
            <a:endParaRPr lang="he-IL" sz="3200" b="1"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0" name="Picture 2">
            <a:extLst>
              <a:ext uri="{FF2B5EF4-FFF2-40B4-BE49-F238E27FC236}">
                <a16:creationId xmlns:a16="http://schemas.microsoft.com/office/drawing/2014/main" id="{9AB2B4B6-926B-4043-98D0-8C0787E25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896" y="2115860"/>
            <a:ext cx="4733925" cy="3686175"/>
          </a:xfrm>
          <a:prstGeom prst="rect">
            <a:avLst/>
          </a:prstGeom>
          <a:noFill/>
          <a:extLst>
            <a:ext uri="{909E8E84-426E-40DD-AFC4-6F175D3DCCD1}">
              <a14:hiddenFill xmlns:a14="http://schemas.microsoft.com/office/drawing/2010/main">
                <a:solidFill>
                  <a:srgbClr val="FFFFFF"/>
                </a:solidFill>
              </a14:hiddenFill>
            </a:ext>
          </a:extLst>
        </p:spPr>
      </p:pic>
      <p:pic>
        <p:nvPicPr>
          <p:cNvPr id="9" name="תמונה 8">
            <a:extLst>
              <a:ext uri="{FF2B5EF4-FFF2-40B4-BE49-F238E27FC236}">
                <a16:creationId xmlns:a16="http://schemas.microsoft.com/office/drawing/2014/main" id="{8117FD34-435B-4C2C-9BA7-0BD2C3264529}"/>
              </a:ext>
            </a:extLst>
          </p:cNvPr>
          <p:cNvPicPr>
            <a:picLocks noChangeAspect="1"/>
          </p:cNvPicPr>
          <p:nvPr/>
        </p:nvPicPr>
        <p:blipFill>
          <a:blip r:embed="rId3"/>
          <a:stretch>
            <a:fillRect/>
          </a:stretch>
        </p:blipFill>
        <p:spPr>
          <a:xfrm>
            <a:off x="2086085" y="1423076"/>
            <a:ext cx="8019829" cy="712257"/>
          </a:xfrm>
          <a:prstGeom prst="rect">
            <a:avLst/>
          </a:prstGeom>
        </p:spPr>
      </p:pic>
      <p:sp>
        <p:nvSpPr>
          <p:cNvPr id="17" name="מציין מיקום תוכן 2">
            <a:extLst>
              <a:ext uri="{FF2B5EF4-FFF2-40B4-BE49-F238E27FC236}">
                <a16:creationId xmlns:a16="http://schemas.microsoft.com/office/drawing/2014/main" id="{757ADDB4-475F-4926-B8DD-C082DFED34C5}"/>
              </a:ext>
            </a:extLst>
          </p:cNvPr>
          <p:cNvSpPr txBox="1">
            <a:spLocks/>
          </p:cNvSpPr>
          <p:nvPr/>
        </p:nvSpPr>
        <p:spPr>
          <a:xfrm>
            <a:off x="885599" y="2558813"/>
            <a:ext cx="5064372" cy="1544098"/>
          </a:xfrm>
          <a:prstGeom prst="rect">
            <a:avLst/>
          </a:prstGeom>
        </p:spPr>
        <p:txBody>
          <a:bodyPr vert="horz" lIns="91440" tIns="45720" rIns="91440" bIns="45720" rtlCol="1"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a:t>This time, more features were used in order to perform an ensemble of different ML models in order to improve a bit the predictions.</a:t>
            </a:r>
          </a:p>
          <a:p>
            <a:pPr marL="0" indent="0" algn="l" rtl="0">
              <a:buFont typeface="Arial" panose="020B0604020202020204" pitchFamily="34" charset="0"/>
              <a:buNone/>
            </a:pPr>
            <a:endParaRPr lang="he-IL" sz="1800" dirty="0"/>
          </a:p>
        </p:txBody>
      </p:sp>
      <p:pic>
        <p:nvPicPr>
          <p:cNvPr id="7175" name="Picture 7">
            <a:extLst>
              <a:ext uri="{FF2B5EF4-FFF2-40B4-BE49-F238E27FC236}">
                <a16:creationId xmlns:a16="http://schemas.microsoft.com/office/drawing/2014/main" id="{89119A10-12E0-4135-B5D9-106FDAF7D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60" y="3636589"/>
            <a:ext cx="3999142" cy="3135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24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C34518-2265-4D87-9B93-8886270C08AE}"/>
              </a:ext>
            </a:extLst>
          </p:cNvPr>
          <p:cNvSpPr>
            <a:spLocks noGrp="1"/>
          </p:cNvSpPr>
          <p:nvPr>
            <p:ph type="title"/>
          </p:nvPr>
        </p:nvSpPr>
        <p:spPr/>
        <p:txBody>
          <a:bodyPr>
            <a:normAutofit/>
          </a:bodyPr>
          <a:lstStyle/>
          <a:p>
            <a:pPr algn="ctr"/>
            <a:r>
              <a:rPr lang="en-US" sz="6000" b="1" i="0" dirty="0">
                <a:solidFill>
                  <a:srgbClr val="202124"/>
                </a:solidFill>
                <a:effectLst/>
                <a:latin typeface="arial" panose="020B0604020202020204" pitchFamily="34" charset="0"/>
              </a:rPr>
              <a:t>Introduction</a:t>
            </a:r>
            <a:endParaRPr lang="he-IL" sz="6000" dirty="0"/>
          </a:p>
        </p:txBody>
      </p:sp>
      <p:graphicFrame>
        <p:nvGraphicFramePr>
          <p:cNvPr id="5" name="מציין מיקום תוכן 2">
            <a:extLst>
              <a:ext uri="{FF2B5EF4-FFF2-40B4-BE49-F238E27FC236}">
                <a16:creationId xmlns:a16="http://schemas.microsoft.com/office/drawing/2014/main" id="{F4094249-ACFC-85D4-1123-F96537E29C12}"/>
              </a:ext>
            </a:extLst>
          </p:cNvPr>
          <p:cNvGraphicFramePr>
            <a:graphicFrameLocks noGrp="1"/>
          </p:cNvGraphicFramePr>
          <p:nvPr>
            <p:ph idx="1"/>
            <p:extLst>
              <p:ext uri="{D42A27DB-BD31-4B8C-83A1-F6EECF244321}">
                <p14:modId xmlns:p14="http://schemas.microsoft.com/office/powerpoint/2010/main" val="731123310"/>
              </p:ext>
            </p:extLst>
          </p:nvPr>
        </p:nvGraphicFramePr>
        <p:xfrm>
          <a:off x="97064" y="1175658"/>
          <a:ext cx="11997872"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377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7" name="Rectangle 13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כותרת 1">
            <a:extLst>
              <a:ext uri="{FF2B5EF4-FFF2-40B4-BE49-F238E27FC236}">
                <a16:creationId xmlns:a16="http://schemas.microsoft.com/office/drawing/2014/main" id="{3BC34518-2265-4D87-9B93-8886270C08AE}"/>
              </a:ext>
            </a:extLst>
          </p:cNvPr>
          <p:cNvSpPr>
            <a:spLocks noGrp="1"/>
          </p:cNvSpPr>
          <p:nvPr>
            <p:ph type="title"/>
          </p:nvPr>
        </p:nvSpPr>
        <p:spPr>
          <a:xfrm>
            <a:off x="1051560" y="586822"/>
            <a:ext cx="3657600" cy="1645920"/>
          </a:xfrm>
        </p:spPr>
        <p:txBody>
          <a:bodyPr vert="horz" lIns="91440" tIns="45720" rIns="91440" bIns="45720" rtlCol="0" anchor="ctr">
            <a:normAutofit/>
          </a:bodyPr>
          <a:lstStyle/>
          <a:p>
            <a:pPr algn="ctr" rtl="0"/>
            <a:r>
              <a:rPr lang="en-US" sz="3200" b="1" dirty="0"/>
              <a:t>Exploratory Data Analysis</a:t>
            </a:r>
            <a:endParaRPr lang="he-IL" sz="3200" b="1" dirty="0"/>
          </a:p>
        </p:txBody>
      </p:sp>
      <p:sp>
        <p:nvSpPr>
          <p:cNvPr id="139" name="Rectangle 13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41" name="Rectangle 14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מציין מיקום תוכן 2">
            <a:extLst>
              <a:ext uri="{FF2B5EF4-FFF2-40B4-BE49-F238E27FC236}">
                <a16:creationId xmlns:a16="http://schemas.microsoft.com/office/drawing/2014/main" id="{68A102F3-5DA7-4D9A-8825-CB00BF2B0861}"/>
              </a:ext>
            </a:extLst>
          </p:cNvPr>
          <p:cNvSpPr>
            <a:spLocks noGrp="1"/>
          </p:cNvSpPr>
          <p:nvPr>
            <p:ph idx="1"/>
          </p:nvPr>
        </p:nvSpPr>
        <p:spPr>
          <a:xfrm>
            <a:off x="5250106" y="586822"/>
            <a:ext cx="6106742" cy="1645920"/>
          </a:xfrm>
        </p:spPr>
        <p:txBody>
          <a:bodyPr anchor="ctr">
            <a:normAutofit/>
          </a:bodyPr>
          <a:lstStyle/>
          <a:p>
            <a:pPr marL="0" indent="0" algn="l" rtl="0">
              <a:buNone/>
            </a:pPr>
            <a:r>
              <a:rPr lang="en-US" sz="1800" dirty="0"/>
              <a:t>The data consists of 756 instances with 8 features and 1 target feature. The target consists of 65% instances predicted as ‘0’ and 35% predicted as ‘1’</a:t>
            </a:r>
            <a:endParaRPr lang="he-IL" sz="1800" dirty="0"/>
          </a:p>
        </p:txBody>
      </p:sp>
      <p:pic>
        <p:nvPicPr>
          <p:cNvPr id="1026" name="Picture 2">
            <a:extLst>
              <a:ext uri="{FF2B5EF4-FFF2-40B4-BE49-F238E27FC236}">
                <a16:creationId xmlns:a16="http://schemas.microsoft.com/office/drawing/2014/main" id="{7F90EEE8-634B-4A56-A423-D35979B6BA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5962" y="2729397"/>
            <a:ext cx="4645151" cy="348386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טבלה 5">
            <a:extLst>
              <a:ext uri="{FF2B5EF4-FFF2-40B4-BE49-F238E27FC236}">
                <a16:creationId xmlns:a16="http://schemas.microsoft.com/office/drawing/2014/main" id="{F2CF01B0-4E58-4F4E-8458-1F9CAE7A4FA0}"/>
              </a:ext>
            </a:extLst>
          </p:cNvPr>
          <p:cNvGraphicFramePr>
            <a:graphicFrameLocks noGrp="1"/>
          </p:cNvGraphicFramePr>
          <p:nvPr/>
        </p:nvGraphicFramePr>
        <p:xfrm>
          <a:off x="6145013" y="2729397"/>
          <a:ext cx="5523087" cy="2096779"/>
        </p:xfrm>
        <a:graphic>
          <a:graphicData uri="http://schemas.openxmlformats.org/drawingml/2006/table">
            <a:tbl>
              <a:tblPr firstRow="1" bandRow="1">
                <a:tableStyleId>{5C22544A-7EE6-4342-B048-85BDC9FD1C3A}</a:tableStyleId>
              </a:tblPr>
              <a:tblGrid>
                <a:gridCol w="501234">
                  <a:extLst>
                    <a:ext uri="{9D8B030D-6E8A-4147-A177-3AD203B41FA5}">
                      <a16:colId xmlns:a16="http://schemas.microsoft.com/office/drawing/2014/main" val="167009848"/>
                    </a:ext>
                  </a:extLst>
                </a:gridCol>
                <a:gridCol w="517709">
                  <a:extLst>
                    <a:ext uri="{9D8B030D-6E8A-4147-A177-3AD203B41FA5}">
                      <a16:colId xmlns:a16="http://schemas.microsoft.com/office/drawing/2014/main" val="1485820461"/>
                    </a:ext>
                  </a:extLst>
                </a:gridCol>
                <a:gridCol w="579952">
                  <a:extLst>
                    <a:ext uri="{9D8B030D-6E8A-4147-A177-3AD203B41FA5}">
                      <a16:colId xmlns:a16="http://schemas.microsoft.com/office/drawing/2014/main" val="3483804585"/>
                    </a:ext>
                  </a:extLst>
                </a:gridCol>
                <a:gridCol w="517709">
                  <a:extLst>
                    <a:ext uri="{9D8B030D-6E8A-4147-A177-3AD203B41FA5}">
                      <a16:colId xmlns:a16="http://schemas.microsoft.com/office/drawing/2014/main" val="975935077"/>
                    </a:ext>
                  </a:extLst>
                </a:gridCol>
                <a:gridCol w="517709">
                  <a:extLst>
                    <a:ext uri="{9D8B030D-6E8A-4147-A177-3AD203B41FA5}">
                      <a16:colId xmlns:a16="http://schemas.microsoft.com/office/drawing/2014/main" val="3391467340"/>
                    </a:ext>
                  </a:extLst>
                </a:gridCol>
                <a:gridCol w="579952">
                  <a:extLst>
                    <a:ext uri="{9D8B030D-6E8A-4147-A177-3AD203B41FA5}">
                      <a16:colId xmlns:a16="http://schemas.microsoft.com/office/drawing/2014/main" val="3789378636"/>
                    </a:ext>
                  </a:extLst>
                </a:gridCol>
                <a:gridCol w="579952">
                  <a:extLst>
                    <a:ext uri="{9D8B030D-6E8A-4147-A177-3AD203B41FA5}">
                      <a16:colId xmlns:a16="http://schemas.microsoft.com/office/drawing/2014/main" val="451970088"/>
                    </a:ext>
                  </a:extLst>
                </a:gridCol>
                <a:gridCol w="660500">
                  <a:extLst>
                    <a:ext uri="{9D8B030D-6E8A-4147-A177-3AD203B41FA5}">
                      <a16:colId xmlns:a16="http://schemas.microsoft.com/office/drawing/2014/main" val="3656268089"/>
                    </a:ext>
                  </a:extLst>
                </a:gridCol>
                <a:gridCol w="517709">
                  <a:extLst>
                    <a:ext uri="{9D8B030D-6E8A-4147-A177-3AD203B41FA5}">
                      <a16:colId xmlns:a16="http://schemas.microsoft.com/office/drawing/2014/main" val="2789956102"/>
                    </a:ext>
                  </a:extLst>
                </a:gridCol>
                <a:gridCol w="550661">
                  <a:extLst>
                    <a:ext uri="{9D8B030D-6E8A-4147-A177-3AD203B41FA5}">
                      <a16:colId xmlns:a16="http://schemas.microsoft.com/office/drawing/2014/main" val="2393124471"/>
                    </a:ext>
                  </a:extLst>
                </a:gridCol>
              </a:tblGrid>
              <a:tr h="226709">
                <a:tc>
                  <a:txBody>
                    <a:bodyPr/>
                    <a:lstStyle/>
                    <a:p>
                      <a:pPr algn="l" fontAlgn="b"/>
                      <a:endParaRPr lang="he-IL" sz="1800" b="0" i="0" u="none" strike="noStrike">
                        <a:solidFill>
                          <a:srgbClr val="000000"/>
                        </a:solidFill>
                        <a:effectLst/>
                        <a:latin typeface="Arial" panose="020B0604020202020204" pitchFamily="34" charset="0"/>
                      </a:endParaRPr>
                    </a:p>
                  </a:txBody>
                  <a:tcPr marL="8787" marR="8787" marT="8787" marB="0" anchor="b"/>
                </a:tc>
                <a:tc>
                  <a:txBody>
                    <a:bodyPr/>
                    <a:lstStyle/>
                    <a:p>
                      <a:pPr algn="r" fontAlgn="ctr"/>
                      <a:r>
                        <a:rPr lang="en-US" sz="1200" u="none" strike="noStrike">
                          <a:effectLst/>
                        </a:rPr>
                        <a:t>Col_1</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Col_2</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Col_3</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Col_4</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Col_5</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Col_6</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Col_7</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Col_8</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en-US" sz="1200" u="none" strike="noStrike">
                          <a:effectLst/>
                        </a:rPr>
                        <a:t>Result</a:t>
                      </a:r>
                      <a:endParaRPr lang="en-US" sz="1200" b="1"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3711440839"/>
                  </a:ext>
                </a:extLst>
              </a:tr>
              <a:tr h="226709">
                <a:tc>
                  <a:txBody>
                    <a:bodyPr/>
                    <a:lstStyle/>
                    <a:p>
                      <a:pPr algn="r" fontAlgn="ctr"/>
                      <a:r>
                        <a:rPr lang="en-US" sz="1200" u="none" strike="noStrike">
                          <a:effectLst/>
                        </a:rPr>
                        <a:t>count</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756</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756</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756</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756</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3446575502"/>
                  </a:ext>
                </a:extLst>
              </a:tr>
              <a:tr h="226709">
                <a:tc>
                  <a:txBody>
                    <a:bodyPr/>
                    <a:lstStyle/>
                    <a:p>
                      <a:pPr algn="r" fontAlgn="ctr"/>
                      <a:r>
                        <a:rPr lang="en-US" sz="1200" u="none" strike="noStrike">
                          <a:effectLst/>
                        </a:rPr>
                        <a:t>mean</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3.85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121.08</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69.11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20.55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79.67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31.99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0.47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33.29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0.35</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3085482618"/>
                  </a:ext>
                </a:extLst>
              </a:tr>
              <a:tr h="226709">
                <a:tc>
                  <a:txBody>
                    <a:bodyPr/>
                    <a:lstStyle/>
                    <a:p>
                      <a:pPr algn="r" fontAlgn="ctr"/>
                      <a:r>
                        <a:rPr lang="en-US" sz="1200" u="none" strike="noStrike">
                          <a:effectLst/>
                        </a:rPr>
                        <a:t>std</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3.37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32.06</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19.50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15.94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115.44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7.89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0.33</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11.77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0.48</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839838304"/>
                  </a:ext>
                </a:extLst>
              </a:tr>
              <a:tr h="226709">
                <a:tc>
                  <a:txBody>
                    <a:bodyPr/>
                    <a:lstStyle/>
                    <a:p>
                      <a:pPr algn="r" fontAlgn="ctr"/>
                      <a:r>
                        <a:rPr lang="en-US" sz="1200" u="none" strike="noStrike">
                          <a:effectLst/>
                        </a:rPr>
                        <a:t>min</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0.078</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1638249238"/>
                  </a:ext>
                </a:extLst>
              </a:tr>
              <a:tr h="226709">
                <a:tc>
                  <a:txBody>
                    <a:bodyPr/>
                    <a:lstStyle/>
                    <a:p>
                      <a:pPr algn="r" fontAlgn="ctr"/>
                      <a:r>
                        <a:rPr lang="he-IL" sz="1200" u="none" strike="noStrike">
                          <a:effectLst/>
                        </a:rPr>
                        <a:t>25%</a:t>
                      </a:r>
                      <a:endParaRPr lang="he-IL"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99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64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27.3</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0.244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24</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301712603"/>
                  </a:ext>
                </a:extLst>
              </a:tr>
              <a:tr h="226709">
                <a:tc>
                  <a:txBody>
                    <a:bodyPr/>
                    <a:lstStyle/>
                    <a:p>
                      <a:pPr algn="r" fontAlgn="ctr"/>
                      <a:r>
                        <a:rPr lang="he-IL" sz="1200" u="none" strike="noStrike">
                          <a:effectLst/>
                        </a:rPr>
                        <a:t>50%</a:t>
                      </a:r>
                      <a:endParaRPr lang="he-IL"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117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72</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23</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30.5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32</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0.3745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3696625967"/>
                  </a:ext>
                </a:extLst>
              </a:tr>
              <a:tr h="226709">
                <a:tc>
                  <a:txBody>
                    <a:bodyPr/>
                    <a:lstStyle/>
                    <a:p>
                      <a:pPr algn="r" fontAlgn="ctr"/>
                      <a:r>
                        <a:rPr lang="he-IL" sz="1200" u="none" strike="noStrike">
                          <a:effectLst/>
                        </a:rPr>
                        <a:t>75%</a:t>
                      </a:r>
                      <a:endParaRPr lang="he-IL"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6</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141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80</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32</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126.75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36.575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0.62925</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41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a:t>
                      </a:r>
                      <a:endParaRPr lang="he-IL" sz="1200" b="0" i="0" u="none" strike="noStrike">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2195304987"/>
                  </a:ext>
                </a:extLst>
              </a:tr>
              <a:tr h="226709">
                <a:tc>
                  <a:txBody>
                    <a:bodyPr/>
                    <a:lstStyle/>
                    <a:p>
                      <a:pPr algn="r" fontAlgn="ctr"/>
                      <a:r>
                        <a:rPr lang="en-US" sz="1200" u="none" strike="noStrike">
                          <a:effectLst/>
                        </a:rPr>
                        <a:t>max</a:t>
                      </a:r>
                      <a:endParaRPr lang="en-US" sz="1200" b="1"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17</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199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122</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99</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dirty="0">
                          <a:effectLst/>
                        </a:rPr>
                        <a:t>846</a:t>
                      </a:r>
                      <a:endParaRPr lang="he-IL" sz="1200" b="0" i="0" u="none" strike="noStrike" dirty="0">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dirty="0">
                          <a:effectLst/>
                        </a:rPr>
                        <a:t>67.1</a:t>
                      </a:r>
                      <a:endParaRPr lang="he-IL" sz="1200" b="0" i="0" u="none" strike="noStrike" dirty="0">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2.42</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a:effectLst/>
                        </a:rPr>
                        <a:t>81</a:t>
                      </a:r>
                      <a:endParaRPr lang="he-IL" sz="1200" b="0" i="0" u="none" strike="noStrike">
                        <a:solidFill>
                          <a:srgbClr val="000000"/>
                        </a:solidFill>
                        <a:effectLst/>
                        <a:latin typeface="Arial" panose="020B0604020202020204" pitchFamily="34" charset="0"/>
                      </a:endParaRPr>
                    </a:p>
                  </a:txBody>
                  <a:tcPr marL="8787" marR="8787" marT="8787" marB="0" anchor="ctr"/>
                </a:tc>
                <a:tc>
                  <a:txBody>
                    <a:bodyPr/>
                    <a:lstStyle/>
                    <a:p>
                      <a:pPr algn="r" fontAlgn="ctr"/>
                      <a:r>
                        <a:rPr lang="he-IL" sz="1200" u="none" strike="noStrike" dirty="0">
                          <a:effectLst/>
                        </a:rPr>
                        <a:t>1</a:t>
                      </a:r>
                      <a:endParaRPr lang="he-IL" sz="1200" b="0" i="0" u="none" strike="noStrike" dirty="0">
                        <a:solidFill>
                          <a:srgbClr val="000000"/>
                        </a:solidFill>
                        <a:effectLst/>
                        <a:latin typeface="Arial" panose="020B0604020202020204" pitchFamily="34" charset="0"/>
                      </a:endParaRPr>
                    </a:p>
                  </a:txBody>
                  <a:tcPr marL="8787" marR="8787" marT="8787" marB="0" anchor="ctr"/>
                </a:tc>
                <a:extLst>
                  <a:ext uri="{0D108BD9-81ED-4DB2-BD59-A6C34878D82A}">
                    <a16:rowId xmlns:a16="http://schemas.microsoft.com/office/drawing/2014/main" val="2926331392"/>
                  </a:ext>
                </a:extLst>
              </a:tr>
            </a:tbl>
          </a:graphicData>
        </a:graphic>
      </p:graphicFrame>
      <p:graphicFrame>
        <p:nvGraphicFramePr>
          <p:cNvPr id="5" name="טבלה 4">
            <a:extLst>
              <a:ext uri="{FF2B5EF4-FFF2-40B4-BE49-F238E27FC236}">
                <a16:creationId xmlns:a16="http://schemas.microsoft.com/office/drawing/2014/main" id="{50C7018A-068F-4A99-BE41-032FDD933068}"/>
              </a:ext>
            </a:extLst>
          </p:cNvPr>
          <p:cNvGraphicFramePr>
            <a:graphicFrameLocks noGrp="1"/>
          </p:cNvGraphicFramePr>
          <p:nvPr/>
        </p:nvGraphicFramePr>
        <p:xfrm>
          <a:off x="11061092" y="4997687"/>
          <a:ext cx="673100" cy="1577340"/>
        </p:xfrm>
        <a:graphic>
          <a:graphicData uri="http://schemas.openxmlformats.org/drawingml/2006/table">
            <a:tbl>
              <a:tblPr>
                <a:tableStyleId>{5C22544A-7EE6-4342-B048-85BDC9FD1C3A}</a:tableStyleId>
              </a:tblPr>
              <a:tblGrid>
                <a:gridCol w="673100">
                  <a:extLst>
                    <a:ext uri="{9D8B030D-6E8A-4147-A177-3AD203B41FA5}">
                      <a16:colId xmlns:a16="http://schemas.microsoft.com/office/drawing/2014/main" val="3049338783"/>
                    </a:ext>
                  </a:extLst>
                </a:gridCol>
              </a:tblGrid>
              <a:tr h="175260">
                <a:tc>
                  <a:txBody>
                    <a:bodyPr/>
                    <a:lstStyle/>
                    <a:p>
                      <a:pPr algn="l" fontAlgn="b"/>
                      <a:r>
                        <a:rPr lang="en-US" sz="1100" u="none" strike="noStrike">
                          <a:effectLst/>
                        </a:rPr>
                        <a:t>Null Entries</a:t>
                      </a:r>
                      <a:endParaRPr lang="en-US" sz="11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22880124"/>
                  </a:ext>
                </a:extLst>
              </a:tr>
              <a:tr h="175260">
                <a:tc>
                  <a:txBody>
                    <a:bodyPr/>
                    <a:lstStyle/>
                    <a:p>
                      <a:pPr algn="l" fontAlgn="ctr"/>
                      <a:r>
                        <a:rPr lang="en-US" sz="800" u="none" strike="noStrike" dirty="0">
                          <a:effectLst/>
                        </a:rPr>
                        <a:t>Col_1     0</a:t>
                      </a:r>
                      <a:endParaRPr lang="en-US" sz="800" b="0" i="0" u="none" strike="noStrike" dirty="0">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1218858457"/>
                  </a:ext>
                </a:extLst>
              </a:tr>
              <a:tr h="175260">
                <a:tc>
                  <a:txBody>
                    <a:bodyPr/>
                    <a:lstStyle/>
                    <a:p>
                      <a:pPr algn="l" fontAlgn="ctr"/>
                      <a:r>
                        <a:rPr lang="en-US" sz="800" u="none" strike="noStrike">
                          <a:effectLst/>
                        </a:rPr>
                        <a:t>Col_2     1</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1718241357"/>
                  </a:ext>
                </a:extLst>
              </a:tr>
              <a:tr h="175260">
                <a:tc>
                  <a:txBody>
                    <a:bodyPr/>
                    <a:lstStyle/>
                    <a:p>
                      <a:pPr algn="l" fontAlgn="ctr"/>
                      <a:r>
                        <a:rPr lang="en-US" sz="800" u="none" strike="noStrike">
                          <a:effectLst/>
                        </a:rPr>
                        <a:t>Col_3     2</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2848575026"/>
                  </a:ext>
                </a:extLst>
              </a:tr>
              <a:tr h="175260">
                <a:tc>
                  <a:txBody>
                    <a:bodyPr/>
                    <a:lstStyle/>
                    <a:p>
                      <a:pPr algn="l" fontAlgn="ctr"/>
                      <a:r>
                        <a:rPr lang="en-US" sz="800" u="none" strike="noStrike">
                          <a:effectLst/>
                        </a:rPr>
                        <a:t>Col_4     2</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321026067"/>
                  </a:ext>
                </a:extLst>
              </a:tr>
              <a:tr h="175260">
                <a:tc>
                  <a:txBody>
                    <a:bodyPr/>
                    <a:lstStyle/>
                    <a:p>
                      <a:pPr algn="l" fontAlgn="ctr"/>
                      <a:r>
                        <a:rPr lang="en-US" sz="800" u="none" strike="noStrike">
                          <a:effectLst/>
                        </a:rPr>
                        <a:t>Col_5     2</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2176072960"/>
                  </a:ext>
                </a:extLst>
              </a:tr>
              <a:tr h="175260">
                <a:tc>
                  <a:txBody>
                    <a:bodyPr/>
                    <a:lstStyle/>
                    <a:p>
                      <a:pPr algn="l" fontAlgn="ctr"/>
                      <a:r>
                        <a:rPr lang="en-US" sz="800" u="none" strike="noStrike">
                          <a:effectLst/>
                        </a:rPr>
                        <a:t>Col_6     2</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1507942177"/>
                  </a:ext>
                </a:extLst>
              </a:tr>
              <a:tr h="175260">
                <a:tc>
                  <a:txBody>
                    <a:bodyPr/>
                    <a:lstStyle/>
                    <a:p>
                      <a:pPr algn="l" fontAlgn="ctr"/>
                      <a:r>
                        <a:rPr lang="en-US" sz="800" u="none" strike="noStrike">
                          <a:effectLst/>
                        </a:rPr>
                        <a:t>Col_7     0</a:t>
                      </a:r>
                      <a:endParaRPr lang="en-US" sz="800" b="0" i="0" u="none" strike="noStrike">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3690075189"/>
                  </a:ext>
                </a:extLst>
              </a:tr>
              <a:tr h="175260">
                <a:tc>
                  <a:txBody>
                    <a:bodyPr/>
                    <a:lstStyle/>
                    <a:p>
                      <a:pPr algn="l" fontAlgn="ctr"/>
                      <a:r>
                        <a:rPr lang="en-US" sz="800" u="none" strike="noStrike" dirty="0">
                          <a:effectLst/>
                        </a:rPr>
                        <a:t>Col_8     0</a:t>
                      </a:r>
                      <a:endParaRPr lang="en-US" sz="800" b="0" i="0" u="none" strike="noStrike" dirty="0">
                        <a:solidFill>
                          <a:srgbClr val="000000"/>
                        </a:solidFill>
                        <a:effectLst/>
                        <a:latin typeface="Courier New" panose="02070309020205020404" pitchFamily="49" charset="0"/>
                      </a:endParaRPr>
                    </a:p>
                  </a:txBody>
                  <a:tcPr marL="7620" marR="7620" marT="7620" marB="0" anchor="ctr"/>
                </a:tc>
                <a:extLst>
                  <a:ext uri="{0D108BD9-81ED-4DB2-BD59-A6C34878D82A}">
                    <a16:rowId xmlns:a16="http://schemas.microsoft.com/office/drawing/2014/main" val="864431032"/>
                  </a:ext>
                </a:extLst>
              </a:tr>
            </a:tbl>
          </a:graphicData>
        </a:graphic>
      </p:graphicFrame>
      <p:sp>
        <p:nvSpPr>
          <p:cNvPr id="12" name="מציין מיקום תוכן 2">
            <a:extLst>
              <a:ext uri="{FF2B5EF4-FFF2-40B4-BE49-F238E27FC236}">
                <a16:creationId xmlns:a16="http://schemas.microsoft.com/office/drawing/2014/main" id="{8BFF9165-1DDA-4770-9485-9AC37F1AB6ED}"/>
              </a:ext>
            </a:extLst>
          </p:cNvPr>
          <p:cNvSpPr txBox="1">
            <a:spLocks/>
          </p:cNvSpPr>
          <p:nvPr/>
        </p:nvSpPr>
        <p:spPr>
          <a:xfrm>
            <a:off x="7913788" y="4963397"/>
            <a:ext cx="3302250" cy="1645920"/>
          </a:xfrm>
          <a:prstGeom prst="rect">
            <a:avLst/>
          </a:prstGeom>
        </p:spPr>
        <p:txBody>
          <a:bodyPr vert="horz" lIns="91440" tIns="45720" rIns="91440" bIns="45720" rtlCol="1"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a:t>The data hold several entries with N/A entries. Values will be imputed by 2 nearest instances </a:t>
            </a:r>
            <a:endParaRPr lang="he-IL" sz="1800" dirty="0"/>
          </a:p>
        </p:txBody>
      </p:sp>
    </p:spTree>
    <p:extLst>
      <p:ext uri="{BB962C8B-B14F-4D97-AF65-F5344CB8AC3E}">
        <p14:creationId xmlns:p14="http://schemas.microsoft.com/office/powerpoint/2010/main" val="139193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כותרת 1">
            <a:extLst>
              <a:ext uri="{FF2B5EF4-FFF2-40B4-BE49-F238E27FC236}">
                <a16:creationId xmlns:a16="http://schemas.microsoft.com/office/drawing/2014/main" id="{2A2CBCA0-3623-4D24-8BF6-F06AB19E919A}"/>
              </a:ext>
            </a:extLst>
          </p:cNvPr>
          <p:cNvSpPr txBox="1">
            <a:spLocks/>
          </p:cNvSpPr>
          <p:nvPr/>
        </p:nvSpPr>
        <p:spPr>
          <a:xfrm>
            <a:off x="4148138" y="155510"/>
            <a:ext cx="3657600" cy="729017"/>
          </a:xfrm>
          <a:prstGeom prst="rect">
            <a:avLst/>
          </a:prstGeom>
        </p:spPr>
        <p:txBody>
          <a:bodyPr vert="horz" lIns="91440" tIns="45720" rIns="91440" bIns="45720" rtlCol="0" anchor="ctr">
            <a:normAutofit/>
          </a:bodyPr>
          <a:lstStyle>
            <a:lvl1pPr algn="l" rtl="0">
              <a:lnSpc>
                <a:spcPct val="90000"/>
              </a:lnSpc>
              <a:spcBef>
                <a:spcPct val="0"/>
              </a:spcBef>
              <a:buNone/>
              <a:defRPr sz="3200" b="1">
                <a:latin typeface="+mj-lt"/>
                <a:ea typeface="+mj-ea"/>
                <a:cs typeface="+mj-cs"/>
              </a:defRPr>
            </a:lvl1pPr>
          </a:lstStyle>
          <a:p>
            <a:pPr algn="ctr"/>
            <a:r>
              <a:rPr lang="en-US" dirty="0"/>
              <a:t>Outliers handling</a:t>
            </a:r>
            <a:endParaRPr lang="he-IL" dirty="0"/>
          </a:p>
        </p:txBody>
      </p:sp>
      <p:pic>
        <p:nvPicPr>
          <p:cNvPr id="15" name="Picture 2">
            <a:extLst>
              <a:ext uri="{FF2B5EF4-FFF2-40B4-BE49-F238E27FC236}">
                <a16:creationId xmlns:a16="http://schemas.microsoft.com/office/drawing/2014/main" id="{F3E9BEA3-CA30-4075-B0FD-2DD785B19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792" y="1013836"/>
            <a:ext cx="4629150" cy="34099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a:extLst>
              <a:ext uri="{FF2B5EF4-FFF2-40B4-BE49-F238E27FC236}">
                <a16:creationId xmlns:a16="http://schemas.microsoft.com/office/drawing/2014/main" id="{0F40669E-65DC-4170-96DF-17CEFEC8D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8" y="1013836"/>
            <a:ext cx="5724525" cy="5476875"/>
          </a:xfrm>
          <a:prstGeom prst="rect">
            <a:avLst/>
          </a:prstGeom>
          <a:noFill/>
          <a:extLst>
            <a:ext uri="{909E8E84-426E-40DD-AFC4-6F175D3DCCD1}">
              <a14:hiddenFill xmlns:a14="http://schemas.microsoft.com/office/drawing/2010/main">
                <a:solidFill>
                  <a:srgbClr val="FFFFFF"/>
                </a:solidFill>
              </a14:hiddenFill>
            </a:ext>
          </a:extLst>
        </p:spPr>
      </p:pic>
      <p:sp>
        <p:nvSpPr>
          <p:cNvPr id="17" name="מציין מיקום תוכן 2">
            <a:extLst>
              <a:ext uri="{FF2B5EF4-FFF2-40B4-BE49-F238E27FC236}">
                <a16:creationId xmlns:a16="http://schemas.microsoft.com/office/drawing/2014/main" id="{94660B1F-3D32-4246-8889-C891269EE241}"/>
              </a:ext>
            </a:extLst>
          </p:cNvPr>
          <p:cNvSpPr txBox="1">
            <a:spLocks/>
          </p:cNvSpPr>
          <p:nvPr/>
        </p:nvSpPr>
        <p:spPr>
          <a:xfrm>
            <a:off x="321497" y="4198244"/>
            <a:ext cx="5432757" cy="1645920"/>
          </a:xfrm>
          <a:prstGeom prst="rect">
            <a:avLst/>
          </a:prstGeom>
        </p:spPr>
        <p:txBody>
          <a:bodyPr vert="horz" lIns="91440" tIns="45720" rIns="91440" bIns="45720" rtlCol="1"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a:t>Given no previous knowledge on the features, removing outliers, which are many according to the boxplots presented here, may cause harm and remove significant information.</a:t>
            </a:r>
            <a:endParaRPr lang="he-IL" sz="1800" dirty="0"/>
          </a:p>
        </p:txBody>
      </p:sp>
    </p:spTree>
    <p:extLst>
      <p:ext uri="{BB962C8B-B14F-4D97-AF65-F5344CB8AC3E}">
        <p14:creationId xmlns:p14="http://schemas.microsoft.com/office/powerpoint/2010/main" val="218511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כותרת 1">
            <a:extLst>
              <a:ext uri="{FF2B5EF4-FFF2-40B4-BE49-F238E27FC236}">
                <a16:creationId xmlns:a16="http://schemas.microsoft.com/office/drawing/2014/main" id="{97883FDF-4F68-4915-9C01-3569B3ED2C16}"/>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lgn="l" rtl="0"/>
            <a:r>
              <a:rPr lang="en-US" sz="3200" b="1" kern="1200" dirty="0">
                <a:solidFill>
                  <a:schemeClr val="tx1"/>
                </a:solidFill>
                <a:latin typeface="+mj-lt"/>
                <a:ea typeface="+mj-ea"/>
                <a:cs typeface="+mj-cs"/>
              </a:rPr>
              <a:t>Features correlation</a:t>
            </a:r>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מציין מיקום תוכן 2">
            <a:extLst>
              <a:ext uri="{FF2B5EF4-FFF2-40B4-BE49-F238E27FC236}">
                <a16:creationId xmlns:a16="http://schemas.microsoft.com/office/drawing/2014/main" id="{E268A9BE-5D15-4147-82A8-54485AC4B572}"/>
              </a:ext>
            </a:extLst>
          </p:cNvPr>
          <p:cNvSpPr txBox="1">
            <a:spLocks/>
          </p:cNvSpPr>
          <p:nvPr/>
        </p:nvSpPr>
        <p:spPr>
          <a:xfrm>
            <a:off x="5351164" y="586822"/>
            <a:ext cx="6002636" cy="1645920"/>
          </a:xfrm>
          <a:prstGeom prst="rect">
            <a:avLst/>
          </a:prstGeom>
        </p:spPr>
        <p:txBody>
          <a:bodyPr vert="horz" lIns="91440" tIns="45720" rIns="91440" bIns="45720" rtlCol="0"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1800" dirty="0"/>
              <a:t>Inspecting several correlation methods, suggests that there are some correlative features, hence there should be a specific  subset of features that will produce better results than just learning the full 8 features</a:t>
            </a:r>
          </a:p>
        </p:txBody>
      </p:sp>
      <p:pic>
        <p:nvPicPr>
          <p:cNvPr id="4098" name="Picture 2">
            <a:extLst>
              <a:ext uri="{FF2B5EF4-FFF2-40B4-BE49-F238E27FC236}">
                <a16:creationId xmlns:a16="http://schemas.microsoft.com/office/drawing/2014/main" id="{72F58CE7-91ED-4FDC-A7E1-2B28884328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1116" y="2734056"/>
            <a:ext cx="10098159" cy="348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46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01E8568-085A-4B5E-A9F3-4CAB0F5D0DB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rtl="0"/>
            <a:r>
              <a:rPr lang="en-US" sz="3200" b="1" dirty="0"/>
              <a:t>Building a predictive pipeline</a:t>
            </a:r>
            <a:endParaRPr lang="he-IL" sz="3200" b="1" dirty="0"/>
          </a:p>
        </p:txBody>
      </p:sp>
      <p:sp>
        <p:nvSpPr>
          <p:cNvPr id="3" name="מציין מיקום תוכן 2">
            <a:extLst>
              <a:ext uri="{FF2B5EF4-FFF2-40B4-BE49-F238E27FC236}">
                <a16:creationId xmlns:a16="http://schemas.microsoft.com/office/drawing/2014/main" id="{58405502-D6F7-43EA-A814-DB2E2166CF7F}"/>
              </a:ext>
            </a:extLst>
          </p:cNvPr>
          <p:cNvSpPr>
            <a:spLocks noGrp="1"/>
          </p:cNvSpPr>
          <p:nvPr>
            <p:ph idx="1"/>
          </p:nvPr>
        </p:nvSpPr>
        <p:spPr>
          <a:xfrm>
            <a:off x="643467" y="1782981"/>
            <a:ext cx="10905066" cy="4393982"/>
          </a:xfrm>
        </p:spPr>
        <p:txBody>
          <a:bodyPr>
            <a:normAutofit/>
          </a:bodyPr>
          <a:lstStyle/>
          <a:p>
            <a:pPr marL="0" indent="0" algn="l" rtl="0">
              <a:buNone/>
            </a:pPr>
            <a:r>
              <a:rPr lang="en-US" sz="2000" dirty="0"/>
              <a:t>I will suggest in the attached notebook a predictive pipeline which will get as an input any predictive model.</a:t>
            </a:r>
            <a:br>
              <a:rPr lang="en-US" sz="2000" dirty="0"/>
            </a:br>
            <a:r>
              <a:rPr lang="en-US" sz="2000" dirty="0"/>
              <a:t>The pipeline will do the following:</a:t>
            </a:r>
          </a:p>
          <a:p>
            <a:pPr lvl="1" algn="l" rtl="0"/>
            <a:r>
              <a:rPr lang="en-US" sz="2000" dirty="0"/>
              <a:t>Splitting the dataset into train and test datasets, 80-20 split.</a:t>
            </a:r>
          </a:p>
          <a:p>
            <a:pPr lvl="1" algn="l" rtl="0"/>
            <a:r>
              <a:rPr lang="en-US" sz="2000" dirty="0"/>
              <a:t>Selecting the best subset of features using Forward and Backward selection methods which are greedy and inefficient at large scale on one hand but adequate for this specific dataset due to its small size and relatively small number of features.</a:t>
            </a:r>
          </a:p>
          <a:p>
            <a:pPr lvl="1" algn="l" rtl="0"/>
            <a:r>
              <a:rPr lang="en-US" sz="2000" dirty="0"/>
              <a:t>Evaluating </a:t>
            </a:r>
            <a:r>
              <a:rPr lang="en-US" sz="2000" dirty="0" err="1"/>
              <a:t>Auc</a:t>
            </a:r>
            <a:r>
              <a:rPr lang="en-US" sz="2000" dirty="0"/>
              <a:t>, Accuracy and Plotting the Roc curve of the inspected model. </a:t>
            </a:r>
          </a:p>
          <a:p>
            <a:pPr marL="457200" lvl="1" indent="0" algn="l" rtl="0">
              <a:buNone/>
            </a:pPr>
            <a:endParaRPr lang="en-US" sz="2000" dirty="0"/>
          </a:p>
          <a:p>
            <a:pPr marL="457200" lvl="1" indent="0" algn="l" rtl="0">
              <a:buNone/>
            </a:pPr>
            <a:r>
              <a:rPr lang="en-US" sz="2000" dirty="0"/>
              <a:t>This pipeline will assist in inspecting different models as it will automate the inspection process and allow to find the most fitting model to achieve high accuracy</a:t>
            </a: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a:extLst>
              <a:ext uri="{FF2B5EF4-FFF2-40B4-BE49-F238E27FC236}">
                <a16:creationId xmlns:a16="http://schemas.microsoft.com/office/drawing/2014/main" id="{2F5EBC44-757B-4921-B107-AC30D6A59F7A}"/>
              </a:ext>
            </a:extLst>
          </p:cNvPr>
          <p:cNvPicPr>
            <a:picLocks noChangeAspect="1"/>
          </p:cNvPicPr>
          <p:nvPr/>
        </p:nvPicPr>
        <p:blipFill>
          <a:blip r:embed="rId2"/>
          <a:stretch>
            <a:fillRect/>
          </a:stretch>
        </p:blipFill>
        <p:spPr>
          <a:xfrm>
            <a:off x="2476500" y="5366659"/>
            <a:ext cx="7239000" cy="1209675"/>
          </a:xfrm>
          <a:prstGeom prst="rect">
            <a:avLst/>
          </a:prstGeom>
        </p:spPr>
      </p:pic>
    </p:spTree>
    <p:extLst>
      <p:ext uri="{BB962C8B-B14F-4D97-AF65-F5344CB8AC3E}">
        <p14:creationId xmlns:p14="http://schemas.microsoft.com/office/powerpoint/2010/main" val="295182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01E8568-085A-4B5E-A9F3-4CAB0F5D0DB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rtl="0"/>
            <a:r>
              <a:rPr lang="en-US" sz="3200" b="1" dirty="0"/>
              <a:t>Applying simple ML models</a:t>
            </a:r>
            <a:endParaRPr lang="he-IL" sz="3200" b="1" dirty="0"/>
          </a:p>
        </p:txBody>
      </p:sp>
      <p:sp>
        <p:nvSpPr>
          <p:cNvPr id="3" name="מציין מיקום תוכן 2">
            <a:extLst>
              <a:ext uri="{FF2B5EF4-FFF2-40B4-BE49-F238E27FC236}">
                <a16:creationId xmlns:a16="http://schemas.microsoft.com/office/drawing/2014/main" id="{58405502-D6F7-43EA-A814-DB2E2166CF7F}"/>
              </a:ext>
            </a:extLst>
          </p:cNvPr>
          <p:cNvSpPr>
            <a:spLocks noGrp="1"/>
          </p:cNvSpPr>
          <p:nvPr>
            <p:ph idx="1"/>
          </p:nvPr>
        </p:nvSpPr>
        <p:spPr>
          <a:xfrm>
            <a:off x="643467" y="1782981"/>
            <a:ext cx="10905066" cy="4393982"/>
          </a:xfrm>
        </p:spPr>
        <p:txBody>
          <a:bodyPr>
            <a:normAutofit/>
          </a:bodyPr>
          <a:lstStyle/>
          <a:p>
            <a:pPr marL="0" indent="0" algn="l" rtl="0">
              <a:buNone/>
            </a:pPr>
            <a:r>
              <a:rPr lang="en-US" sz="2000" dirty="0"/>
              <a:t>As the data is relatively small, a simple approach should be firstly considered. I will suggest the following simple yet strong classical machine learning models:</a:t>
            </a:r>
          </a:p>
          <a:p>
            <a:pPr marL="457200" indent="-457200" algn="l" rtl="0">
              <a:buAutoNum type="arabicPeriod"/>
            </a:pPr>
            <a:r>
              <a:rPr lang="en-US" sz="2000" dirty="0"/>
              <a:t>Naïve Bayes - based on applying Bayes’ theorem with the “naive” but bold assumption of conditional independence between every pair of features given the value of the class variable. Sounds rather simplified but usually does magnificent job as a classifier for small dataset.</a:t>
            </a:r>
          </a:p>
          <a:p>
            <a:pPr marL="457200" indent="-457200" algn="l" rtl="0">
              <a:buAutoNum type="arabicPeriod"/>
            </a:pPr>
            <a:endParaRPr lang="en-US" sz="2000" dirty="0"/>
          </a:p>
          <a:p>
            <a:pPr marL="457200" indent="-457200" algn="l" rtl="0">
              <a:buAutoNum type="arabicPeriod"/>
            </a:pPr>
            <a:r>
              <a:rPr lang="en-US" sz="2000" dirty="0"/>
              <a:t>Logistic regression - Data is fit into linear regression model, which then be acted upon by a logistic function, called Sigmoid, predicting the target categorical dependent variable.</a:t>
            </a:r>
          </a:p>
          <a:p>
            <a:pPr marL="457200" indent="-457200" algn="l" rtl="0">
              <a:buAutoNum type="arabicPeriod"/>
            </a:pPr>
            <a:endParaRPr lang="en-US" sz="2000" dirty="0"/>
          </a:p>
          <a:p>
            <a:pPr marL="457200" indent="-457200" algn="l" rtl="0">
              <a:buAutoNum type="arabicPeriod"/>
            </a:pPr>
            <a:r>
              <a:rPr lang="en-US" sz="2000" dirty="0"/>
              <a:t>Decision Tree -  A decision tree is a flowchart-like structure in which each internal node represents a "test" on an attribute, each branch represents the outcome of the test, and each leaf node represents a decision taken after computing all attributes. The paths from root to leaf represent classification rules.</a:t>
            </a:r>
          </a:p>
          <a:p>
            <a:pPr marL="457200" indent="-457200" algn="l" rtl="0">
              <a:buAutoNum type="arabicPeriod"/>
            </a:pPr>
            <a:endParaRPr lang="en-US" sz="2000" dirty="0"/>
          </a:p>
          <a:p>
            <a:pPr marL="457200" indent="-457200" algn="l" rtl="0">
              <a:buAutoNum type="arabicPeriod"/>
            </a:pPr>
            <a:endParaRPr lang="en-US" sz="2000"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8546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01E8568-085A-4B5E-A9F3-4CAB0F5D0DB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rtl="0"/>
            <a:r>
              <a:rPr lang="en-US" sz="3200" b="1" dirty="0"/>
              <a:t>Applying simple ML models - results</a:t>
            </a:r>
            <a:endParaRPr lang="he-IL" sz="3200" b="1"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3FD6A815-BFC7-4A42-86C2-F751A605B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49" y="1356414"/>
            <a:ext cx="6419850" cy="5033162"/>
          </a:xfrm>
          <a:prstGeom prst="rect">
            <a:avLst/>
          </a:prstGeom>
          <a:noFill/>
          <a:extLst>
            <a:ext uri="{909E8E84-426E-40DD-AFC4-6F175D3DCCD1}">
              <a14:hiddenFill xmlns:a14="http://schemas.microsoft.com/office/drawing/2010/main">
                <a:solidFill>
                  <a:srgbClr val="FFFFFF"/>
                </a:solidFill>
              </a14:hiddenFill>
            </a:ext>
          </a:extLst>
        </p:spPr>
      </p:pic>
      <p:pic>
        <p:nvPicPr>
          <p:cNvPr id="7" name="תמונה 6">
            <a:extLst>
              <a:ext uri="{FF2B5EF4-FFF2-40B4-BE49-F238E27FC236}">
                <a16:creationId xmlns:a16="http://schemas.microsoft.com/office/drawing/2014/main" id="{EB22A2DD-717C-4218-B3FD-88B647370F05}"/>
              </a:ext>
            </a:extLst>
          </p:cNvPr>
          <p:cNvPicPr>
            <a:picLocks noChangeAspect="1"/>
          </p:cNvPicPr>
          <p:nvPr/>
        </p:nvPicPr>
        <p:blipFill>
          <a:blip r:embed="rId3"/>
          <a:stretch>
            <a:fillRect/>
          </a:stretch>
        </p:blipFill>
        <p:spPr>
          <a:xfrm>
            <a:off x="6800278" y="1466705"/>
            <a:ext cx="5064373" cy="1432348"/>
          </a:xfrm>
          <a:prstGeom prst="rect">
            <a:avLst/>
          </a:prstGeom>
        </p:spPr>
      </p:pic>
      <p:sp>
        <p:nvSpPr>
          <p:cNvPr id="14" name="מציין מיקום תוכן 2">
            <a:extLst>
              <a:ext uri="{FF2B5EF4-FFF2-40B4-BE49-F238E27FC236}">
                <a16:creationId xmlns:a16="http://schemas.microsoft.com/office/drawing/2014/main" id="{D3596BA0-868D-499F-A234-CB0D04B43D57}"/>
              </a:ext>
            </a:extLst>
          </p:cNvPr>
          <p:cNvSpPr txBox="1">
            <a:spLocks/>
          </p:cNvSpPr>
          <p:nvPr/>
        </p:nvSpPr>
        <p:spPr>
          <a:xfrm>
            <a:off x="6800278" y="2970489"/>
            <a:ext cx="5064372" cy="1544098"/>
          </a:xfrm>
          <a:prstGeom prst="rect">
            <a:avLst/>
          </a:prstGeom>
        </p:spPr>
        <p:txBody>
          <a:bodyPr vert="horz" lIns="91440" tIns="45720" rIns="91440" bIns="45720" rtlCol="1"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a:t>Its possible to see that Logistic regression performs pretty well on the data where there are only 3 useful features needed:</a:t>
            </a:r>
          </a:p>
          <a:p>
            <a:pPr marL="0" indent="0" algn="l" rtl="0">
              <a:buFont typeface="Arial" panose="020B0604020202020204" pitchFamily="34" charset="0"/>
              <a:buNone/>
            </a:pPr>
            <a:endParaRPr lang="he-IL" sz="1800" dirty="0"/>
          </a:p>
        </p:txBody>
      </p:sp>
      <p:pic>
        <p:nvPicPr>
          <p:cNvPr id="12" name="תמונה 11">
            <a:extLst>
              <a:ext uri="{FF2B5EF4-FFF2-40B4-BE49-F238E27FC236}">
                <a16:creationId xmlns:a16="http://schemas.microsoft.com/office/drawing/2014/main" id="{E8E61128-DE2F-41E2-A90B-EC1B6DCB1B21}"/>
              </a:ext>
            </a:extLst>
          </p:cNvPr>
          <p:cNvPicPr>
            <a:picLocks noChangeAspect="1"/>
          </p:cNvPicPr>
          <p:nvPr/>
        </p:nvPicPr>
        <p:blipFill>
          <a:blip r:embed="rId4"/>
          <a:stretch>
            <a:fillRect/>
          </a:stretch>
        </p:blipFill>
        <p:spPr>
          <a:xfrm>
            <a:off x="6800278" y="3959086"/>
            <a:ext cx="4999096" cy="479564"/>
          </a:xfrm>
          <a:prstGeom prst="rect">
            <a:avLst/>
          </a:prstGeom>
        </p:spPr>
      </p:pic>
      <p:sp>
        <p:nvSpPr>
          <p:cNvPr id="20" name="מציין מיקום תוכן 2">
            <a:extLst>
              <a:ext uri="{FF2B5EF4-FFF2-40B4-BE49-F238E27FC236}">
                <a16:creationId xmlns:a16="http://schemas.microsoft.com/office/drawing/2014/main" id="{ADE0705B-25D5-4F34-9E44-CE96A8AB8527}"/>
              </a:ext>
            </a:extLst>
          </p:cNvPr>
          <p:cNvSpPr txBox="1">
            <a:spLocks/>
          </p:cNvSpPr>
          <p:nvPr/>
        </p:nvSpPr>
        <p:spPr>
          <a:xfrm>
            <a:off x="6800278" y="4898417"/>
            <a:ext cx="5064372" cy="1544098"/>
          </a:xfrm>
          <a:prstGeom prst="rect">
            <a:avLst/>
          </a:prstGeom>
        </p:spPr>
        <p:txBody>
          <a:bodyPr vert="horz" lIns="91440" tIns="45720" rIns="91440" bIns="45720" rtlCol="1" anchor="ctr">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Font typeface="Arial" panose="020B0604020202020204" pitchFamily="34" charset="0"/>
              <a:buNone/>
            </a:pPr>
            <a:r>
              <a:rPr lang="en-US" sz="1800" dirty="0"/>
              <a:t>Naïve bayes is also a suitable candidate as it performs almost as Logistic regression with only two features:</a:t>
            </a:r>
          </a:p>
          <a:p>
            <a:pPr marL="0" indent="0" algn="l" rtl="0">
              <a:buFont typeface="Arial" panose="020B0604020202020204" pitchFamily="34" charset="0"/>
              <a:buNone/>
            </a:pPr>
            <a:endParaRPr lang="en-US" sz="1800" dirty="0"/>
          </a:p>
          <a:p>
            <a:pPr marL="0" indent="0" algn="l" rtl="0">
              <a:buFont typeface="Arial" panose="020B0604020202020204" pitchFamily="34" charset="0"/>
              <a:buNone/>
            </a:pPr>
            <a:endParaRPr lang="he-IL" sz="1800" dirty="0"/>
          </a:p>
        </p:txBody>
      </p:sp>
      <p:pic>
        <p:nvPicPr>
          <p:cNvPr id="15" name="תמונה 14">
            <a:extLst>
              <a:ext uri="{FF2B5EF4-FFF2-40B4-BE49-F238E27FC236}">
                <a16:creationId xmlns:a16="http://schemas.microsoft.com/office/drawing/2014/main" id="{37B5EC71-7301-437E-9B4E-47BFC257D326}"/>
              </a:ext>
            </a:extLst>
          </p:cNvPr>
          <p:cNvPicPr>
            <a:picLocks noChangeAspect="1"/>
          </p:cNvPicPr>
          <p:nvPr/>
        </p:nvPicPr>
        <p:blipFill>
          <a:blip r:embed="rId5"/>
          <a:stretch>
            <a:fillRect/>
          </a:stretch>
        </p:blipFill>
        <p:spPr>
          <a:xfrm>
            <a:off x="6800278" y="5670466"/>
            <a:ext cx="4261746" cy="522456"/>
          </a:xfrm>
          <a:prstGeom prst="rect">
            <a:avLst/>
          </a:prstGeom>
        </p:spPr>
      </p:pic>
    </p:spTree>
    <p:extLst>
      <p:ext uri="{BB962C8B-B14F-4D97-AF65-F5344CB8AC3E}">
        <p14:creationId xmlns:p14="http://schemas.microsoft.com/office/powerpoint/2010/main" val="358952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כותרת 1">
            <a:extLst>
              <a:ext uri="{FF2B5EF4-FFF2-40B4-BE49-F238E27FC236}">
                <a16:creationId xmlns:a16="http://schemas.microsoft.com/office/drawing/2014/main" id="{E01E8568-085A-4B5E-A9F3-4CAB0F5D0DBC}"/>
              </a:ext>
            </a:extLst>
          </p:cNvPr>
          <p:cNvSpPr>
            <a:spLocks noGrp="1"/>
          </p:cNvSpPr>
          <p:nvPr>
            <p:ph type="title"/>
          </p:nvPr>
        </p:nvSpPr>
        <p:spPr>
          <a:xfrm>
            <a:off x="643467" y="321734"/>
            <a:ext cx="10905066" cy="1135737"/>
          </a:xfrm>
        </p:spPr>
        <p:txBody>
          <a:bodyPr vert="horz" lIns="91440" tIns="45720" rIns="91440" bIns="45720" rtlCol="0" anchor="ctr">
            <a:normAutofit/>
          </a:bodyPr>
          <a:lstStyle/>
          <a:p>
            <a:pPr algn="ctr" rtl="0"/>
            <a:r>
              <a:rPr lang="en-US" sz="3200" b="1" dirty="0"/>
              <a:t>Improving results using Ensemble methods</a:t>
            </a:r>
            <a:endParaRPr lang="he-IL" sz="3200" b="1" dirty="0"/>
          </a:p>
        </p:txBody>
      </p:sp>
      <p:sp>
        <p:nvSpPr>
          <p:cNvPr id="3" name="מציין מיקום תוכן 2">
            <a:extLst>
              <a:ext uri="{FF2B5EF4-FFF2-40B4-BE49-F238E27FC236}">
                <a16:creationId xmlns:a16="http://schemas.microsoft.com/office/drawing/2014/main" id="{58405502-D6F7-43EA-A814-DB2E2166CF7F}"/>
              </a:ext>
            </a:extLst>
          </p:cNvPr>
          <p:cNvSpPr>
            <a:spLocks noGrp="1"/>
          </p:cNvSpPr>
          <p:nvPr>
            <p:ph idx="1"/>
          </p:nvPr>
        </p:nvSpPr>
        <p:spPr>
          <a:xfrm>
            <a:off x="643467" y="1345815"/>
            <a:ext cx="10905066" cy="4393982"/>
          </a:xfrm>
        </p:spPr>
        <p:txBody>
          <a:bodyPr>
            <a:normAutofit/>
          </a:bodyPr>
          <a:lstStyle/>
          <a:p>
            <a:pPr marL="0" indent="0" algn="l" rtl="0">
              <a:buNone/>
            </a:pPr>
            <a:r>
              <a:rPr lang="en-US" sz="2000" dirty="0"/>
              <a:t>Now, to give a small boost to results, its possible to use ensemble method. </a:t>
            </a:r>
            <a:br>
              <a:rPr lang="en-US" sz="2000" dirty="0"/>
            </a:br>
            <a:r>
              <a:rPr lang="en-US" sz="2000" dirty="0"/>
              <a:t>I will present Voting Classifier in particular.</a:t>
            </a:r>
          </a:p>
          <a:p>
            <a:pPr marL="0" indent="0" algn="l" rtl="0">
              <a:buNone/>
            </a:pPr>
            <a:r>
              <a:rPr lang="en-US" sz="2000" dirty="0"/>
              <a:t>The main idea behind it is to combine conceptually different machine learning classifiers and use a majority vote or the average predicted probabilities to predict the class labels. Such a classifier can be useful for a set of equally well performing model in order to balance out their individual weaknesses.</a:t>
            </a:r>
          </a:p>
          <a:p>
            <a:pPr marL="0" indent="0" algn="l" rtl="0">
              <a:buNone/>
            </a:pPr>
            <a:endParaRPr lang="en-US" sz="2000" dirty="0"/>
          </a:p>
          <a:p>
            <a:pPr marL="457200" indent="-457200" algn="l" rtl="0">
              <a:buAutoNum type="arabicPeriod"/>
            </a:pPr>
            <a:endParaRPr lang="en-US" sz="2000" dirty="0"/>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תמונה 4">
            <a:extLst>
              <a:ext uri="{FF2B5EF4-FFF2-40B4-BE49-F238E27FC236}">
                <a16:creationId xmlns:a16="http://schemas.microsoft.com/office/drawing/2014/main" id="{B49F7728-E7DB-4B98-B02A-204D5CE47038}"/>
              </a:ext>
            </a:extLst>
          </p:cNvPr>
          <p:cNvPicPr>
            <a:picLocks noChangeAspect="1"/>
          </p:cNvPicPr>
          <p:nvPr/>
        </p:nvPicPr>
        <p:blipFill>
          <a:blip r:embed="rId2"/>
          <a:stretch>
            <a:fillRect/>
          </a:stretch>
        </p:blipFill>
        <p:spPr>
          <a:xfrm>
            <a:off x="327349" y="4881165"/>
            <a:ext cx="11787628" cy="1262040"/>
          </a:xfrm>
          <a:prstGeom prst="rect">
            <a:avLst/>
          </a:prstGeom>
        </p:spPr>
      </p:pic>
    </p:spTree>
    <p:extLst>
      <p:ext uri="{BB962C8B-B14F-4D97-AF65-F5344CB8AC3E}">
        <p14:creationId xmlns:p14="http://schemas.microsoft.com/office/powerpoint/2010/main" val="12949998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804</Words>
  <Application>Microsoft Office PowerPoint</Application>
  <PresentationFormat>מסך רחב</PresentationFormat>
  <Paragraphs>134</Paragraphs>
  <Slides>10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10</vt:i4>
      </vt:variant>
    </vt:vector>
  </HeadingPairs>
  <TitlesOfParts>
    <vt:vector size="17" baseType="lpstr">
      <vt:lpstr>Arial</vt:lpstr>
      <vt:lpstr>Arial</vt:lpstr>
      <vt:lpstr>Assistant</vt:lpstr>
      <vt:lpstr>Calibri</vt:lpstr>
      <vt:lpstr>Calibri Light</vt:lpstr>
      <vt:lpstr>Courier New</vt:lpstr>
      <vt:lpstr>ערכת נושא Office</vt:lpstr>
      <vt:lpstr>Predictions for quality control system </vt:lpstr>
      <vt:lpstr>Introduction</vt:lpstr>
      <vt:lpstr>Exploratory Data Analysis</vt:lpstr>
      <vt:lpstr>מצגת של PowerPoint‏</vt:lpstr>
      <vt:lpstr>Features correlation</vt:lpstr>
      <vt:lpstr>Building a predictive pipeline</vt:lpstr>
      <vt:lpstr>Applying simple ML models</vt:lpstr>
      <vt:lpstr>Applying simple ML models - results</vt:lpstr>
      <vt:lpstr>Improving results using Ensemble methods</vt:lpstr>
      <vt:lpstr>Improving results using Ensemble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Inspection of quality control system</dc:title>
  <dc:creator>Gil Zeevi</dc:creator>
  <cp:lastModifiedBy>Gil Zeevi</cp:lastModifiedBy>
  <cp:revision>16</cp:revision>
  <dcterms:created xsi:type="dcterms:W3CDTF">2022-04-16T20:31:20Z</dcterms:created>
  <dcterms:modified xsi:type="dcterms:W3CDTF">2022-04-16T21:54:05Z</dcterms:modified>
</cp:coreProperties>
</file>