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64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57a61f2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57a61f2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57a61f2b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57a61f2b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57a61f2b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57a61f2b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57a61f2b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57a61f2b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57a61f2b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57a61f2b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59708750c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59708750c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57a61f2b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57a61f2b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5b3cee4cc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5b3cee4cc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4337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0" b="1"/>
              <a:t>Stored Procedures</a:t>
            </a:r>
            <a:r>
              <a:rPr lang="pt-BR"/>
              <a:t> </a:t>
            </a:r>
            <a:r>
              <a:rPr lang="pt-BR" sz="4077"/>
              <a:t>Procedimentos Armazenados</a:t>
            </a:r>
            <a:endParaRPr sz="4077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68500"/>
            <a:ext cx="8520600" cy="18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000000"/>
                </a:solidFill>
              </a:rPr>
              <a:t>Integrantes:</a:t>
            </a:r>
            <a:endParaRPr sz="14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Gabriel Pereira			Kemilly Ferreira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Giovanna Macedo			Leandro Rangel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Guilherme Costa</a:t>
            </a:r>
            <a:r>
              <a:rPr lang="pt-BR" sz="1200">
                <a:solidFill>
                  <a:schemeClr val="dk1"/>
                </a:solidFill>
              </a:rPr>
              <a:t>			</a:t>
            </a:r>
            <a:r>
              <a:rPr lang="pt-BR" sz="1200">
                <a:solidFill>
                  <a:srgbClr val="000000"/>
                </a:solidFill>
              </a:rPr>
              <a:t>Renato Alves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Joyce Santos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68475"/>
            <a:ext cx="8520600" cy="6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 b="1"/>
              <a:t>O que é Stored Procedures? </a:t>
            </a:r>
            <a:endParaRPr sz="2620"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153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pt-BR" sz="1600">
                <a:solidFill>
                  <a:srgbClr val="000000"/>
                </a:solidFill>
              </a:rPr>
              <a:t> Conjunto de comandos em SQL que podem ser executados de uma só vez, como em uma função;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pt-BR" sz="1600">
                <a:solidFill>
                  <a:srgbClr val="000000"/>
                </a:solidFill>
              </a:rPr>
              <a:t>Armazena tarefas repetitivas e aceita parâmetros de entrada para que a tarefa seja efetuada de acordo com a necessidade individual;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pt-BR" sz="1600">
                <a:solidFill>
                  <a:srgbClr val="000000"/>
                </a:solidFill>
              </a:rPr>
              <a:t>Um Stored Procedure pode reduzir o tráfego na rede, melhorar a performance de um banco de dados, criar tarefas agendadas, diminuir riscos, criar rotinas de processamento, etc.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 b="1"/>
              <a:t>Tipos</a:t>
            </a:r>
            <a:endParaRPr sz="2620" b="1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54350" y="1102925"/>
            <a:ext cx="8751600" cy="39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6706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t-BR" sz="1500" b="1">
                <a:solidFill>
                  <a:srgbClr val="000000"/>
                </a:solidFill>
              </a:rPr>
              <a:t>Procedimentos Locais:</a:t>
            </a:r>
            <a:r>
              <a:rPr lang="pt-BR" sz="1500">
                <a:solidFill>
                  <a:srgbClr val="000000"/>
                </a:solidFill>
              </a:rPr>
              <a:t> criado no banco de dados do próprio usuário;</a:t>
            </a:r>
            <a:endParaRPr sz="1500">
              <a:solidFill>
                <a:srgbClr val="000000"/>
              </a:solidFill>
            </a:endParaRPr>
          </a:p>
          <a:p>
            <a:pPr marL="457200" lvl="0" indent="-316706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t-BR" sz="1500" b="1">
                <a:solidFill>
                  <a:srgbClr val="000000"/>
                </a:solidFill>
              </a:rPr>
              <a:t>Procedimentos Temporários:</a:t>
            </a:r>
            <a:r>
              <a:rPr lang="pt-BR" sz="1500">
                <a:solidFill>
                  <a:srgbClr val="000000"/>
                </a:solidFill>
              </a:rPr>
              <a:t> existem os Locais que começam com # e os Globais, que começam com ##;</a:t>
            </a:r>
            <a:endParaRPr sz="1500">
              <a:solidFill>
                <a:srgbClr val="000000"/>
              </a:solidFill>
            </a:endParaRPr>
          </a:p>
          <a:p>
            <a:pPr marL="914400" lvl="1" indent="-302021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pt-BR" sz="1250" b="1">
                <a:solidFill>
                  <a:srgbClr val="000000"/>
                </a:solidFill>
              </a:rPr>
              <a:t>Locais:</a:t>
            </a:r>
            <a:r>
              <a:rPr lang="pt-BR" sz="1250">
                <a:solidFill>
                  <a:srgbClr val="000000"/>
                </a:solidFill>
              </a:rPr>
              <a:t> </a:t>
            </a:r>
            <a:r>
              <a:rPr lang="pt-BR" sz="1250">
                <a:solidFill>
                  <a:srgbClr val="000000"/>
                </a:solidFill>
                <a:highlight>
                  <a:srgbClr val="FFFFFF"/>
                </a:highlight>
              </a:rPr>
              <a:t>Visíveis somente na conexão atual do usuário e são excluídas quando a conexão é fechada.</a:t>
            </a:r>
            <a:endParaRPr sz="12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1" indent="-316706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Char char="○"/>
            </a:pPr>
            <a:r>
              <a:rPr lang="pt-BR" sz="1250" b="1">
                <a:solidFill>
                  <a:srgbClr val="000000"/>
                </a:solidFill>
              </a:rPr>
              <a:t>Globais: </a:t>
            </a:r>
            <a:r>
              <a:rPr lang="pt-BR" sz="1250">
                <a:solidFill>
                  <a:srgbClr val="000000"/>
                </a:solidFill>
                <a:highlight>
                  <a:srgbClr val="FFFFFF"/>
                </a:highlight>
              </a:rPr>
              <a:t>Visíveis para qualquer usuário depois de criados e são excluído no final da última sessão do procedimento.</a:t>
            </a:r>
            <a:endParaRPr sz="1250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6706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t-BR" sz="1500" b="1">
                <a:solidFill>
                  <a:srgbClr val="000000"/>
                </a:solidFill>
              </a:rPr>
              <a:t>Procedimentos de Sistema:</a:t>
            </a:r>
            <a:r>
              <a:rPr lang="pt-BR" sz="1500">
                <a:solidFill>
                  <a:srgbClr val="000000"/>
                </a:solidFill>
              </a:rPr>
              <a:t> são armazenados no banco de dados padrão do SQL Server (master), podendo ser identificado com a sigla “sp”;</a:t>
            </a:r>
            <a:endParaRPr sz="1500">
              <a:solidFill>
                <a:srgbClr val="000000"/>
              </a:solidFill>
            </a:endParaRPr>
          </a:p>
          <a:p>
            <a:pPr marL="457200" lvl="0" indent="-316706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t-BR" sz="1500" b="1">
                <a:solidFill>
                  <a:srgbClr val="000000"/>
                </a:solidFill>
              </a:rPr>
              <a:t>Procedimentos Remotos:</a:t>
            </a:r>
            <a:r>
              <a:rPr lang="pt-BR" sz="1500">
                <a:solidFill>
                  <a:srgbClr val="000000"/>
                </a:solidFill>
              </a:rPr>
              <a:t> podem usar Queries distribuídas para tais procedimentos, são utilizadas apenas por compatibilidade;</a:t>
            </a:r>
            <a:endParaRPr sz="1500">
              <a:solidFill>
                <a:srgbClr val="000000"/>
              </a:solidFill>
            </a:endParaRPr>
          </a:p>
          <a:p>
            <a:pPr marL="457200" lvl="0" indent="-316706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t-BR" sz="1500" b="1">
                <a:solidFill>
                  <a:srgbClr val="000000"/>
                </a:solidFill>
              </a:rPr>
              <a:t>Procedimentos Estendidos:</a:t>
            </a:r>
            <a:r>
              <a:rPr lang="pt-BR" sz="1500">
                <a:solidFill>
                  <a:srgbClr val="000000"/>
                </a:solidFill>
              </a:rPr>
              <a:t> este, recebe a extensão </a:t>
            </a:r>
            <a:r>
              <a:rPr lang="pt-BR" sz="1500" i="1">
                <a:solidFill>
                  <a:srgbClr val="000000"/>
                </a:solidFill>
              </a:rPr>
              <a:t>.ddl</a:t>
            </a:r>
            <a:r>
              <a:rPr lang="pt-BR" sz="1500">
                <a:solidFill>
                  <a:srgbClr val="000000"/>
                </a:solidFill>
              </a:rPr>
              <a:t> e são executados fora do SGBD SQL Server.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 b="1"/>
              <a:t>Quando utilizar?</a:t>
            </a:r>
            <a:endParaRPr sz="2620" b="1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138200" y="1189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just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000000"/>
                </a:solidFill>
              </a:rPr>
              <a:t>Quando temos várias aplicações escritas em diferentes linguagens, ou rodam em plataformas diferentes, porém executam a mesma função.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000000"/>
                </a:solidFill>
              </a:rPr>
              <a:t>Quando damos prioridade à consistência e segurança.</a:t>
            </a:r>
            <a:endParaRPr sz="160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400"/>
              </a:spcBef>
              <a:spcAft>
                <a:spcPts val="0"/>
              </a:spcAft>
              <a:buNone/>
            </a:pPr>
            <a:endParaRPr sz="1500" b="1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1">
                <a:solidFill>
                  <a:srgbClr val="000000"/>
                </a:solidFill>
              </a:rPr>
              <a:t>**Os bancos (Itaú, Bradesco, Real, etc), por exemplo, em geral, utilizam stored procedures para todas as operações em comum. Os procedimentos podem assegurar que as operações sejam registradas de forma correta e segura.</a:t>
            </a:r>
            <a:endParaRPr sz="16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379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 b="1"/>
              <a:t>Por que é mais seguro?</a:t>
            </a:r>
            <a:endParaRPr sz="2620" b="1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191950" y="10822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23850" algn="just" rtl="0">
              <a:spcBef>
                <a:spcPts val="1500"/>
              </a:spcBef>
              <a:spcAft>
                <a:spcPts val="0"/>
              </a:spcAft>
              <a:buClr>
                <a:srgbClr val="0E1835"/>
              </a:buClr>
              <a:buSzPts val="1500"/>
              <a:buChar char="●"/>
            </a:pPr>
            <a:r>
              <a:rPr lang="pt-BR" sz="1500">
                <a:solidFill>
                  <a:srgbClr val="0E1835"/>
                </a:solidFill>
              </a:rPr>
              <a:t> </a:t>
            </a:r>
            <a:r>
              <a:rPr lang="pt-BR" sz="1500">
                <a:solidFill>
                  <a:srgbClr val="000000"/>
                </a:solidFill>
              </a:rPr>
              <a:t>Aplicações e usuários não podem ter nenhum tipo de acesso às tabelas do banco de dados de forma direta.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pt-BR" sz="1500">
                <a:solidFill>
                  <a:srgbClr val="000000"/>
                </a:solidFill>
                <a:highlight>
                  <a:schemeClr val="lt1"/>
                </a:highlight>
              </a:rPr>
              <a:t>Para consultar/selecionar somente as informações e tabelas que eles têm autorização de acesso eles precisam executar as stored procedures, sendo estas determinadas pelos DBAs.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Como criar um?</a:t>
            </a:r>
            <a:endParaRPr b="1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204900" y="1152475"/>
            <a:ext cx="8520600" cy="3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42" b="1">
                <a:solidFill>
                  <a:srgbClr val="000000"/>
                </a:solidFill>
              </a:rPr>
              <a:t>Criar Procedimento:							Deletar Procedimento:</a:t>
            </a:r>
            <a:endParaRPr sz="1542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dk1"/>
                </a:solidFill>
              </a:rPr>
              <a:t>	</a:t>
            </a:r>
            <a:r>
              <a:rPr lang="pt-BR" sz="1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 PROCEDURE</a:t>
            </a:r>
            <a:r>
              <a:rPr lang="pt-BR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Nome do Procedimento</a:t>
            </a:r>
            <a:r>
              <a:rPr lang="pt-B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pt-BR" sz="1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DROP PROCEDURE</a:t>
            </a:r>
            <a:r>
              <a:rPr lang="pt-B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Nome do Procedimento</a:t>
            </a:r>
            <a:endParaRPr sz="1400" i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endParaRPr sz="1400"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4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Declarações SQL</a:t>
            </a:r>
            <a:endParaRPr sz="1400" i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chemeClr val="dk1"/>
                </a:solidFill>
              </a:rPr>
              <a:t>	</a:t>
            </a:r>
            <a:r>
              <a:rPr lang="pt-BR" sz="1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GO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42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42" b="1">
                <a:solidFill>
                  <a:srgbClr val="000000"/>
                </a:solidFill>
              </a:rPr>
              <a:t>Executar Procedimento:						Alterar Procedimento:</a:t>
            </a:r>
            <a:endParaRPr sz="1542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chemeClr val="dk1"/>
                </a:solidFill>
              </a:rPr>
              <a:t>	</a:t>
            </a:r>
            <a:r>
              <a:rPr lang="pt-BR" sz="1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lang="pt-BR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Nome do Procedimento				</a:t>
            </a:r>
            <a:r>
              <a:rPr lang="pt-BR" sz="1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ALTER PROCEDURE </a:t>
            </a:r>
            <a:r>
              <a:rPr lang="pt-BR" sz="14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Nome do Procedimento</a:t>
            </a:r>
            <a:endParaRPr sz="1400" i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	</a:t>
            </a:r>
            <a:r>
              <a:rPr lang="pt-BR" sz="1300" b="1">
                <a:solidFill>
                  <a:srgbClr val="000000"/>
                </a:solidFill>
              </a:rPr>
              <a:t>*Pode se usar EXEC ou EXECUTE*				</a:t>
            </a:r>
            <a:r>
              <a:rPr lang="pt-BR" sz="13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Código da Procedure</a:t>
            </a:r>
            <a:r>
              <a:rPr lang="pt-BR" sz="1300" b="1">
                <a:solidFill>
                  <a:srgbClr val="000000"/>
                </a:solidFill>
              </a:rPr>
              <a:t>	</a:t>
            </a: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i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Parâmetros 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pt-BR" sz="1500">
                <a:solidFill>
                  <a:srgbClr val="000000"/>
                </a:solidFill>
              </a:rPr>
              <a:t>Para retornar e selecionar dados específicos é necessário o uso dos parâmetros.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000000"/>
                </a:solidFill>
              </a:rPr>
              <a:t>EX: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000000"/>
                </a:solidFill>
              </a:rPr>
              <a:t>	</a:t>
            </a:r>
            <a:r>
              <a:rPr lang="pt-BR" sz="15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 PROCEDURES</a:t>
            </a:r>
            <a:r>
              <a:rPr lang="pt-BR" sz="15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5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Nome do Procedimento (Parâmetro		Tipo de Dado )</a:t>
            </a:r>
            <a:endParaRPr sz="1500" i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Códigos do Procedure</a:t>
            </a:r>
            <a:endParaRPr sz="1500" i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5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pt-BR" sz="15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Coluna</a:t>
            </a:r>
            <a:r>
              <a:rPr lang="pt-BR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5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Parâmetro</a:t>
            </a:r>
            <a:endParaRPr sz="1500" i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5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EXEC </a:t>
            </a:r>
            <a:r>
              <a:rPr lang="pt-BR" sz="15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Nome do Procedimento		Parâmetro</a:t>
            </a:r>
            <a:endParaRPr sz="1500" i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 i="1">
                <a:solidFill>
                  <a:srgbClr val="000000"/>
                </a:solidFill>
              </a:rPr>
              <a:t>				</a:t>
            </a:r>
            <a:endParaRPr sz="1500" i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Considerações Finais</a:t>
            </a:r>
            <a:endParaRPr b="1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pt-BR" sz="1500">
                <a:solidFill>
                  <a:srgbClr val="000000"/>
                </a:solidFill>
              </a:rPr>
              <a:t>Os Stored Procedures são fundamentais para a seleção e apresentação das informações das tabelas;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pt-BR" sz="1500">
                <a:solidFill>
                  <a:srgbClr val="000000"/>
                </a:solidFill>
              </a:rPr>
              <a:t>Mais seguros através das permissões concedidas pelo DBA;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pt-BR" sz="1500">
                <a:solidFill>
                  <a:srgbClr val="000000"/>
                </a:solidFill>
              </a:rPr>
              <a:t>rápidos, por diminuir consideravelmente o tráfego de rede.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1808700"/>
            <a:ext cx="8520600" cy="1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020"/>
              <a:t>Dúvidas?</a:t>
            </a:r>
            <a:endParaRPr sz="50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Apresentação na tela (16:9)</PresentationFormat>
  <Paragraphs>51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Simple Light</vt:lpstr>
      <vt:lpstr>Stored Procedures Procedimentos Armazenados</vt:lpstr>
      <vt:lpstr>O que é Stored Procedures? </vt:lpstr>
      <vt:lpstr>Tipos</vt:lpstr>
      <vt:lpstr>Quando utilizar?</vt:lpstr>
      <vt:lpstr>Por que é mais seguro?</vt:lpstr>
      <vt:lpstr>Como criar um?</vt:lpstr>
      <vt:lpstr>Parâmetros </vt:lpstr>
      <vt:lpstr>Considerações Finais</vt:lpstr>
      <vt:lpstr>Dúvidas?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Procedures Procedimentos Armazenados</dc:title>
  <dc:creator>Domingos PC</dc:creator>
  <cp:lastModifiedBy>Domingos PC</cp:lastModifiedBy>
  <cp:revision>1</cp:revision>
  <dcterms:modified xsi:type="dcterms:W3CDTF">2021-03-08T20:18:39Z</dcterms:modified>
</cp:coreProperties>
</file>