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3" r:id="rId2"/>
    <p:sldId id="259" r:id="rId3"/>
    <p:sldId id="271" r:id="rId4"/>
    <p:sldId id="273" r:id="rId5"/>
    <p:sldId id="265" r:id="rId6"/>
    <p:sldId id="267" r:id="rId7"/>
    <p:sldId id="284" r:id="rId8"/>
    <p:sldId id="282" r:id="rId9"/>
    <p:sldId id="306" r:id="rId10"/>
    <p:sldId id="268" r:id="rId11"/>
    <p:sldId id="266" r:id="rId12"/>
    <p:sldId id="26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5" r:id="rId24"/>
    <p:sldId id="286" r:id="rId25"/>
    <p:sldId id="292" r:id="rId26"/>
    <p:sldId id="289" r:id="rId27"/>
    <p:sldId id="283" r:id="rId28"/>
    <p:sldId id="290" r:id="rId29"/>
    <p:sldId id="287" r:id="rId30"/>
    <p:sldId id="288" r:id="rId31"/>
    <p:sldId id="295" r:id="rId32"/>
    <p:sldId id="291" r:id="rId33"/>
    <p:sldId id="303" r:id="rId34"/>
    <p:sldId id="293" r:id="rId35"/>
    <p:sldId id="294" r:id="rId36"/>
    <p:sldId id="298" r:id="rId37"/>
    <p:sldId id="297" r:id="rId38"/>
    <p:sldId id="296" r:id="rId39"/>
    <p:sldId id="299" r:id="rId40"/>
    <p:sldId id="309" r:id="rId41"/>
    <p:sldId id="302" r:id="rId42"/>
    <p:sldId id="305" r:id="rId43"/>
    <p:sldId id="308" r:id="rId44"/>
    <p:sldId id="311" r:id="rId45"/>
    <p:sldId id="312" r:id="rId46"/>
    <p:sldId id="314" r:id="rId47"/>
    <p:sldId id="315" r:id="rId48"/>
    <p:sldId id="313" r:id="rId49"/>
    <p:sldId id="307" r:id="rId50"/>
    <p:sldId id="300" r:id="rId51"/>
    <p:sldId id="304" r:id="rId52"/>
    <p:sldId id="320" r:id="rId53"/>
    <p:sldId id="321" r:id="rId54"/>
    <p:sldId id="317" r:id="rId55"/>
    <p:sldId id="319" r:id="rId56"/>
    <p:sldId id="316" r:id="rId57"/>
    <p:sldId id="310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-307" y="-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/sel_element_gt.asp" TargetMode="External"/><Relationship Id="rId13" Type="http://schemas.openxmlformats.org/officeDocument/2006/relationships/hyperlink" Target="http://www.w3schools.com/css/sel_attribute_value_lang.asp" TargetMode="External"/><Relationship Id="rId18" Type="http://schemas.openxmlformats.org/officeDocument/2006/relationships/hyperlink" Target="http://www.w3schools.com/css/sel_focus.asp" TargetMode="External"/><Relationship Id="rId3" Type="http://schemas.openxmlformats.org/officeDocument/2006/relationships/hyperlink" Target="http://www.w3schools.com/css/sel_id.asp" TargetMode="External"/><Relationship Id="rId21" Type="http://schemas.openxmlformats.org/officeDocument/2006/relationships/hyperlink" Target="http://www.w3schools.com/css/sel_firstchild.asp" TargetMode="External"/><Relationship Id="rId7" Type="http://schemas.openxmlformats.org/officeDocument/2006/relationships/hyperlink" Target="http://www.w3schools.com/css/sel_element_element.asp" TargetMode="External"/><Relationship Id="rId12" Type="http://schemas.openxmlformats.org/officeDocument/2006/relationships/hyperlink" Target="http://www.w3schools.com/css/sel_attribute_value_contains.asp" TargetMode="External"/><Relationship Id="rId17" Type="http://schemas.openxmlformats.org/officeDocument/2006/relationships/hyperlink" Target="http://www.w3schools.com/css/sel_hover.asp" TargetMode="External"/><Relationship Id="rId2" Type="http://schemas.openxmlformats.org/officeDocument/2006/relationships/hyperlink" Target="http://www.w3schools.com/css/sel_class.asp" TargetMode="External"/><Relationship Id="rId16" Type="http://schemas.openxmlformats.org/officeDocument/2006/relationships/hyperlink" Target="http://www.w3schools.com/css/sel_active.asp" TargetMode="External"/><Relationship Id="rId20" Type="http://schemas.openxmlformats.org/officeDocument/2006/relationships/hyperlink" Target="http://www.w3schools.com/css/sel_firstline.as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css/sel_element_comma.asp" TargetMode="External"/><Relationship Id="rId11" Type="http://schemas.openxmlformats.org/officeDocument/2006/relationships/hyperlink" Target="http://www.w3schools.com/css/sel_attribute_value.asp" TargetMode="External"/><Relationship Id="rId24" Type="http://schemas.openxmlformats.org/officeDocument/2006/relationships/hyperlink" Target="http://www.w3schools.com/css/sel_lang.asp" TargetMode="External"/><Relationship Id="rId5" Type="http://schemas.openxmlformats.org/officeDocument/2006/relationships/hyperlink" Target="http://www.w3schools.com/css/sel_element.asp" TargetMode="External"/><Relationship Id="rId15" Type="http://schemas.openxmlformats.org/officeDocument/2006/relationships/hyperlink" Target="http://www.w3schools.com/css/sel_visited.asp" TargetMode="External"/><Relationship Id="rId23" Type="http://schemas.openxmlformats.org/officeDocument/2006/relationships/hyperlink" Target="http://www.w3schools.com/css/sel_after.asp" TargetMode="External"/><Relationship Id="rId10" Type="http://schemas.openxmlformats.org/officeDocument/2006/relationships/hyperlink" Target="http://www.w3schools.com/css/sel_attribute.asp" TargetMode="External"/><Relationship Id="rId19" Type="http://schemas.openxmlformats.org/officeDocument/2006/relationships/hyperlink" Target="http://www.w3schools.com/css/sel_firstletter.asp" TargetMode="External"/><Relationship Id="rId4" Type="http://schemas.openxmlformats.org/officeDocument/2006/relationships/hyperlink" Target="http://www.w3schools.com/css/sel_all.asp.asp" TargetMode="External"/><Relationship Id="rId9" Type="http://schemas.openxmlformats.org/officeDocument/2006/relationships/hyperlink" Target="http://www.w3schools.com/css/sel_element_pluss.asp" TargetMode="External"/><Relationship Id="rId14" Type="http://schemas.openxmlformats.org/officeDocument/2006/relationships/hyperlink" Target="http://www.w3schools.com/css/sel_link.asp" TargetMode="External"/><Relationship Id="rId22" Type="http://schemas.openxmlformats.org/officeDocument/2006/relationships/hyperlink" Target="http://www.w3schools.com/css/sel_before.asp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4073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</a:t>
            </a:r>
          </a:p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2021.05.31 ~ 2021.06.11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35186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인용구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25009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인용구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(Quotation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글에서 끌어다 쓴 구절을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논문이나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레포트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작성 시 참고문헌 같은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q(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Quatation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짧은 인용구라고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인라인레벨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인용문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주위에 인용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부호를 삽입함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인용문구의 맨 앞과 맨 뒤에 큰 따옴표를 자동으로 붙여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blockquote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block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quatation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소스에서 인용 된 섹션을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용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부분을 별도의 단락으로 구분하여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글 보다 들여쓰기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대부분 수평 중앙 정렬처리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abbr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(abbreviation)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약어에 대한 원문 표현을 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title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속성과 같이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abbr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위에 마우스를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오버하면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title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속성에 명시한 용어의 원형이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나타남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점선 밑줄을 표시하여 해당 구문을 강조해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00" y="3216072"/>
            <a:ext cx="5911864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blockquote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blockquote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2106" y="203506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&lt;q&gt;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&lt;/q&gt;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240" y="5417668"/>
            <a:ext cx="11863624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abbr</a:t>
            </a:r>
            <a:r>
              <a:rPr lang="en-US" altLang="ko-KR" dirty="0" smtClean="0">
                <a:solidFill>
                  <a:schemeClr val="bg1"/>
                </a:solidFill>
              </a:rPr>
              <a:t> title=“</a:t>
            </a:r>
            <a:r>
              <a:rPr lang="ko-KR" altLang="en-US" dirty="0" smtClean="0">
                <a:solidFill>
                  <a:schemeClr val="bg1"/>
                </a:solidFill>
              </a:rPr>
              <a:t>원문단어 표기</a:t>
            </a:r>
            <a:r>
              <a:rPr lang="en-US" altLang="ko-KR" dirty="0" smtClean="0">
                <a:solidFill>
                  <a:schemeClr val="bg1"/>
                </a:solidFill>
              </a:rPr>
              <a:t>”&gt;</a:t>
            </a:r>
            <a:r>
              <a:rPr lang="ko-KR" altLang="en-US" dirty="0" smtClean="0">
                <a:solidFill>
                  <a:schemeClr val="bg1"/>
                </a:solidFill>
              </a:rPr>
              <a:t>약어 표기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abbr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9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인용구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250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address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연락처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정보 용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 또는 기사의 작성자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소유자에 대한 연락처 정보를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일반적으로 기울임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보여짐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address&gt;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 앞뒤에 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바꿈을 추가한다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cite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창의적인 작업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예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노래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영화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그림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조각 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제목을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일반적으로 기울임 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로 보여짐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사람의 이름은 저작물의 제목이 아님을 주의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42158" y="88070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&lt;address&gt;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&lt;/address&gt;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2157" y="213524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&lt;cite&gt;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&lt;/cite&gt;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구글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스튜디오 코드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/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Download for Windows Stable Build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클릭하거나 옆의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 V ]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버튼 눌러서 운영체제에 맞는 버전으로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VSCodeUserSetup-x64-1.56.2.exe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실행한 후 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…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눌러서 설치하기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실행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Open Folder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클릭 후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선택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&gt; New file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이나      아이콘 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후 나오는 창에 소스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코딩하면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9"/>
          <a:stretch/>
        </p:blipFill>
        <p:spPr bwMode="auto">
          <a:xfrm>
            <a:off x="514344" y="3626137"/>
            <a:ext cx="3725012" cy="29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7" y="2373876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60" y="3094050"/>
            <a:ext cx="6610672" cy="351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ㅉㅉ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80672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/>
                <a:gridCol w="2506436"/>
                <a:gridCol w="3282043"/>
                <a:gridCol w="40576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/>
                <a:gridCol w="3606175"/>
                <a:gridCol w="2936280"/>
                <a:gridCol w="2936280"/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기</a:t>
            </a:r>
            <a:r>
              <a:rPr lang="ko-KR" altLang="en-US" sz="40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본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요소와 구성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36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5961050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속성이란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요소에 대한 추가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정보를 제공하는 것을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태그의 스타일을 꾸미거나 변경하거나 부가적인 어떠한 성격을 추가하는 것을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모든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요소는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가질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속성은 항상 시작 태그에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일반적으로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name = "value"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 와 같은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으로 제공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값은 되도록 따옴표로 감싸줄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href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링크로 이동 페이지의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URL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주로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link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속성으로 사용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트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헤더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클라이언트와 서버가 요청 또는 응답으로 부가적인 정보를 전송할 수 있도록 해주는 역할을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경로를 표시하는 속성을 지정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엘리먼트에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절대경로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고정된 경로를 지정하는 방법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상대경로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위치를 고려하여 상대적으로 경로를 지정하는 방법 등이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되도록이면 상대 경로를 권장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다른 곳으로 옮겨도 파일들의 위치만 동등하게 해주면 이미지가 손실될 염려가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너비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폭 관련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픽셀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값이나 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(%)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값으로 나타냄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시작엘리먼트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안에 기술할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width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가로 너비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 height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세로 폭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: width=“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height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style = “width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height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”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4514501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alt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</a:t>
            </a:r>
            <a:r>
              <a:rPr lang="ko-KR" altLang="en-US" sz="1400" dirty="0" smtClean="0"/>
              <a:t>수 없는 </a:t>
            </a:r>
            <a:r>
              <a:rPr lang="ko-KR" altLang="en-US" sz="1400" dirty="0"/>
              <a:t>경우 이미지의 대체 텍스트를 </a:t>
            </a:r>
            <a:r>
              <a:rPr lang="ko-KR" altLang="en-US" sz="1400" dirty="0" smtClean="0"/>
              <a:t>지정함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엘리먼트에</a:t>
            </a:r>
            <a:r>
              <a:rPr lang="ko-KR" altLang="en-US" sz="1400" dirty="0" smtClean="0"/>
              <a:t> 기술</a:t>
            </a:r>
            <a:endParaRPr lang="en-US" altLang="ko-KR" sz="14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 alt = “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요소에 </a:t>
            </a:r>
            <a:r>
              <a:rPr lang="ko-KR" altLang="en-US" sz="1400" dirty="0"/>
              <a:t>대한 몇 가지 추가 정보를 </a:t>
            </a:r>
            <a:r>
              <a:rPr lang="ko-KR" altLang="en-US" sz="1400" dirty="0" smtClean="0"/>
              <a:t>정의 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마우스를 오버하면 </a:t>
            </a:r>
            <a:r>
              <a:rPr lang="ko-KR" altLang="en-US" sz="1400" dirty="0" err="1" smtClean="0"/>
              <a:t>툴팁처럼</a:t>
            </a:r>
            <a:r>
              <a:rPr lang="ko-KR" altLang="en-US" sz="1400" dirty="0" smtClean="0"/>
              <a:t> 내용이 </a:t>
            </a:r>
            <a:r>
              <a:rPr lang="ko-KR" altLang="en-US" sz="1400" dirty="0" err="1" smtClean="0"/>
              <a:t>보여진다하여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툴팁기능이라고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웹 접근성의 가장 기본적인 속성임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시작 </a:t>
            </a:r>
            <a:r>
              <a:rPr lang="ko-KR" altLang="en-US" sz="1400" dirty="0" err="1"/>
              <a:t>엘리먼트에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title </a:t>
            </a:r>
            <a:r>
              <a:rPr lang="en-US" altLang="ko-KR" sz="1600" b="1" dirty="0"/>
              <a:t>= “</a:t>
            </a:r>
            <a:r>
              <a:rPr lang="ko-KR" altLang="en-US" sz="1600" b="1" dirty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수 없는 경우 이미지의 대체 텍스트를 지정함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</a:t>
            </a:r>
            <a:r>
              <a:rPr lang="en-US" altLang="ko-KR" sz="1400" dirty="0" smtClean="0"/>
              <a:t>( 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 )</a:t>
            </a:r>
            <a:r>
              <a:rPr lang="ko-KR" altLang="en-US" sz="1400" dirty="0" smtClean="0"/>
              <a:t>에 기술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웹 페이지의 언어와 국가를 명시할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ko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-KR: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eu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-US 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영어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미국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ja-JP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검색 시 웹 페이지의 언어나 국가를 파악하기 위한 것이지 웹 페이지를 해당 언어로만 기술해야 하는 것은 아니다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err="1" smtClean="0"/>
              <a:t>lang</a:t>
            </a:r>
            <a:r>
              <a:rPr lang="en-US" altLang="ko-KR" sz="1600" b="1" dirty="0" smtClean="0"/>
              <a:t> = “</a:t>
            </a:r>
            <a:r>
              <a:rPr lang="ko-KR" altLang="en-US" sz="1600" b="1" dirty="0" smtClean="0"/>
              <a:t>언어코드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국가코드</a:t>
            </a:r>
            <a:r>
              <a:rPr lang="en-US" altLang="ko-KR" sz="1600" b="1" dirty="0" smtClean="0"/>
              <a:t>”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192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스타일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(Style)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style="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2; … ; “&gt;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폰트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서체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Style 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font-size : 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절대사이즈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나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서체 사이즈 미 설정 시 기본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12pt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16px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상대사이즈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배수로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기본은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1em = 1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 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), %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100%)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최소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사이즈는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정도로 더 작은 사이즈는 설정해도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서체와 동일하게 나타난다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상하여백은 해당 사이즈에 따라 다르게 적용된다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.)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font-family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설정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미 설정 시 해당 브라우저의 기본 글꼴로 표시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하나의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글꼴만을 설정할 수도 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같이 설정할 수도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나열할 때에는 쉼표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(,)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구분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글꼴로 설정되어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있으면 맨 처음부터 순서대로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글꼴을 읽어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가장 먼저인 것을 우선 순위로 적용함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글꼴이 없으면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이후 기술된 글꼴로 처리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글꼴의 이름이 한 단어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이상으로 이루어지면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공백이 있으면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반드시 따옴표를 사용하여 둘러 쌓아야 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 적용 우선순위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브라우저 기본 글꼴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font-style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주로 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사용하기 위해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normal(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italic(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oblique(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이탤릭체와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유사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지원되는 브라우저 거의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b="1" dirty="0" smtClean="0"/>
              <a:t>font-variant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 : </a:t>
            </a:r>
            <a:r>
              <a:rPr lang="ko-KR" altLang="en-US" sz="1600" dirty="0"/>
              <a:t>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속성값들</a:t>
            </a:r>
            <a:r>
              <a:rPr lang="en-US" altLang="ko-KR" sz="1400" dirty="0"/>
              <a:t>: normal(</a:t>
            </a:r>
            <a:r>
              <a:rPr lang="ko-KR" altLang="en-US" sz="1400" dirty="0"/>
              <a:t>기본</a:t>
            </a:r>
            <a:r>
              <a:rPr lang="en-US" altLang="ko-KR" sz="1400" dirty="0"/>
              <a:t>), </a:t>
            </a:r>
            <a:r>
              <a:rPr lang="en-US" altLang="ko-KR" sz="1400" dirty="0" smtClean="0"/>
              <a:t>small-caps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 중 영어소문자만 소문자의 글자 크기는 그대로 유지하면서 대문자로 모두 변경시킴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(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기존의 영문 대문자는 본래의 크기 그대로 출력됨</a:t>
            </a:r>
            <a:r>
              <a:rPr lang="en-US" altLang="ko-KR" sz="1400" dirty="0" smtClean="0"/>
              <a:t>. 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sz="1600" b="1" dirty="0"/>
              <a:t>font-weight 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두께를 설정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 lighter, normal, bold, bolder 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숫자들</a:t>
            </a:r>
            <a:r>
              <a:rPr lang="en-US" altLang="ko-KR" sz="1400" dirty="0" smtClean="0"/>
              <a:t>(0~1000</a:t>
            </a:r>
            <a:r>
              <a:rPr lang="ko-KR" altLang="en-US" sz="1400" dirty="0" smtClean="0"/>
              <a:t>까지 가능하나 실질적으로 표현은 </a:t>
            </a:r>
            <a:r>
              <a:rPr lang="en-US" altLang="ko-KR" sz="1400" dirty="0" smtClean="0"/>
              <a:t>600</a:t>
            </a:r>
            <a:r>
              <a:rPr lang="ko-KR" altLang="en-US" sz="1400" dirty="0" smtClean="0"/>
              <a:t>까지만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sz="1600" b="1" dirty="0" smtClean="0"/>
              <a:t>color 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색상을 설정함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형식</a:t>
            </a:r>
            <a:r>
              <a:rPr lang="en-US" altLang="ko-KR" sz="1400" dirty="0" smtClean="0"/>
              <a:t>: #HEX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영어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 (</a:t>
            </a:r>
            <a:r>
              <a:rPr lang="en-US" altLang="ko-KR" sz="1400" dirty="0"/>
              <a:t>hue, saturation, </a:t>
            </a:r>
            <a:r>
              <a:rPr lang="en-US" altLang="ko-KR" sz="1400" dirty="0" smtClean="0"/>
              <a:t>lightness-,alpha)</a:t>
            </a:r>
          </a:p>
          <a:p>
            <a:r>
              <a:rPr lang="en-US" altLang="ko-KR" sz="1400" dirty="0" smtClean="0"/>
              <a:t>HEX</a:t>
            </a:r>
            <a:r>
              <a:rPr lang="ko-KR" altLang="en-US" sz="1400" dirty="0" smtClean="0"/>
              <a:t>값이란</a:t>
            </a:r>
            <a:r>
              <a:rPr lang="en-US" altLang="ko-KR" sz="1400" dirty="0" smtClean="0"/>
              <a:t>: 16</a:t>
            </a:r>
            <a:r>
              <a:rPr lang="ko-KR" altLang="en-US" sz="1400" dirty="0" smtClean="0"/>
              <a:t>진수</a:t>
            </a:r>
            <a:r>
              <a:rPr lang="en-US" altLang="ko-KR" sz="1400" dirty="0" smtClean="0"/>
              <a:t> 0~9, A~F</a:t>
            </a:r>
            <a:r>
              <a:rPr lang="ko-KR" altLang="en-US" sz="1400" dirty="0" smtClean="0"/>
              <a:t>로 표시되는 것을 말함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앞의 두 자리가 </a:t>
            </a:r>
            <a:r>
              <a:rPr lang="en-US" altLang="ko-KR" sz="1400" dirty="0" smtClean="0"/>
              <a:t>Red, </a:t>
            </a:r>
            <a:r>
              <a:rPr lang="ko-KR" altLang="en-US" sz="1400" dirty="0" smtClean="0"/>
              <a:t>중간 두 자리가 </a:t>
            </a:r>
            <a:r>
              <a:rPr lang="en-US" altLang="ko-KR" sz="1400" dirty="0" smtClean="0"/>
              <a:t>Green, </a:t>
            </a:r>
            <a:r>
              <a:rPr lang="ko-KR" altLang="en-US" sz="1400" dirty="0" smtClean="0"/>
              <a:t>마지막 두 자리가 </a:t>
            </a:r>
            <a:r>
              <a:rPr lang="en-US" altLang="ko-KR" sz="1400" dirty="0" smtClean="0"/>
              <a:t>Blue</a:t>
            </a:r>
            <a:r>
              <a:rPr lang="ko-KR" altLang="en-US" sz="1400" dirty="0" smtClean="0"/>
              <a:t>색상을 의미함</a:t>
            </a:r>
            <a:r>
              <a:rPr lang="en-US" altLang="ko-KR" sz="1400" dirty="0" smtClean="0"/>
              <a:t>. 0</a:t>
            </a:r>
            <a:r>
              <a:rPr lang="ko-KR" altLang="en-US" sz="1400" dirty="0" smtClean="0"/>
              <a:t>으로 가까워질수록 어둡게</a:t>
            </a:r>
            <a:r>
              <a:rPr lang="en-US" altLang="ko-KR" sz="1400" dirty="0" smtClean="0"/>
              <a:t>, F</a:t>
            </a:r>
            <a:r>
              <a:rPr lang="ko-KR" altLang="en-US" sz="1400" dirty="0" smtClean="0"/>
              <a:t>에 가까워질수록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밝게 표현됨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#000000 =&gt; </a:t>
            </a:r>
            <a:r>
              <a:rPr lang="ko-KR" altLang="en-US" sz="1400" dirty="0" smtClean="0"/>
              <a:t>검은색을 의미</a:t>
            </a:r>
            <a:r>
              <a:rPr lang="en-US" altLang="ko-KR" sz="1400" dirty="0" smtClean="0"/>
              <a:t>. Black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 , #FFFFFF (</a:t>
            </a:r>
            <a:r>
              <a:rPr lang="ko-KR" altLang="en-US" sz="1400" dirty="0" smtClean="0"/>
              <a:t>대소문자 구분 없음</a:t>
            </a:r>
            <a:r>
              <a:rPr lang="en-US" altLang="ko-KR" sz="1400" dirty="0" smtClean="0"/>
              <a:t>) =&gt; White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. #00FF00 =&gt; Blue</a:t>
            </a:r>
            <a:r>
              <a:rPr lang="ko-KR" altLang="en-US" sz="1400" dirty="0" smtClean="0"/>
              <a:t>색상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두 자리수의 수가 같으면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생략 가능함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6</a:t>
            </a:r>
            <a:r>
              <a:rPr lang="ko-KR" altLang="en-US" sz="1400" dirty="0" smtClean="0"/>
              <a:t>자리의 숫자의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쌍이 모두 자신의 짝꿍인 수와 같아야만 생략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#00FFFF =&gt; #0FF </a:t>
            </a:r>
            <a:r>
              <a:rPr lang="ko-KR" altLang="en-US" sz="1400" dirty="0" smtClean="0"/>
              <a:t>로 생략 가능</a:t>
            </a:r>
            <a:r>
              <a:rPr lang="en-US" altLang="ko-KR" sz="1400" dirty="0" smtClean="0"/>
              <a:t>, #0F00FF =&gt; </a:t>
            </a:r>
            <a:r>
              <a:rPr lang="ko-KR" altLang="en-US" sz="1400" dirty="0" smtClean="0"/>
              <a:t>생략 불가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 - 0~255</a:t>
            </a:r>
            <a:r>
              <a:rPr lang="ko-KR" altLang="en-US" sz="1400" dirty="0" smtClean="0"/>
              <a:t>사이의 숫자로 표현 가능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0</a:t>
            </a:r>
            <a:r>
              <a:rPr lang="ko-KR" altLang="en-US" sz="1400" dirty="0"/>
              <a:t>으로 가까워질수록 어둡게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255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가까워질수록</a:t>
            </a:r>
            <a:r>
              <a:rPr lang="en-US" altLang="ko-KR" sz="1400" dirty="0"/>
              <a:t> </a:t>
            </a:r>
            <a:r>
              <a:rPr lang="ko-KR" altLang="en-US" sz="1400" dirty="0"/>
              <a:t>밝게 표현됨</a:t>
            </a:r>
            <a:r>
              <a:rPr lang="en-US" altLang="ko-KR" sz="1400" dirty="0" smtClean="0"/>
              <a:t>.  a(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– 0~1 </a:t>
            </a:r>
            <a:r>
              <a:rPr lang="ko-KR" altLang="en-US" sz="1400" dirty="0" smtClean="0"/>
              <a:t>사이 또는 </a:t>
            </a:r>
            <a:r>
              <a:rPr lang="en-US" altLang="ko-KR" sz="1400" dirty="0" smtClean="0"/>
              <a:t>0%~100%</a:t>
            </a:r>
            <a:r>
              <a:rPr lang="ko-KR" altLang="en-US" sz="1400" dirty="0" smtClean="0"/>
              <a:t>사이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-a(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밝기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(H)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0~360(0,360-reg, 120-green, 240-blue),  </a:t>
            </a:r>
            <a:r>
              <a:rPr lang="ko-KR" altLang="en-US" sz="1400" dirty="0" smtClean="0"/>
              <a:t>채도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(S)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0%~100%(100%</a:t>
            </a:r>
            <a:r>
              <a:rPr lang="ko-KR" altLang="en-US" sz="1400" dirty="0" smtClean="0"/>
              <a:t>가장 맑게</a:t>
            </a:r>
            <a:r>
              <a:rPr lang="en-US" altLang="ko-KR" sz="1400" dirty="0" smtClean="0"/>
              <a:t>) , </a:t>
            </a:r>
            <a:r>
              <a:rPr lang="ko-KR" altLang="en-US" sz="1400" dirty="0" smtClean="0"/>
              <a:t>밝기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(L)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0%~100%(0%</a:t>
            </a:r>
            <a:r>
              <a:rPr lang="ko-KR" altLang="en-US" sz="1400" dirty="0" smtClean="0"/>
              <a:t>어둡게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투명도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(A) -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 또는 </a:t>
            </a:r>
            <a:r>
              <a:rPr lang="en-US" altLang="ko-KR" sz="1400" dirty="0"/>
              <a:t>0%~100%</a:t>
            </a:r>
            <a:r>
              <a:rPr lang="ko-KR" altLang="en-US" sz="1400" dirty="0"/>
              <a:t>사이</a:t>
            </a:r>
            <a:r>
              <a:rPr lang="en-US" altLang="ko-KR" sz="1400" dirty="0"/>
              <a:t>(</a:t>
            </a:r>
            <a:r>
              <a:rPr lang="ko-KR" altLang="en-US" sz="1400" dirty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sz="1600" b="1" dirty="0" smtClean="0"/>
              <a:t>Text-align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컨텐츠의</a:t>
            </a:r>
            <a:r>
              <a:rPr lang="ko-KR" altLang="en-US" sz="1400" dirty="0" smtClean="0"/>
              <a:t> 가로 정렬을 정의함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블럭레벨</a:t>
            </a:r>
            <a:r>
              <a:rPr lang="ko-KR" altLang="en-US" sz="1400" dirty="0" smtClean="0"/>
              <a:t> 요소에만 적용됨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: left(</a:t>
            </a:r>
            <a:r>
              <a:rPr lang="ko-KR" altLang="en-US" sz="1400" dirty="0" smtClean="0"/>
              <a:t>좌측정렬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), center(</a:t>
            </a:r>
            <a:r>
              <a:rPr lang="ko-KR" altLang="en-US" sz="1400" dirty="0" smtClean="0"/>
              <a:t>수평 가운데 정렬</a:t>
            </a:r>
            <a:r>
              <a:rPr lang="en-US" altLang="ko-KR" sz="1400" dirty="0" smtClean="0"/>
              <a:t>), right(</a:t>
            </a:r>
            <a:r>
              <a:rPr lang="ko-KR" altLang="en-US" sz="1400" dirty="0" smtClean="0"/>
              <a:t>우측 정렬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85" y="1338264"/>
            <a:ext cx="53149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40" y="1615847"/>
            <a:ext cx="5353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0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meta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4545278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문서에 대한 정보인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를 정의할 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사용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&lt;head&gt;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&lt;/head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요소의 안에 위치함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부분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&lt;title&gt;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위에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위치 바뀌어도 상관없음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(empty tag: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종료태그가 없는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http-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equiv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 name, content 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가지 속성이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메타데이터란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데이터의 구조화된 데이터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데이터를 위한 데이터라고 하는데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쉽게 얘기하자면 어떤 데이터를 설명하기 위한 데이터라고 보면 됨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http-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equiv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속성에 명시된 값에 대한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헤더를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제공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헤더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클라이언트와 서버가 요청 또는 응답으로 부가적인 정보를 전송할 수 있도록 해주는 역할을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&lt;meta http-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equiv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content=“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시간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초단위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url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주소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&gt;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▼대표적인 속성값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refresh :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새로고침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content-type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문서의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인코딩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방식을 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(Html4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버전에서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예시 </a:t>
            </a:r>
            <a:r>
              <a:rPr lang="fr-FR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 </a:t>
            </a:r>
            <a:r>
              <a:rPr lang="fr-FR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&lt;meta http-equiv="content-type" content="text/html; charset=UTF-8"&gt;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*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HTTP (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HyperText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Transfer Protocol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 :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텍스트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기반의 통신 규약으로 인터넷에서 데이터를 주고받을 수 있는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프로토콜을 의미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meta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67870"/>
            <a:ext cx="119200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name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메타데이터를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위한 이름을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명시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&lt;meta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content=“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&gt;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▼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대표적인 속성값 몇 가지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65274"/>
              </p:ext>
            </p:extLst>
          </p:nvPr>
        </p:nvGraphicFramePr>
        <p:xfrm>
          <a:off x="310244" y="2568567"/>
          <a:ext cx="11609614" cy="4077162"/>
        </p:xfrm>
        <a:graphic>
          <a:graphicData uri="http://schemas.openxmlformats.org/drawingml/2006/table">
            <a:tbl>
              <a:tblPr/>
              <a:tblGrid>
                <a:gridCol w="2898321"/>
                <a:gridCol w="8711293"/>
              </a:tblGrid>
              <a:tr h="4542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속성값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613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kr"/>
                        </a:rPr>
                        <a:t>author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effectLst/>
                          <a:latin typeface="notokr"/>
                        </a:rPr>
                        <a:t>문서의 저자를 명시함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sz="1400" dirty="0">
                          <a:effectLst/>
                          <a:latin typeface="notokr"/>
                        </a:rPr>
                        <a:t>ex) &lt;meta name="author" content</a:t>
                      </a:r>
                      <a:r>
                        <a:rPr lang="en-US" sz="1400" dirty="0" smtClean="0">
                          <a:effectLst/>
                          <a:latin typeface="notokr"/>
                        </a:rPr>
                        <a:t>=“</a:t>
                      </a:r>
                      <a:r>
                        <a:rPr lang="en-US" sz="1400" dirty="0" err="1" smtClean="0">
                          <a:effectLst/>
                          <a:latin typeface="notokr"/>
                        </a:rPr>
                        <a:t>JMTSchool</a:t>
                      </a:r>
                      <a:r>
                        <a:rPr lang="en-US" sz="1400" dirty="0">
                          <a:effectLst/>
                          <a:latin typeface="notokr"/>
                        </a:rPr>
                        <a:t>"&gt;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notokr"/>
                        </a:rPr>
                        <a:t>description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effectLst/>
                          <a:latin typeface="notokr"/>
                        </a:rPr>
                        <a:t>웹 페이지에 대한 설명을 명시함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.</a:t>
                      </a:r>
                      <a:endParaRPr lang="en-US" altLang="ko-KR" sz="1400" dirty="0">
                        <a:effectLst/>
                        <a:latin typeface="notokr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effectLst/>
                          <a:latin typeface="notokr"/>
                        </a:rPr>
                        <a:t>ex) &lt;meta name="description" content="HTML meta tag page"&gt;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8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kr"/>
                        </a:rPr>
                        <a:t>keywords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  <a:latin typeface="notokr"/>
                        </a:rPr>
                        <a:t>검색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엔진에 의해 검색되는 키워드 목록을 명시함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.</a:t>
                      </a:r>
                      <a:r>
                        <a:rPr lang="en-US" altLang="ko-KR" sz="1400" baseline="0" dirty="0" smtClean="0"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  <a:latin typeface="notokr"/>
                        </a:rPr>
                        <a:t>키워드는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콤마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(,)</a:t>
                      </a:r>
                      <a:r>
                        <a:rPr lang="ko-KR" altLang="en-US" sz="1400" dirty="0">
                          <a:effectLst/>
                          <a:latin typeface="notokr"/>
                        </a:rPr>
                        <a:t>로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구분하여 나열함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ex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) &lt;meta name="keyword" content="HTML, meta, tag, element, reference"&gt;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08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kr"/>
                        </a:rPr>
                        <a:t>viewport</a:t>
                      </a: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effectLst/>
                          <a:latin typeface="notokr"/>
                        </a:rPr>
                        <a:t>웹 페이지에서 사용자가 볼 수 있는 영역인 </a:t>
                      </a:r>
                      <a:r>
                        <a:rPr lang="ko-KR" altLang="en-US" sz="1400" dirty="0" err="1">
                          <a:effectLst/>
                          <a:latin typeface="notokr"/>
                        </a:rPr>
                        <a:t>뷰포트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(viewport)</a:t>
                      </a:r>
                      <a:r>
                        <a:rPr lang="ko-KR" altLang="en-US" sz="1400" dirty="0">
                          <a:effectLst/>
                          <a:latin typeface="notokr"/>
                        </a:rPr>
                        <a:t>를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제어함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.</a:t>
                      </a:r>
                      <a:endParaRPr lang="en-US" altLang="ko-KR" sz="1400" dirty="0">
                        <a:effectLst/>
                        <a:latin typeface="notokr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ex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) &lt;meta name="viewport" content="width=device-width, initial-scale=1.0"&gt;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effectLst/>
                          <a:latin typeface="notokr"/>
                        </a:rPr>
                        <a:t> 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"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width=device-width" 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: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기기에 </a:t>
                      </a:r>
                      <a:r>
                        <a:rPr lang="ko-KR" altLang="en-US" sz="1400" dirty="0">
                          <a:effectLst/>
                          <a:latin typeface="notokr"/>
                        </a:rPr>
                        <a:t>따라 달라지는 장치의 화면 너비에 맞게 웹 페이지의 너비를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설정함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"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initial-scale=1.0" 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: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브라우저에 </a:t>
                      </a:r>
                      <a:r>
                        <a:rPr lang="ko-KR" altLang="en-US" sz="1400" dirty="0">
                          <a:effectLst/>
                          <a:latin typeface="notokr"/>
                        </a:rPr>
                        <a:t>의해 웹 페이지가 처음으로 </a:t>
                      </a:r>
                      <a:r>
                        <a:rPr lang="ko-KR" altLang="en-US" sz="1400" dirty="0" err="1">
                          <a:effectLst/>
                          <a:latin typeface="notokr"/>
                        </a:rPr>
                        <a:t>로드될</a:t>
                      </a:r>
                      <a:r>
                        <a:rPr lang="ko-KR" altLang="en-US" sz="1400" dirty="0">
                          <a:effectLst/>
                          <a:latin typeface="notokr"/>
                        </a:rPr>
                        <a:t> 때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초기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맨 처음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)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의 </a:t>
                      </a:r>
                      <a:r>
                        <a:rPr lang="ko-KR" altLang="en-US" sz="1400" dirty="0">
                          <a:effectLst/>
                          <a:latin typeface="notokr"/>
                        </a:rPr>
                        <a:t>확대</a:t>
                      </a:r>
                      <a:r>
                        <a:rPr lang="en-US" altLang="ko-KR" sz="1400" dirty="0">
                          <a:effectLst/>
                          <a:latin typeface="notokr"/>
                        </a:rPr>
                        <a:t>/</a:t>
                      </a:r>
                      <a:r>
                        <a:rPr lang="ko-KR" altLang="en-US" sz="1400" dirty="0">
                          <a:effectLst/>
                          <a:latin typeface="notokr"/>
                        </a:rPr>
                        <a:t>축소 레벨을 </a:t>
                      </a:r>
                      <a:r>
                        <a:rPr lang="ko-KR" altLang="en-US" sz="1400" dirty="0" smtClean="0">
                          <a:effectLst/>
                          <a:latin typeface="notokr"/>
                        </a:rPr>
                        <a:t>설정함</a:t>
                      </a:r>
                      <a:r>
                        <a:rPr lang="en-US" altLang="ko-KR" sz="1400" dirty="0" smtClean="0">
                          <a:effectLst/>
                          <a:latin typeface="notokr"/>
                        </a:rPr>
                        <a:t>.</a:t>
                      </a:r>
                      <a:endParaRPr lang="en-US" altLang="ko-KR" sz="1400" dirty="0">
                        <a:effectLst/>
                        <a:latin typeface="notokr"/>
                      </a:endParaRPr>
                    </a:p>
                  </a:txBody>
                  <a:tcPr marL="13753" marR="13753" marT="13753" marB="13753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164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1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말합니다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/>
                <a:gridCol w="1077686"/>
                <a:gridCol w="9037866"/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meta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164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1" y="643378"/>
            <a:ext cx="11920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반응형웹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(responsive web design, RWD)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이란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 latinLnBrk="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PC,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스마트폰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태블릿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PC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등의 디스플레이의 종류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모바일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기기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디바이스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 하나의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웹페이지를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접속할 때 장치에 따라 화면의 크기가 자동으로 변하도록 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웹페이지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접근 기법을 말함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meta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name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속성에서 사용하는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viewport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속성을 이용하여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반응형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웹을 만들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viewport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페이지에서 사용자가 볼 수 있는 영역인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otokr"/>
              </a:rPr>
              <a:t>뷰포트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(viewport)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를 제어함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.</a:t>
            </a: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 name="viewport" content="width=device-width, initial-scale=1.0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kr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width=device-width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기기에 따라 달라지는 장치의 화면 너비에 맞게 웹 페이지의 너비를 설정함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notokr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initial-scale=1.0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브라우저에 의해 웹 페이지가 처음으로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otokr"/>
              </a:rPr>
              <a:t>로드될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 때 초기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맨 처음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확대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/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kr"/>
              </a:rPr>
              <a:t>축소 레벨을 설정함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*initial-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scal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의 값은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0~1.0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사이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. 1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은 원본 비율 유지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숫자가 작아질수록 축소됨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.(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모바일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 화면으로 해야 정확한 확인 가능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)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viewport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 사용 시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notokr"/>
              </a:rPr>
              <a:t>주의해야 할 사항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notokr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큰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고정 너비 요소를 사용하지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말 것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이미지가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뷰포트보다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더 넓은 너비로 표시되면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수평 스크롤이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있으므로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콘텐츠를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뷰포트의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너비에 맞도록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조정해야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가로 사이즈를 큰 사이즈의 값으로 고정해서 처리하지 말라는 의미임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렌더링되도록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특정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뷰포트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너비에 의존하지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않도록 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화면 치수와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픽셀의 너비는 장치마다 크게 다르기 때문에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콘텐츠는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렌더링하기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위해 특정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뷰포트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너비에 의존해서는 안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특정한 한 개의 디바이스의 너비에만 의존하지 말라는 의미임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고정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너비값이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아닌 되도록이면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너비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100%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와 같은 상대 폭 값을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사용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렌더링이란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서버로부터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파일을 받아 브라우저에 뿌려주는 과정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3418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배경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57573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배경 속성 </a:t>
            </a:r>
            <a:r>
              <a:rPr lang="en-US" altLang="ko-KR" b="1" dirty="0" smtClean="0"/>
              <a:t>(background)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포함한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안에 기술되는 모든 요소들의 배경을 지정할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색상이나 </a:t>
            </a:r>
            <a:r>
              <a:rPr lang="ko-KR" altLang="en-US" sz="1400" dirty="0" err="1" smtClean="0"/>
              <a:t>이미지등으로</a:t>
            </a:r>
            <a:r>
              <a:rPr lang="ko-KR" altLang="en-US" sz="1400" dirty="0" smtClean="0"/>
              <a:t> 설정할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배경을 이미지로 지정할 경우 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기본속성값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이미지 반복이다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&lt;body&gt;</a:t>
            </a: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배경색만 기본값이 흰색이고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요소들의 기본값은 투명색</a:t>
            </a:r>
            <a:r>
              <a:rPr lang="en-US" altLang="ko-KR" sz="1400" dirty="0" smtClean="0"/>
              <a:t>(transparent)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: &lt;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style</a:t>
            </a:r>
            <a:r>
              <a:rPr lang="en-US" altLang="ko-KR" sz="1600" b="1" dirty="0" smtClean="0"/>
              <a:t>=“background: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... ;”&gt; or </a:t>
            </a:r>
            <a:r>
              <a:rPr lang="en-US" altLang="ko-KR" sz="1600" b="1" dirty="0"/>
              <a:t>&lt;</a:t>
            </a:r>
            <a:r>
              <a:rPr lang="ko-KR" altLang="en-US" sz="1600" b="1" dirty="0" err="1"/>
              <a:t>태그명</a:t>
            </a:r>
            <a:r>
              <a:rPr lang="en-US" altLang="ko-KR" sz="1600" b="1" dirty="0"/>
              <a:t> style=“</a:t>
            </a:r>
            <a:r>
              <a:rPr lang="en-US" altLang="ko-KR" sz="1600" b="1" dirty="0" smtClean="0"/>
              <a:t>background-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: </a:t>
            </a:r>
            <a:r>
              <a:rPr lang="ko-KR" altLang="en-US" sz="1600" b="1" dirty="0"/>
              <a:t>속성값</a:t>
            </a:r>
            <a:r>
              <a:rPr lang="en-US" altLang="ko-KR" sz="1600" b="1" dirty="0" smtClean="0"/>
              <a:t>; ... ;”&gt;</a:t>
            </a:r>
          </a:p>
          <a:p>
            <a:endParaRPr lang="en-US" altLang="ko-KR" sz="1000" b="1" dirty="0" smtClean="0"/>
          </a:p>
          <a:p>
            <a:r>
              <a:rPr lang="en-US" altLang="ko-KR" sz="1600" b="1" dirty="0" smtClean="0"/>
              <a:t>background  </a:t>
            </a:r>
            <a:r>
              <a:rPr lang="ko-KR" altLang="en-US" sz="1600" b="1" dirty="0" err="1" smtClean="0"/>
              <a:t>속성</a:t>
            </a:r>
            <a:r>
              <a:rPr lang="ko-KR" altLang="en-US" sz="1600" b="1" dirty="0" err="1"/>
              <a:t>명</a:t>
            </a:r>
            <a:r>
              <a:rPr lang="en-US" altLang="ko-KR" sz="1600" b="1" dirty="0" smtClean="0"/>
              <a:t>: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background-color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배경색 설정 </a:t>
            </a:r>
            <a:r>
              <a:rPr lang="en-US" altLang="ko-KR" sz="1400" dirty="0" smtClean="0"/>
              <a:t>(</a:t>
            </a:r>
            <a:r>
              <a:rPr lang="ko-KR" altLang="en-US" sz="1400" dirty="0" err="1"/>
              <a:t>색상값은</a:t>
            </a:r>
            <a:r>
              <a:rPr lang="ko-KR" altLang="en-US" sz="1400" dirty="0"/>
              <a:t> 폰트 색상 방법과 동일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background-image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배경을 이미지로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background-size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 이미지에 대한 사이즈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background-repeat :</a:t>
            </a:r>
            <a:r>
              <a:rPr lang="en-US" altLang="ko-KR" sz="1400" dirty="0"/>
              <a:t> </a:t>
            </a:r>
            <a:r>
              <a:rPr lang="ko-KR" altLang="en-US" sz="1400" dirty="0" smtClean="0"/>
              <a:t>배경 반복 방법 설정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background-attachment : </a:t>
            </a:r>
            <a:r>
              <a:rPr lang="ko-KR" altLang="en-US" sz="1400" dirty="0" smtClean="0"/>
              <a:t>배경이미지 고정 여부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속성값으로 </a:t>
            </a:r>
            <a:r>
              <a:rPr lang="en-US" altLang="ko-KR" sz="1400" dirty="0" smtClean="0"/>
              <a:t>fixed(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) , scroll (</a:t>
            </a:r>
            <a:r>
              <a:rPr lang="ko-KR" altLang="en-US" sz="1400" dirty="0" smtClean="0"/>
              <a:t>비 고정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있다</a:t>
            </a:r>
            <a:r>
              <a:rPr lang="en-US" altLang="ko-KR" sz="1400" dirty="0" smtClean="0"/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background-position : </a:t>
            </a:r>
            <a:r>
              <a:rPr lang="ko-KR" altLang="en-US" sz="1400" dirty="0" smtClean="0"/>
              <a:t>배경이미지의 위치 표시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background-position </a:t>
            </a:r>
            <a:r>
              <a:rPr lang="ko-KR" altLang="en-US" sz="1400" dirty="0" smtClean="0"/>
              <a:t>속성이 없을 경우 디폴트는 </a:t>
            </a:r>
            <a:r>
              <a:rPr lang="ko-KR" altLang="en-US" sz="1400" dirty="0"/>
              <a:t>좌측상단임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좌우위치 없이 상하위치만 기술될 경우에는 좌우위치의 디폴트는 </a:t>
            </a:r>
            <a:r>
              <a:rPr lang="en-US" altLang="ko-KR" sz="1400" dirty="0" smtClean="0"/>
              <a:t>center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상하위치도 마찬가지로 좌우위치만 기술될 경우에 상하위치의 디폴트는 </a:t>
            </a:r>
            <a:r>
              <a:rPr lang="en-US" altLang="ko-KR" sz="1400" dirty="0" smtClean="0"/>
              <a:t>middle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좌우위치는 </a:t>
            </a:r>
            <a:r>
              <a:rPr lang="en-US" altLang="ko-KR" sz="1400" dirty="0" smtClean="0"/>
              <a:t>left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right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상하위치는 </a:t>
            </a:r>
            <a:r>
              <a:rPr lang="en-US" altLang="ko-KR" sz="1400" dirty="0"/>
              <a:t>top </a:t>
            </a:r>
            <a:r>
              <a:rPr lang="ko-KR" altLang="en-US" sz="1400" dirty="0"/>
              <a:t>또는 </a:t>
            </a:r>
            <a:r>
              <a:rPr lang="en-US" altLang="ko-KR" sz="1400" dirty="0"/>
              <a:t>bottom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표시한다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형식</a:t>
            </a:r>
            <a:r>
              <a:rPr lang="en-US" altLang="ko-KR" sz="1400" b="1" dirty="0" smtClean="0"/>
              <a:t>(Syntax) : </a:t>
            </a:r>
            <a:r>
              <a:rPr lang="en-US" altLang="ko-KR" sz="1400" b="1" dirty="0"/>
              <a:t>background-position : </a:t>
            </a:r>
            <a:r>
              <a:rPr lang="en-US" altLang="ko-KR" sz="1400" b="1" dirty="0" smtClean="0"/>
              <a:t>right bottom ;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b="1" dirty="0" smtClean="0"/>
              <a:t>background-repeat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 :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방향 모두 반복 시킴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하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repeat-x : y</a:t>
            </a:r>
            <a:r>
              <a:rPr lang="ko-KR" altLang="en-US" sz="1400" dirty="0" smtClean="0"/>
              <a:t>축은 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 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좌 </a:t>
            </a:r>
            <a:r>
              <a:rPr lang="en-US" altLang="ko-KR" sz="1400" dirty="0" smtClean="0"/>
              <a:t>= &gt; </a:t>
            </a:r>
            <a:r>
              <a:rPr lang="ko-KR" altLang="en-US" sz="1400" dirty="0" smtClean="0"/>
              <a:t>우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repeat-y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축은 </a:t>
            </a:r>
            <a:r>
              <a:rPr lang="ko-KR" altLang="en-US" sz="1400" dirty="0"/>
              <a:t>이미지 사이즈 그대로 유지되고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축 </a:t>
            </a:r>
            <a:r>
              <a:rPr lang="ko-KR" altLang="en-US" sz="1400" dirty="0"/>
              <a:t>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상 </a:t>
            </a:r>
            <a:r>
              <a:rPr lang="en-US" altLang="ko-KR" sz="1400" dirty="0"/>
              <a:t>= &gt; </a:t>
            </a:r>
            <a:r>
              <a:rPr lang="ko-KR" altLang="en-US" sz="1400" dirty="0" smtClean="0"/>
              <a:t>하 </a:t>
            </a:r>
            <a:r>
              <a:rPr lang="ko-KR" altLang="en-US" sz="1400" dirty="0"/>
              <a:t>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no-repeat : </a:t>
            </a:r>
            <a:r>
              <a:rPr lang="ko-KR" altLang="en-US" sz="1400" dirty="0" smtClean="0"/>
              <a:t>이미지 사이즈 만큼만 좌측상단부분을 기준으로 이미지로 나타냄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반복 안됨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*Tip : width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속성값 설정 시 값의 단위는 </a:t>
            </a:r>
            <a:r>
              <a:rPr lang="en-US" altLang="ko-KR" sz="1400" dirty="0" err="1" smtClean="0"/>
              <a:t>px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픽셀</a:t>
            </a:r>
            <a:r>
              <a:rPr lang="en-US" altLang="ko-KR" sz="1400" dirty="0" smtClean="0"/>
              <a:t>), %(</a:t>
            </a:r>
            <a:r>
              <a:rPr lang="ko-KR" altLang="en-US" sz="1400" dirty="0" smtClean="0"/>
              <a:t>비율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vw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고정너비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vh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고정폭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등으로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고정 단위로 설정할 경우는 데이터가 고정 범위를 벗어나면 표현을 해주기는 하지만 어느 정도 범위를 벗어나면 </a:t>
            </a:r>
            <a:r>
              <a:rPr lang="ko-KR" altLang="en-US" sz="1400" dirty="0" err="1" smtClean="0"/>
              <a:t>고정폭은</a:t>
            </a:r>
            <a:r>
              <a:rPr lang="ko-KR" altLang="en-US" sz="1400" dirty="0" smtClean="0"/>
              <a:t> 표현이 의도하지 않은 결과로 표시될 수 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예제 </a:t>
            </a:r>
            <a:r>
              <a:rPr lang="en-US" altLang="ko-KR" sz="1400" dirty="0" smtClean="0"/>
              <a:t>11zbackground2.html </a:t>
            </a:r>
            <a:r>
              <a:rPr lang="ko-KR" altLang="en-US" sz="1400" dirty="0" smtClean="0"/>
              <a:t>파일 참고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7075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링크태그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style=“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; ... ; ” 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텍스트나 이미지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등등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하이퍼링크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페이지나 다른 웹 문서로 이동할 수 있는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link : </a:t>
            </a:r>
            <a:r>
              <a:rPr lang="ko-KR" altLang="en-US" sz="1400" dirty="0" smtClean="0"/>
              <a:t>방문하지 </a:t>
            </a:r>
            <a:r>
              <a:rPr lang="ko-KR" altLang="en-US" sz="1400" dirty="0"/>
              <a:t>않은 링크는 밑줄과 </a:t>
            </a:r>
            <a:r>
              <a:rPr lang="ko-KR" altLang="en-US" sz="1400" dirty="0" smtClean="0"/>
              <a:t>파란색으로 표시됨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visited : </a:t>
            </a:r>
            <a:r>
              <a:rPr lang="ko-KR" altLang="en-US" sz="1400" dirty="0" smtClean="0"/>
              <a:t>방문한 </a:t>
            </a:r>
            <a:r>
              <a:rPr lang="ko-KR" altLang="en-US" sz="1400" dirty="0"/>
              <a:t>링크는 밑줄과 </a:t>
            </a:r>
            <a:r>
              <a:rPr lang="ko-KR" altLang="en-US" sz="1400" dirty="0" smtClean="0"/>
              <a:t>자주색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보라색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hover :  </a:t>
            </a:r>
            <a:r>
              <a:rPr lang="ko-KR" altLang="en-US" sz="1400" dirty="0" smtClean="0"/>
              <a:t>마우스를 올려놓은 상태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마우스 화살표가 작은 손 모양으로 </a:t>
            </a:r>
            <a:r>
              <a:rPr lang="ko-KR" altLang="en-US" sz="1400" dirty="0" smtClean="0"/>
              <a:t>바뀜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active : </a:t>
            </a:r>
            <a:r>
              <a:rPr lang="ko-KR" altLang="en-US" sz="1400" dirty="0" smtClean="0"/>
              <a:t>마우스를 누른 상태를 말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밑줄과 </a:t>
            </a:r>
            <a:r>
              <a:rPr lang="ko-KR" altLang="en-US" sz="1400" dirty="0"/>
              <a:t>빨간색으로 </a:t>
            </a:r>
            <a:r>
              <a:rPr lang="ko-KR" altLang="en-US" sz="1400" dirty="0" smtClean="0"/>
              <a:t>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name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사용하여 책갈피 기능을 사용할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&lt;a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&lt;/a&gt;~&lt;a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”&gt;&lt;/a&gt;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target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속성은 해당 경로로 이동할 경우 페이지 오픈 방법을 정의한다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 target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_self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보고 있는 창에서 그대로 해당 링크로 이동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값이므로 설정을 굳이 하지 않아도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_blank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 창으로 해당 링크를 연다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parent : </a:t>
            </a:r>
            <a:r>
              <a:rPr lang="ko-KR" altLang="en-US" sz="1400" dirty="0" smtClean="0"/>
              <a:t>해당 링크를 부모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top : </a:t>
            </a:r>
            <a:r>
              <a:rPr lang="ko-KR" altLang="en-US" sz="1400" dirty="0"/>
              <a:t>해당 링크를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창의 가장 상위 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/>
              <a:t>해당 링크를</a:t>
            </a:r>
            <a:r>
              <a:rPr lang="ko-KR" altLang="en-US" sz="1400" dirty="0" smtClean="0"/>
              <a:t> 지정된 </a:t>
            </a:r>
            <a:r>
              <a:rPr lang="ko-KR" altLang="en-US" sz="1400" dirty="0"/>
              <a:t>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프레임이름을 가진 요소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에서 오픈</a:t>
            </a:r>
            <a:r>
              <a:rPr lang="en-US" altLang="ko-KR" sz="1400" dirty="0" smtClean="0"/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–iframe1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iframe 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inline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frame)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해당 웹 페이지 안에 어떠한 제한 없이 또 다른 하나의 웹 페이지를 삽입할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서버에서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iframe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연결을 하지 못하도록 설정하는 경우는 불러 들일 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별도의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브라우저처럼 동작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width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너비는 픽셀단위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비율단위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(%)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인식 가능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픽셀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단위만 인식 가능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vw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고정 너비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vh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고정 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적용 불가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데이터가 클 경우 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세로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스크롤바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자동으로 제공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정렬 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 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LEFT BOTTOM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*iframe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대체 텍스트를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사용하지 않고 대체 텍스트를 시작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종료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사이에 넣는 이유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 안에는 다른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컨텐츠가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들어오므로 실제적으로 인식되는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iframe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영역은 거의 테두리 밖에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요소가 인식이 되어야 그 안의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툴팁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기능이 제공되는데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그 영역을 인식하기가 힘들기 때문에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대체 텍스트를 기술할 다른 방법으로 일반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엘리먼트처럼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내용이 들어가는 자리를 대체 텍스트로 사용할 수 있도록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iframe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단독 사용 시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iframe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="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삽입할 페이지 주소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대체 텍스트 내용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iframe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: 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태그와 같이 사용 시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삽입할 페이지 주소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프레임이름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iframe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name=“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프레임이름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”&gt;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대체 텍스트 내용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7132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페이지에 이미지를 보여주기 위해 사용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너비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폭 미 지정 시 디폴트는 원본 파일 크기로 적용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width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속성을 바로 사용하는 경우는 단위를 픽셀로 자동 인식하나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안에 나열되는 속성으로 사용되는 경우는 단위를 꼭 기술해 주어야만 제대로 인식한다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정렬 값은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left-bottom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IMG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 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style= “width: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%); height: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 ;”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포맷 형식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BMP(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비손실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압축을 </a:t>
            </a:r>
            <a:r>
              <a:rPr lang="ko-KR" altLang="en-US" sz="1400" dirty="0"/>
              <a:t>전혀 하지 않기 때문에 </a:t>
            </a:r>
            <a:r>
              <a:rPr lang="en-US" altLang="ko-KR" sz="1400" dirty="0"/>
              <a:t>BMP</a:t>
            </a:r>
            <a:r>
              <a:rPr lang="ko-KR" altLang="en-US" sz="1400" dirty="0"/>
              <a:t>로 저장하면 매우 큰 사이즈로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커서 웹에서 잘 사용하지 않지만 </a:t>
            </a:r>
            <a:r>
              <a:rPr lang="ko-KR" altLang="en-US" sz="1400" dirty="0" err="1" smtClean="0"/>
              <a:t>디코딩을</a:t>
            </a:r>
            <a:r>
              <a:rPr lang="ko-KR" altLang="en-US" sz="1400" dirty="0" smtClean="0"/>
              <a:t> 거의 하지 않아 처리 속도가 빠르다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/>
              <a:t>JPG, JPEG(Joint Photographic Experts Group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손실 압축</a:t>
            </a:r>
            <a:r>
              <a:rPr lang="en-US" altLang="ko-KR" sz="1400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 </a:t>
            </a:r>
            <a:r>
              <a:rPr lang="en-US" altLang="ko-KR" sz="1400" dirty="0"/>
              <a:t>jpg</a:t>
            </a:r>
            <a:r>
              <a:rPr lang="ko-KR" altLang="en-US" sz="1400" dirty="0"/>
              <a:t>와 </a:t>
            </a:r>
            <a:r>
              <a:rPr lang="en-US" altLang="ko-KR" sz="1400" dirty="0"/>
              <a:t>jpeg</a:t>
            </a:r>
            <a:r>
              <a:rPr lang="ko-KR" altLang="en-US" sz="1400" dirty="0"/>
              <a:t>는 같은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도스</a:t>
            </a:r>
            <a:r>
              <a:rPr lang="en-US" altLang="ko-KR" sz="1400" dirty="0" smtClean="0"/>
              <a:t>(DOS)</a:t>
            </a:r>
            <a:r>
              <a:rPr lang="ko-KR" altLang="en-US" sz="1400" dirty="0" smtClean="0"/>
              <a:t>방식에서 확장자명을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자리까지만 지정할 수 있어서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라 줄인 확장자가 생겨난 것임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작아 웹에 자주 쓰이고 압축 속도도 빠르지만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손실이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 사용이 되지 않는다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배경 투명지정 불가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흰색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 smtClean="0"/>
              <a:t>GIF(</a:t>
            </a:r>
            <a:r>
              <a:rPr lang="en-US" altLang="ko-KR" sz="1400" dirty="0"/>
              <a:t> Graphics Interchange </a:t>
            </a:r>
            <a:r>
              <a:rPr lang="en-US" altLang="ko-KR" sz="1400" dirty="0" smtClean="0"/>
              <a:t>Format 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투명도를 지원하며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압축 손실이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여러 장의 이미지를 한 파일에 담을 수 있어 애니메이션처럼 보이는 기능을 지원함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 smtClean="0"/>
              <a:t>PNG(Portable </a:t>
            </a:r>
            <a:r>
              <a:rPr lang="en-US" altLang="ko-KR" sz="1400" dirty="0"/>
              <a:t>Network Graphics</a:t>
            </a:r>
            <a:r>
              <a:rPr lang="en-US" altLang="ko-KR" sz="1400" dirty="0" smtClean="0"/>
              <a:t>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gif</a:t>
            </a:r>
            <a:r>
              <a:rPr lang="ko-KR" altLang="en-US" sz="1400" dirty="0" smtClean="0"/>
              <a:t>대안으로 나왔으며</a:t>
            </a:r>
            <a:r>
              <a:rPr lang="en-US" altLang="ko-KR" sz="1400" dirty="0" smtClean="0"/>
              <a:t>, gif</a:t>
            </a:r>
            <a:r>
              <a:rPr lang="ko-KR" altLang="en-US" sz="1400" dirty="0" smtClean="0"/>
              <a:t>와는 다르게 </a:t>
            </a:r>
            <a:r>
              <a:rPr lang="ko-KR" altLang="en-US" sz="1400" dirty="0" err="1" smtClean="0"/>
              <a:t>알파값이</a:t>
            </a:r>
            <a:r>
              <a:rPr lang="ko-KR" altLang="en-US" sz="1400" dirty="0" smtClean="0"/>
              <a:t> 존재하여 투명도 지원을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애니메이션 지원이 </a:t>
            </a:r>
            <a:r>
              <a:rPr lang="ko-KR" altLang="en-US" sz="1400" dirty="0" err="1" smtClean="0"/>
              <a:t>안된다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고정이미지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압축으로 이미지 디테일 손실이 </a:t>
            </a:r>
            <a:r>
              <a:rPr lang="ko-KR" altLang="en-US" sz="1400" dirty="0" err="1"/>
              <a:t>전혀없고</a:t>
            </a:r>
            <a:r>
              <a:rPr lang="ko-KR" altLang="en-US" sz="1400" dirty="0"/>
              <a:t> 고품질 이미지를 생성하지만 파일 크기는 상대적으로 다른 포맷보다 커진다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 시 손실이 없으나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보다는 처리 속도가 느리다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map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정의하는 데 사용된다</a:t>
            </a:r>
            <a:r>
              <a:rPr lang="en-US" altLang="ko-KR" sz="1400" dirty="0"/>
              <a:t>.(</a:t>
            </a:r>
            <a:r>
              <a:rPr lang="ko-KR" altLang="en-US" sz="1400" dirty="0"/>
              <a:t>클릭 가능한 영역이 있는 이미지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맵으로</a:t>
            </a:r>
            <a:r>
              <a:rPr lang="ko-KR" altLang="en-US" sz="1400" dirty="0"/>
              <a:t> 사용할 수 있는 </a:t>
            </a:r>
            <a:r>
              <a:rPr lang="en-US" altLang="ko-KR" sz="1400" dirty="0" err="1"/>
              <a:t>img</a:t>
            </a:r>
            <a:r>
              <a:rPr lang="ko-KR" altLang="en-US" sz="1400" dirty="0"/>
              <a:t>태그와 </a:t>
            </a:r>
            <a:r>
              <a:rPr lang="en-US" altLang="ko-KR" sz="1400" dirty="0" err="1"/>
              <a:t>img</a:t>
            </a:r>
            <a:r>
              <a:rPr lang="ko-KR" altLang="en-US" sz="1400" dirty="0" err="1"/>
              <a:t>태그안에는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src</a:t>
            </a:r>
            <a:r>
              <a:rPr lang="ko-KR" altLang="en-US" sz="1400" dirty="0"/>
              <a:t>속성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usemap</a:t>
            </a:r>
            <a:r>
              <a:rPr lang="ko-KR" altLang="en-US" sz="1400" dirty="0"/>
              <a:t>속성이 있어야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map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태그에는 꼭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기술 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usemap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속성값과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map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속성값이 일치해야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영역을 설정하려면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설정할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area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여러 개 설정이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map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파일경로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확장자까지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포함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)“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usemap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맵이름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/>
              <a:t>&lt;map name</a:t>
            </a:r>
            <a:r>
              <a:rPr lang="en-US" altLang="ko-KR" sz="1600" b="1" dirty="0" smtClean="0"/>
              <a:t>="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</a:rPr>
              <a:t>맵이름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/>
              <a:t>"&gt;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  &lt;area shape</a:t>
            </a:r>
            <a:r>
              <a:rPr lang="en-US" altLang="ko-KR" sz="1600" b="1" dirty="0" smtClean="0"/>
              <a:t>=“</a:t>
            </a:r>
            <a:r>
              <a:rPr lang="ko-KR" altLang="en-US" sz="1600" b="1" dirty="0" err="1" smtClean="0"/>
              <a:t>영역모양설정값</a:t>
            </a:r>
            <a:r>
              <a:rPr lang="en-US" altLang="ko-KR" sz="1600" b="1" dirty="0" smtClean="0"/>
              <a:t>"</a:t>
            </a:r>
            <a:r>
              <a:rPr lang="en-US" altLang="ko-KR" sz="1600" b="1" dirty="0"/>
              <a:t> 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coords</a:t>
            </a:r>
            <a:r>
              <a:rPr lang="en-US" altLang="ko-KR" sz="1600" b="1" dirty="0" smtClean="0"/>
              <a:t>=“</a:t>
            </a:r>
            <a:r>
              <a:rPr lang="ko-KR" altLang="en-US" sz="1600" b="1" dirty="0" err="1" smtClean="0"/>
              <a:t>좌표설정값</a:t>
            </a:r>
            <a:r>
              <a:rPr lang="en-US" altLang="ko-KR" sz="1600" b="1" dirty="0" smtClean="0"/>
              <a:t>"</a:t>
            </a:r>
            <a:r>
              <a:rPr lang="en-US" altLang="ko-KR" sz="1600" b="1" dirty="0"/>
              <a:t> 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=＂</a:t>
            </a:r>
            <a:r>
              <a:rPr lang="ko-KR" altLang="en-US" sz="1600" b="1" dirty="0" smtClean="0"/>
              <a:t>파일경로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확장자포함</a:t>
            </a:r>
            <a:r>
              <a:rPr lang="en-US" altLang="ko-KR" sz="1600" b="1" dirty="0" smtClean="0"/>
              <a:t>)“ download = “</a:t>
            </a:r>
            <a:r>
              <a:rPr lang="ko-KR" altLang="en-US" sz="1600" b="1" dirty="0" smtClean="0"/>
              <a:t>다운로드파일명설정</a:t>
            </a:r>
            <a:r>
              <a:rPr lang="en-US" altLang="ko-KR" sz="1600" b="1" dirty="0" smtClean="0"/>
              <a:t>”&gt;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 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map</a:t>
            </a:r>
            <a:r>
              <a:rPr lang="en-US" altLang="ko-KR" sz="1600" b="1" dirty="0" smtClean="0"/>
              <a:t>&gt;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area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 </a:t>
            </a:r>
            <a:r>
              <a:rPr lang="ko-KR" altLang="en-US" sz="1400" dirty="0" err="1" smtClean="0"/>
              <a:t>맵</a:t>
            </a:r>
            <a:r>
              <a:rPr lang="ko-KR" altLang="en-US" sz="1400" dirty="0" smtClean="0"/>
              <a:t> 안에 클릭할 수 있는 영역을 </a:t>
            </a:r>
            <a:r>
              <a:rPr lang="ko-KR" altLang="en-US" sz="1400" dirty="0"/>
              <a:t>정의하는 데 </a:t>
            </a:r>
            <a:r>
              <a:rPr lang="ko-KR" altLang="en-US" sz="1400" dirty="0" smtClean="0"/>
              <a:t>사용된다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설정된 영역에 마우스가 오버되면 마우스 포인터가 </a:t>
            </a:r>
            <a:r>
              <a:rPr lang="ko-KR" altLang="en-US" sz="1400" dirty="0" err="1" smtClean="0"/>
              <a:t>손모양으로</a:t>
            </a:r>
            <a:r>
              <a:rPr lang="ko-KR" altLang="en-US" sz="1400" dirty="0" smtClean="0"/>
              <a:t> 변경된다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shape</a:t>
            </a:r>
            <a:r>
              <a:rPr lang="ko-KR" altLang="en-US" sz="1400" dirty="0" smtClean="0"/>
              <a:t>라는 영역 모양 설정 속성과 </a:t>
            </a:r>
            <a:r>
              <a:rPr lang="en-US" altLang="ko-KR" sz="1400" dirty="0" err="1" smtClean="0"/>
              <a:t>coords</a:t>
            </a:r>
            <a:r>
              <a:rPr lang="ko-KR" altLang="en-US" sz="1400" dirty="0" smtClean="0"/>
              <a:t>라는 </a:t>
            </a:r>
            <a:r>
              <a:rPr lang="ko-KR" altLang="en-US" sz="1400" dirty="0" err="1" smtClean="0"/>
              <a:t>좌표값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px</a:t>
            </a:r>
            <a:r>
              <a:rPr lang="ko-KR" altLang="en-US" sz="1400" dirty="0" smtClean="0"/>
              <a:t>단위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설정으로 영역을 설정할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 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default(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전체 영역이 지정되므로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coords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설정할 필요가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직사각형모양으로 영역 설정</a:t>
            </a:r>
            <a:r>
              <a:rPr lang="en-US" altLang="ko-KR" sz="1400" dirty="0" smtClean="0"/>
              <a:t>.  </a:t>
            </a:r>
            <a:r>
              <a:rPr lang="en-US" altLang="ko-KR" sz="1400" dirty="0" err="1" smtClean="0"/>
              <a:t>coords</a:t>
            </a:r>
            <a:r>
              <a:rPr lang="ko-KR" altLang="en-US" sz="1400" dirty="0" smtClean="0"/>
              <a:t>값은 좌측상단의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</a:t>
            </a:r>
            <a:r>
              <a:rPr lang="ko-KR" altLang="en-US" sz="1400" dirty="0" err="1" smtClean="0"/>
              <a:t>좌표값과</a:t>
            </a:r>
            <a:r>
              <a:rPr lang="ko-KR" altLang="en-US" sz="1400" dirty="0" smtClean="0"/>
              <a:t> 우측하단의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</a:t>
            </a:r>
            <a:r>
              <a:rPr lang="ko-KR" altLang="en-US" sz="1400" dirty="0" err="1" smtClean="0"/>
              <a:t>좌표값을</a:t>
            </a:r>
            <a:r>
              <a:rPr lang="ko-KR" altLang="en-US" sz="1400" dirty="0" smtClean="0"/>
              <a:t> 입력하면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circle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 모양으로 영역 설정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coords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값은 원의 중심의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y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좌표값과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반지름 값이 있으면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poly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다각형모양으로 영역 설정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coords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y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 값을 원하는 다각형모양의 꼭지점 좌표만큼 설정하면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download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download 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파일명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기술해주면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경로의 파일이 다운될 때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확장자는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그대로 유지되면서 파일명만 설정한 파일로 다운로드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download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키워드만 있을 경우에는 원본파일명 그대로 다운로드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download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아예 없으면 창에서 결과를 보여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</a:t>
            </a:r>
            <a:r>
              <a:rPr lang="en-US" altLang="ko-KR" sz="1400" dirty="0"/>
              <a:t>: </a:t>
            </a:r>
            <a:r>
              <a:rPr lang="ko-KR" altLang="en-US" sz="1400" dirty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</a:t>
            </a:r>
            <a:r>
              <a:rPr lang="en-US" altLang="ko-KR" sz="1400" dirty="0"/>
              <a:t>: </a:t>
            </a:r>
            <a:r>
              <a:rPr lang="ko-KR" altLang="en-US" sz="1400" dirty="0"/>
              <a:t>흰색 작은 원 </a:t>
            </a:r>
            <a:r>
              <a:rPr lang="ko-KR" altLang="en-US" sz="1400" dirty="0" smtClean="0"/>
              <a:t>모양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 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4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ordered list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list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3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(Markup)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언어란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등을 이용하여 문서나 데이터의 구조를 나타내는 언어를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(Encoding)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(Character Set)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정보를 표현하기 위한 글자 집합 정의를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집합을 컴퓨터에 저장하거나 통신에 사용할 목적으로 부호화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유니코드 기반의 가변 길이 문자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세상에 있는 거의 모든 문자를 표현할 수 있는 유니코드 문자를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ANSI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코드를 확장하여 사용할 수 있도록 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문자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256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문자 코드를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시멘틱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웹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(Semantic Web)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 있는 웹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지능적인 웹을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표준이란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브라우저에서든 호환이 가능하도록 일종의 규칙을 만든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웹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접근성이란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어느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누구나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장애우더라도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 가능한 웹을 만드는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접근성의 대표적인 예시로는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alt, title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들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10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사용 가능하다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32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비 의미적 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비의미적 요소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요소가 아닌 </a:t>
            </a:r>
            <a:r>
              <a:rPr lang="ko-KR" altLang="en-US" b="1" dirty="0" err="1" smtClean="0"/>
              <a:t>엘리먼트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의미적 요소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시멘틱</a:t>
            </a:r>
            <a:r>
              <a:rPr lang="ko-KR" altLang="en-US" sz="1500" b="1" dirty="0" smtClean="0"/>
              <a:t> 요소</a:t>
            </a:r>
            <a:r>
              <a:rPr lang="en-US" altLang="ko-KR" sz="1500" b="1" dirty="0" smtClean="0"/>
              <a:t>) : </a:t>
            </a:r>
          </a:p>
          <a:p>
            <a:r>
              <a:rPr lang="ko-KR" altLang="en-US" sz="1500" dirty="0" smtClean="0"/>
              <a:t>내용을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명확하게 명시해주는 요소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시멘틱</a:t>
            </a:r>
            <a:r>
              <a:rPr lang="ko-KR" altLang="en-US" sz="1500" dirty="0" smtClean="0"/>
              <a:t> 요소라고 함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비의미적 </a:t>
            </a:r>
            <a:r>
              <a:rPr lang="ko-KR" altLang="en-US" sz="1500" b="1" dirty="0"/>
              <a:t>요소</a:t>
            </a:r>
            <a:r>
              <a:rPr lang="en-US" altLang="ko-KR" sz="1500" b="1" dirty="0"/>
              <a:t>(</a:t>
            </a:r>
            <a:r>
              <a:rPr lang="ko-KR" altLang="en-US" sz="1500" b="1" dirty="0" err="1"/>
              <a:t>시멘틱</a:t>
            </a:r>
            <a:r>
              <a:rPr lang="ko-KR" altLang="en-US" sz="1500" b="1" dirty="0"/>
              <a:t> 요소</a:t>
            </a:r>
            <a:r>
              <a:rPr lang="en-US" altLang="ko-KR" sz="1500" b="1" dirty="0"/>
              <a:t>) : </a:t>
            </a:r>
            <a:endParaRPr lang="en-US" altLang="ko-KR" sz="1500" b="1" dirty="0" smtClean="0"/>
          </a:p>
          <a:p>
            <a:r>
              <a:rPr lang="ko-KR" altLang="en-US" sz="1500" dirty="0" smtClean="0"/>
              <a:t>어떤 것을 담고 있는지 명확하게 알 수 없는 요소들을 비의미적 요소라고 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b="1" dirty="0" smtClean="0"/>
              <a:t>*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=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= </a:t>
            </a:r>
            <a:r>
              <a:rPr lang="ko-KR" altLang="en-US" sz="1500" b="1" dirty="0" smtClean="0"/>
              <a:t>요소 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smtClean="0"/>
              <a:t>요소</a:t>
            </a:r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div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웹 문서의 레이아웃을 설정할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들을 묶는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모든 종류의 </a:t>
            </a:r>
            <a:r>
              <a:rPr lang="ko-KR" altLang="en-US" sz="1500" dirty="0" err="1" smtClean="0"/>
              <a:t>컨텐츠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텍스트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다른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요소들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감쌀 수 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묶은 경우 공통된 정렬이나 너비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폭 등을 지정하여 지정된 영역 안에만 표시할 수 있는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있거나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width, height </a:t>
            </a:r>
            <a:r>
              <a:rPr lang="ko-KR" altLang="en-US" sz="1500" dirty="0" smtClean="0"/>
              <a:t>값을 </a:t>
            </a:r>
            <a:r>
              <a:rPr lang="en-US" altLang="ko-KR" sz="1500" dirty="0" smtClean="0"/>
              <a:t>1px</a:t>
            </a:r>
            <a:r>
              <a:rPr lang="ko-KR" altLang="en-US" sz="1500" dirty="0" smtClean="0"/>
              <a:t>이상이라도 부여해주어</a:t>
            </a:r>
            <a:r>
              <a:rPr lang="ko-KR" altLang="en-US" sz="1500" dirty="0"/>
              <a:t>야</a:t>
            </a:r>
            <a:r>
              <a:rPr lang="ko-KR" altLang="en-US" sz="1500" dirty="0" smtClean="0"/>
              <a:t> 영역을 표현한다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디폴트 값 </a:t>
            </a:r>
            <a:r>
              <a:rPr lang="en-US" altLang="ko-KR" sz="1500" dirty="0"/>
              <a:t>: width – </a:t>
            </a:r>
            <a:r>
              <a:rPr lang="ko-KR" altLang="en-US" sz="1500" dirty="0"/>
              <a:t>가로</a:t>
            </a:r>
            <a:r>
              <a:rPr lang="en-US" altLang="ko-KR" sz="1500" dirty="0"/>
              <a:t>100%, 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영역</a:t>
            </a:r>
            <a:r>
              <a:rPr lang="en-US" altLang="ko-KR" sz="1500" dirty="0"/>
              <a:t> </a:t>
            </a:r>
            <a:r>
              <a:rPr lang="ko-KR" altLang="en-US" sz="1500" dirty="0" err="1" smtClean="0"/>
              <a:t>ㄴ만큼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width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%,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vw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r>
              <a:rPr lang="en-US" altLang="ko-KR" sz="1500" dirty="0" smtClean="0"/>
              <a:t>, height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블럭요소이다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&lt;div style=“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; 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2 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; ... ; ” 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)&lt;/div&gt;</a:t>
            </a:r>
          </a:p>
          <a:p>
            <a:endParaRPr lang="en-US" altLang="ko-KR" sz="15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span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문서 안의 텍스트를 묶거나 아무 영향이 없는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영역을 표현할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다른 요소들에 아무런 영향을 미치지 않고 묶은 텍스트들의 스타일을 변경하고 싶을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있어야만 영역을 표현한다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표현이 안되더라도 고유의 여백은 가지고 있다</a:t>
            </a:r>
            <a:r>
              <a:rPr lang="en-US" altLang="ko-KR" sz="1500" dirty="0" smtClean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디폴트 값 </a:t>
            </a:r>
            <a:r>
              <a:rPr lang="en-US" altLang="ko-KR" sz="1500" dirty="0" smtClean="0"/>
              <a:t>: </a:t>
            </a:r>
            <a:r>
              <a:rPr lang="en-US" altLang="ko-KR" sz="1500" dirty="0"/>
              <a:t> width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 smtClean="0"/>
              <a:t>, </a:t>
            </a:r>
            <a:r>
              <a:rPr lang="en-US" altLang="ko-KR" sz="1500" dirty="0"/>
              <a:t>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/>
              <a:t>(</a:t>
            </a:r>
            <a:r>
              <a:rPr lang="ko-KR" altLang="en-US" sz="1500" dirty="0"/>
              <a:t>내용이 있는 경우만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요소로 정렬 속성이 적용되지 않는다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b="1" dirty="0"/>
              <a:t>형식 </a:t>
            </a:r>
            <a:r>
              <a:rPr lang="en-US" altLang="ko-KR" sz="1500" b="1" dirty="0"/>
              <a:t>: </a:t>
            </a:r>
            <a:r>
              <a:rPr lang="en-US" altLang="ko-KR" sz="1500" b="1" dirty="0" smtClean="0"/>
              <a:t>&lt;span style</a:t>
            </a:r>
            <a:r>
              <a:rPr lang="en-US" altLang="ko-KR" sz="1500" b="1" dirty="0"/>
              <a:t>=“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1: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1 ; 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2 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2 ; ... ; ” &gt;</a:t>
            </a:r>
            <a:r>
              <a:rPr lang="ko-KR" altLang="en-US" sz="1500" b="1" dirty="0" err="1"/>
              <a:t>컨텐츠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내용</a:t>
            </a:r>
            <a:r>
              <a:rPr lang="en-US" altLang="ko-KR" sz="1500" b="1" dirty="0"/>
              <a:t>)&lt;/div</a:t>
            </a:r>
            <a:r>
              <a:rPr lang="en-US" altLang="ko-KR" sz="1500" b="1" dirty="0" smtClean="0"/>
              <a:t>&gt;</a:t>
            </a:r>
            <a:endParaRPr lang="en-US" altLang="ko-KR" sz="1500" b="1" dirty="0"/>
          </a:p>
        </p:txBody>
      </p:sp>
      <p:sp>
        <p:nvSpPr>
          <p:cNvPr id="4" name="직사각형 3"/>
          <p:cNvSpPr/>
          <p:nvPr/>
        </p:nvSpPr>
        <p:spPr>
          <a:xfrm>
            <a:off x="8139793" y="718457"/>
            <a:ext cx="3796393" cy="24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chemeClr val="bg1"/>
                </a:solidFill>
              </a:rPr>
              <a:t>Tip : </a:t>
            </a:r>
          </a:p>
          <a:p>
            <a:r>
              <a:rPr lang="en-US" altLang="ko-KR" sz="1700" dirty="0" smtClean="0">
                <a:solidFill>
                  <a:schemeClr val="bg1"/>
                </a:solidFill>
              </a:rPr>
              <a:t>div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1700" dirty="0" smtClean="0">
                <a:solidFill>
                  <a:schemeClr val="bg1"/>
                </a:solidFill>
              </a:rPr>
              <a:t>span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태그는 자신들이 가지고 있는 고유의 영역이 절대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여백 또한 가지고 있는 것이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컨텐츠가</a:t>
            </a:r>
            <a:r>
              <a:rPr lang="ko-KR" altLang="en-US" sz="1700" dirty="0" smtClean="0">
                <a:solidFill>
                  <a:schemeClr val="bg1"/>
                </a:solidFill>
              </a:rPr>
              <a:t> 하나라도 있거나 영역을 가질만한 속성이 있어야만 비로소 나타나게 된다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그래서 무뇌태그라고도 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</a:rPr>
              <a:t> 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0425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form 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(=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요소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입력을 위한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양식을 만드는 데 사용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입력한 데이터를 서버로 보낼 때에도 </a:t>
            </a:r>
            <a:r>
              <a:rPr lang="en-US" altLang="ko-KR" sz="1600" dirty="0"/>
              <a:t>form </a:t>
            </a:r>
            <a:r>
              <a:rPr lang="ko-KR" altLang="en-US" sz="1600" dirty="0" smtClean="0"/>
              <a:t>요소를 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입력한 데이터를 처리하는 페이지의 경로를 입력한다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속성이 없는 경우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페이지가 페이지 경로가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target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target</a:t>
            </a:r>
            <a:r>
              <a:rPr lang="ko-KR" altLang="en-US" sz="1600" dirty="0"/>
              <a:t>속성값과 동일하다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autocomplete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on(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), off</a:t>
            </a:r>
            <a:r>
              <a:rPr lang="ko-KR" altLang="en-US" sz="1600" dirty="0" smtClean="0"/>
              <a:t>값이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자동완성 기능 선택 여부 결정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novalidate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유효성 검사를 하지 않도록 지정하는 기능을 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양식 데이터를 서버에 제출할 때 </a:t>
            </a:r>
            <a:r>
              <a:rPr lang="ko-KR" altLang="en-US" sz="1600" dirty="0" err="1"/>
              <a:t>인코딩하는</a:t>
            </a:r>
            <a:r>
              <a:rPr lang="ko-KR" altLang="en-US" sz="1600" dirty="0"/>
              <a:t> 방법을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대표적으로 많이 사용하는 속성값으로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</a:t>
            </a:r>
            <a:endParaRPr lang="en-US" altLang="ko-KR" sz="1600" dirty="0" smtClean="0"/>
          </a:p>
          <a:p>
            <a:r>
              <a:rPr lang="ko-KR" altLang="en-US" sz="1600" dirty="0" smtClean="0"/>
              <a:t>업로드 할 경우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내용을 전송하는 방법을 설정할 수 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GET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데이터를 이름</a:t>
            </a:r>
            <a:r>
              <a:rPr lang="en-US" altLang="ko-KR" sz="1600" dirty="0" smtClean="0"/>
              <a:t>(name)/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(value)</a:t>
            </a:r>
            <a:r>
              <a:rPr lang="ko-KR" altLang="en-US" sz="1600" dirty="0" smtClean="0"/>
              <a:t>의 쌍으로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 뒤에 붙여서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경우는 전송이 안 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2048</a:t>
            </a:r>
            <a:r>
              <a:rPr lang="ko-KR" altLang="en-US" sz="1600" dirty="0" smtClean="0"/>
              <a:t>자로 제한되어 있음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정보의 보호가 안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중요한 데이터를 전송 시는 사용하지 말 것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POST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데이터의 값을 </a:t>
            </a:r>
            <a:r>
              <a:rPr lang="ko-KR" altLang="en-US" sz="1600" dirty="0" err="1" smtClean="0"/>
              <a:t>본문내</a:t>
            </a:r>
            <a:r>
              <a:rPr lang="en-US" altLang="ko-KR" sz="1600" dirty="0" smtClean="0"/>
              <a:t>(body)</a:t>
            </a:r>
            <a:r>
              <a:rPr lang="ko-KR" altLang="en-US" sz="1600" dirty="0" smtClean="0"/>
              <a:t>에 붙여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 유용하며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 보호에 유용하다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*GET/POST</a:t>
            </a:r>
            <a:r>
              <a:rPr lang="ko-KR" altLang="en-US" sz="1600" b="1" dirty="0" smtClean="0"/>
              <a:t>방식 혼합 사용이 가능하다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: 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방식의 또 다른 방법 중 하나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필요한 데이터를 이름</a:t>
            </a:r>
            <a:r>
              <a:rPr lang="en-US" altLang="ko-KR" sz="1600" dirty="0">
                <a:solidFill>
                  <a:srgbClr val="FF0000"/>
                </a:solidFill>
              </a:rPr>
              <a:t>(name)/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</a:rPr>
              <a:t>(value)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</a:rPr>
              <a:t>쌍으로 붙여서 기술하는 방법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action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속성값의 경로를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방식으로 넣어주고</a:t>
            </a:r>
            <a:r>
              <a:rPr lang="en-US" altLang="ko-KR" sz="1600" dirty="0" smtClean="0">
                <a:solidFill>
                  <a:srgbClr val="FF0000"/>
                </a:solidFill>
              </a:rPr>
              <a:t> method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속성값을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지정해주면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추가되어 있는 값은 </a:t>
            </a:r>
            <a:r>
              <a:rPr lang="en-US" altLang="ko-KR" sz="1600" dirty="0" smtClean="0">
                <a:solidFill>
                  <a:srgbClr val="FF0000"/>
                </a:solidFill>
              </a:rPr>
              <a:t>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</a:t>
            </a:r>
            <a:r>
              <a:rPr lang="en-US" altLang="ko-KR" sz="1600" dirty="0" smtClean="0">
                <a:solidFill>
                  <a:srgbClr val="FF0000"/>
                </a:solidFill>
              </a:rPr>
              <a:t>, form</a:t>
            </a:r>
            <a:r>
              <a:rPr lang="ko-KR" altLang="en-US" sz="1600" dirty="0" smtClean="0">
                <a:solidFill>
                  <a:srgbClr val="FF0000"/>
                </a:solidFill>
              </a:rPr>
              <a:t>요소 안의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입력데이터들은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 전달된다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6893" y="808263"/>
            <a:ext cx="4201992" cy="43107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&lt;form action=“</a:t>
            </a:r>
            <a:r>
              <a:rPr lang="ko-KR" altLang="en-US" b="1" dirty="0"/>
              <a:t>입력한 데이터를 처리하는 페이지 경로</a:t>
            </a:r>
            <a:r>
              <a:rPr lang="en-US" altLang="ko-KR" b="1" dirty="0"/>
              <a:t>"</a:t>
            </a:r>
            <a:r>
              <a:rPr lang="ko-KR" altLang="en-US" b="1" dirty="0"/>
              <a:t> </a:t>
            </a:r>
            <a:r>
              <a:rPr lang="en-US" altLang="ko-KR" b="1" dirty="0"/>
              <a:t>method="get</a:t>
            </a:r>
            <a:r>
              <a:rPr lang="ko-KR" altLang="en-US" b="1" dirty="0"/>
              <a:t> 또는 </a:t>
            </a:r>
            <a:r>
              <a:rPr lang="en-US" altLang="ko-KR" b="1" dirty="0"/>
              <a:t>post"&gt;</a:t>
            </a:r>
          </a:p>
          <a:p>
            <a:r>
              <a:rPr lang="en-US" altLang="ko-KR" b="1" dirty="0"/>
              <a:t>...</a:t>
            </a:r>
            <a:br>
              <a:rPr lang="en-US" altLang="ko-KR" b="1" dirty="0"/>
            </a:br>
            <a:r>
              <a:rPr lang="en-US" altLang="ko-KR" b="1" dirty="0"/>
              <a:t>form elements (</a:t>
            </a:r>
            <a:r>
              <a:rPr lang="ko-KR" altLang="en-US" b="1" dirty="0"/>
              <a:t>입력 양식에 필요한 요소들</a:t>
            </a:r>
            <a:r>
              <a:rPr lang="en-US" altLang="ko-KR" b="1" dirty="0"/>
              <a:t>.. input</a:t>
            </a:r>
            <a:r>
              <a:rPr lang="ko-KR" altLang="en-US" b="1" dirty="0"/>
              <a:t>태그들</a:t>
            </a:r>
            <a:r>
              <a:rPr lang="en-US" altLang="ko-KR" b="1" dirty="0"/>
              <a:t>..)</a:t>
            </a:r>
            <a:br>
              <a:rPr lang="en-US" altLang="ko-KR" b="1" dirty="0"/>
            </a:br>
            <a:r>
              <a:rPr lang="en-US" altLang="ko-KR" b="1" dirty="0"/>
              <a:t>...</a:t>
            </a:r>
          </a:p>
          <a:p>
            <a:r>
              <a:rPr lang="en-US" altLang="ko-KR" b="1" dirty="0"/>
              <a:t>submit</a:t>
            </a:r>
            <a:r>
              <a:rPr lang="ko-KR" altLang="en-US" b="1" dirty="0"/>
              <a:t>속성을</a:t>
            </a:r>
            <a:r>
              <a:rPr lang="en-US" altLang="ko-KR" b="1" dirty="0"/>
              <a:t> </a:t>
            </a:r>
            <a:r>
              <a:rPr lang="ko-KR" altLang="en-US" b="1" dirty="0"/>
              <a:t>가진 </a:t>
            </a:r>
            <a:r>
              <a:rPr lang="en-US" altLang="ko-KR" b="1" dirty="0"/>
              <a:t>&lt;input&gt;</a:t>
            </a:r>
            <a:r>
              <a:rPr lang="ko-KR" altLang="en-US" b="1" dirty="0"/>
              <a:t>또는 </a:t>
            </a:r>
            <a:r>
              <a:rPr lang="en-US" altLang="ko-KR" b="1" dirty="0"/>
              <a:t>&lt;button&gt;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r>
              <a:rPr lang="en-US" altLang="ko-KR" b="1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08589"/>
            <a:ext cx="119200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form</a:t>
            </a:r>
            <a:r>
              <a:rPr lang="ko-KR" altLang="en-US" b="1" dirty="0"/>
              <a:t>요소에 사용되는 자식 요소들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&lt;input&gt; , &lt;label&gt;, &lt;select&gt;,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&gt;, &lt;button&gt;, &lt;</a:t>
            </a:r>
            <a:r>
              <a:rPr lang="en-US" altLang="ko-KR" sz="1600" dirty="0" err="1"/>
              <a:t>fieldset</a:t>
            </a:r>
            <a:r>
              <a:rPr lang="en-US" altLang="ko-KR" sz="1600" dirty="0"/>
              <a:t>&gt; </a:t>
            </a:r>
            <a:r>
              <a:rPr lang="ko-KR" altLang="en-US" sz="1600" dirty="0"/>
              <a:t>등등의  </a:t>
            </a:r>
            <a:r>
              <a:rPr lang="ko-KR" altLang="en-US" sz="1600" dirty="0" err="1"/>
              <a:t>엘리먼트가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전송에 해당되는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이나 </a:t>
            </a:r>
            <a:r>
              <a:rPr lang="en-US" altLang="ko-KR" sz="1600" dirty="0"/>
              <a:t>button</a:t>
            </a:r>
            <a:r>
              <a:rPr lang="ko-KR" altLang="en-US" sz="1600" dirty="0"/>
              <a:t>등의 </a:t>
            </a:r>
            <a:r>
              <a:rPr lang="en-US" altLang="ko-KR" sz="1600" dirty="0"/>
              <a:t>submit</a:t>
            </a:r>
            <a:r>
              <a:rPr lang="ko-KR" altLang="en-US" sz="1600" dirty="0"/>
              <a:t> 속성이 있어야 데이터 전송을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가 있어야 데이터를 </a:t>
            </a:r>
            <a:r>
              <a:rPr lang="ko-KR" altLang="en-US" sz="1600" dirty="0" err="1" smtClean="0"/>
              <a:t>서버측에서</a:t>
            </a:r>
            <a:r>
              <a:rPr lang="ko-KR" altLang="en-US" sz="1600" dirty="0" smtClean="0"/>
              <a:t> 전달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*form</a:t>
            </a:r>
            <a:r>
              <a:rPr lang="ko-KR" altLang="en-US" sz="1600" dirty="0" smtClean="0"/>
              <a:t>컨트롤 요소들이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안에 있어야만 데이터를 </a:t>
            </a:r>
            <a:r>
              <a:rPr lang="ko-KR" altLang="en-US" sz="1600" dirty="0" err="1" smtClean="0"/>
              <a:t>서버측에</a:t>
            </a:r>
            <a:r>
              <a:rPr lang="ko-KR" altLang="en-US" sz="1600" dirty="0" smtClean="0"/>
              <a:t> 전달할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LABEL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많은 폼 요소의 꼬리표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레이블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정의할 때 사용함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웹 접근성에 중요한 요소임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 판독기가 사용자에게 읽어주는 요소이기 때문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라디오 버튼이나 체크 박스처럼 작은 요소를 클릭하기 어려운 사용자에게 유용한 기능을 제공한다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속성값과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속성값이 일치해야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input </a:t>
            </a:r>
            <a:r>
              <a:rPr lang="ko-KR" altLang="en-US" sz="1600" b="1" dirty="0" smtClean="0"/>
              <a:t>요소와 같이 사용 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&lt;input type=“</a:t>
            </a:r>
            <a:r>
              <a:rPr lang="ko-KR" altLang="en-US" sz="1600" b="1" dirty="0" smtClean="0"/>
              <a:t>유형</a:t>
            </a:r>
            <a:r>
              <a:rPr lang="en-US" altLang="ko-KR" sz="1600" b="1" dirty="0" smtClean="0"/>
              <a:t>” id=“</a:t>
            </a:r>
            <a:r>
              <a:rPr lang="ko-KR" altLang="en-US" sz="1600" b="1" dirty="0" err="1" smtClean="0"/>
              <a:t>아이디명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&gt;&lt;label for=“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&lt;/label&gt;</a:t>
            </a:r>
          </a:p>
          <a:p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textarea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여러줄의</a:t>
            </a:r>
            <a:r>
              <a:rPr lang="ko-KR" altLang="en-US" sz="1600" dirty="0" smtClean="0"/>
              <a:t> 입력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rows(</a:t>
            </a:r>
            <a:r>
              <a:rPr lang="ko-KR" altLang="en-US" sz="1600" dirty="0" smtClean="0"/>
              <a:t>줄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 cols(</a:t>
            </a:r>
            <a:r>
              <a:rPr lang="ko-KR" altLang="en-US" sz="1600" dirty="0" smtClean="0"/>
              <a:t>칸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속성을 사용하여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style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width(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height(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이용하여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”&gt;&lt;/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</a:p>
          <a:p>
            <a:r>
              <a:rPr lang="en-US" altLang="ko-KR" sz="1600" b="1" dirty="0" smtClean="0"/>
              <a:t>or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” rows=“</a:t>
            </a:r>
            <a:r>
              <a:rPr lang="ko-KR" altLang="en-US" sz="1600" b="1" dirty="0" err="1"/>
              <a:t>줄수</a:t>
            </a:r>
            <a:r>
              <a:rPr lang="en-US" altLang="ko-KR" sz="1600" b="1" dirty="0"/>
              <a:t>” cols=“</a:t>
            </a:r>
            <a:r>
              <a:rPr lang="ko-KR" altLang="en-US" sz="1600" b="1" dirty="0"/>
              <a:t>칸수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712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129" y="64940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/>
              <a:t>select </a:t>
            </a:r>
            <a:r>
              <a:rPr lang="ko-KR" altLang="en-US" b="1" dirty="0" err="1"/>
              <a:t>엘리먼트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드롭다운</a:t>
            </a:r>
            <a:r>
              <a:rPr lang="ko-KR" altLang="en-US" sz="1600" dirty="0"/>
              <a:t> 목록을 정의하는데 사용됨</a:t>
            </a:r>
            <a:r>
              <a:rPr lang="en-US" altLang="ko-KR" sz="1600" dirty="0"/>
              <a:t>. (</a:t>
            </a:r>
            <a:r>
              <a:rPr lang="ko-KR" altLang="en-US" sz="1600" dirty="0"/>
              <a:t>선택리스트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select </a:t>
            </a:r>
            <a:r>
              <a:rPr lang="ko-KR" altLang="en-US" sz="1600" dirty="0"/>
              <a:t>컨트롤 요소와 속성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option </a:t>
            </a:r>
            <a:r>
              <a:rPr lang="ko-KR" altLang="en-US" sz="1600" dirty="0"/>
              <a:t>요소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선택할 수 있는 옵션</a:t>
            </a:r>
            <a:r>
              <a:rPr lang="en-US" altLang="ko-KR" sz="1600" dirty="0"/>
              <a:t>(</a:t>
            </a:r>
            <a:r>
              <a:rPr lang="ko-KR" altLang="en-US" sz="1600" dirty="0"/>
              <a:t>항목</a:t>
            </a:r>
            <a:r>
              <a:rPr lang="en-US" altLang="ko-KR" sz="1600" dirty="0"/>
              <a:t>)</a:t>
            </a:r>
            <a:r>
              <a:rPr lang="ko-KR" altLang="en-US" sz="1600" dirty="0"/>
              <a:t>를 정의함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속성으로 전송할 값을 지정하거나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속성이 없으면</a:t>
            </a:r>
            <a:endParaRPr lang="en-US" altLang="ko-KR" sz="1600" dirty="0" smtClean="0"/>
          </a:p>
          <a:p>
            <a:r>
              <a:rPr lang="ko-KR" altLang="en-US" sz="1600" dirty="0" smtClean="0"/>
              <a:t>감싸고 있는 내용이 </a:t>
            </a:r>
            <a:r>
              <a:rPr lang="ko-KR" altLang="en-US" sz="1600" dirty="0" err="1" smtClean="0"/>
              <a:t>전송값이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optgroup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 </a:t>
            </a:r>
            <a:r>
              <a:rPr lang="en-US" altLang="ko-KR" sz="1600" dirty="0" smtClean="0"/>
              <a:t>: option</a:t>
            </a:r>
            <a:r>
              <a:rPr lang="ko-KR" altLang="en-US" sz="1600" dirty="0" smtClean="0"/>
              <a:t>의 그룹을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label</a:t>
            </a:r>
            <a:r>
              <a:rPr lang="ko-KR" altLang="en-US" sz="1600" dirty="0" smtClean="0"/>
              <a:t>속성을 이용하여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그룹명을</a:t>
            </a:r>
            <a:r>
              <a:rPr lang="ko-KR" altLang="en-US" sz="1600" dirty="0" smtClean="0"/>
              <a:t> 설정함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다중 </a:t>
            </a:r>
            <a:r>
              <a:rPr lang="ko-KR" altLang="en-US" sz="1600" dirty="0" smtClean="0"/>
              <a:t>선택 값 </a:t>
            </a:r>
            <a:r>
              <a:rPr lang="ko-KR" altLang="en-US" sz="1600" dirty="0"/>
              <a:t>지정을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 err="1" smtClean="0"/>
              <a:t>기본창은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값이 보여지도록이다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size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처음 보여지는 항목의 개수를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option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selected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미리 선택된 값을 설정해 놓을 수 있다</a:t>
            </a:r>
            <a:r>
              <a:rPr lang="en-US" altLang="ko-KR" sz="160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button </a:t>
            </a:r>
            <a:r>
              <a:rPr lang="ko-KR" altLang="en-US" b="1" dirty="0" err="1" smtClean="0"/>
              <a:t>엘리먼</a:t>
            </a:r>
            <a:r>
              <a:rPr lang="ko-KR" altLang="en-US" b="1" dirty="0" err="1"/>
              <a:t>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클릭할 수 있는 버튼을 지정하는데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유일하게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안에 넣지 않아도 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전송이 되는 요소가 아니다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속성과 자바 스크립트를 이용하여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이벤트가 발생되도록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type=“button”</a:t>
            </a:r>
            <a:r>
              <a:rPr lang="ko-KR" altLang="en-US" sz="1600" dirty="0" smtClean="0"/>
              <a:t>설정을 권장하지만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속성을 기술하지 않아도 사용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&lt;button type=“button” 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button&gt; or &lt;</a:t>
            </a:r>
            <a:r>
              <a:rPr lang="en-US" altLang="ko-KR" sz="1600" b="1" dirty="0" smtClean="0"/>
              <a:t>button&gt;</a:t>
            </a:r>
            <a:r>
              <a:rPr lang="ko-KR" altLang="en-US" sz="1600" b="1" dirty="0"/>
              <a:t>내용</a:t>
            </a:r>
            <a:r>
              <a:rPr lang="en-US" altLang="ko-KR" sz="1600" b="1" dirty="0"/>
              <a:t>&lt;/button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fieldset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내의 </a:t>
            </a:r>
            <a:r>
              <a:rPr lang="ko-KR" altLang="en-US" sz="1600" dirty="0" err="1" smtClean="0"/>
              <a:t>소그룹을</a:t>
            </a:r>
            <a:r>
              <a:rPr lang="ko-KR" altLang="en-US" sz="1600" dirty="0" smtClean="0"/>
              <a:t> 설정할 때 사용하는 요소이며</a:t>
            </a:r>
            <a:r>
              <a:rPr lang="en-US" altLang="ko-KR" sz="1600" dirty="0" smtClean="0"/>
              <a:t>, form</a:t>
            </a:r>
            <a:r>
              <a:rPr lang="ko-KR" altLang="en-US" sz="1600" dirty="0" smtClean="0"/>
              <a:t>컨트롤 요소 중 유일하게 </a:t>
            </a:r>
            <a:r>
              <a:rPr lang="ko-KR" altLang="en-US" sz="1600" dirty="0" err="1" smtClean="0"/>
              <a:t>블럭요소이다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legend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fieldset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caption</a:t>
            </a:r>
            <a:r>
              <a:rPr lang="ko-KR" altLang="en-US" sz="1600" dirty="0" smtClean="0"/>
              <a:t>을 지정할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&gt;&lt;legend&gt;</a:t>
            </a:r>
            <a:r>
              <a:rPr lang="ko-KR" altLang="en-US" sz="1600" b="1" dirty="0" err="1" smtClean="0"/>
              <a:t>그룹명</a:t>
            </a:r>
            <a:r>
              <a:rPr lang="en-US" altLang="ko-KR" sz="1600" b="1" dirty="0" smtClean="0"/>
              <a:t>:&lt;/legend&gt;</a:t>
            </a:r>
            <a:r>
              <a:rPr lang="ko-KR" altLang="en-US" sz="1600" b="1" dirty="0" smtClean="0"/>
              <a:t>그룹화할 </a:t>
            </a:r>
            <a:r>
              <a:rPr lang="ko-KR" altLang="en-US" sz="1600" b="1" dirty="0" err="1" smtClean="0"/>
              <a:t>컨텐츠들</a:t>
            </a:r>
            <a:r>
              <a:rPr lang="en-US" altLang="ko-KR" sz="1600" b="1" dirty="0" smtClean="0"/>
              <a:t>...&lt;/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5739490" y="633081"/>
            <a:ext cx="6278336" cy="3179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 </a:t>
            </a:r>
            <a:endParaRPr lang="en-US" altLang="ko-KR" b="1" dirty="0" smtClean="0"/>
          </a:p>
          <a:p>
            <a:r>
              <a:rPr lang="en-US" altLang="ko-KR" b="1" dirty="0" smtClean="0"/>
              <a:t>&lt;select name=“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” size=“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1&lt;/option&gt;</a:t>
            </a:r>
          </a:p>
          <a:p>
            <a:r>
              <a:rPr lang="en-US" altLang="ko-KR" b="1" dirty="0" smtClean="0"/>
              <a:t>  &lt;</a:t>
            </a:r>
            <a:r>
              <a:rPr lang="en-US" altLang="ko-KR" b="1" dirty="0"/>
              <a:t>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2” selected&gt;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option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 label=“</a:t>
            </a:r>
            <a:r>
              <a:rPr lang="ko-KR" altLang="en-US" b="1" dirty="0" err="1" smtClean="0"/>
              <a:t>옵션그룹명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	&lt;option value=“</a:t>
            </a:r>
            <a:r>
              <a:rPr lang="ko-KR" altLang="en-US" b="1" dirty="0"/>
              <a:t>옵션</a:t>
            </a:r>
            <a:r>
              <a:rPr lang="en-US" altLang="ko-KR" b="1" dirty="0"/>
              <a:t>1”&gt;</a:t>
            </a:r>
            <a:r>
              <a:rPr lang="ko-KR" altLang="en-US" b="1" dirty="0"/>
              <a:t>옵션</a:t>
            </a:r>
            <a:r>
              <a:rPr lang="en-US" altLang="ko-KR" b="1" dirty="0"/>
              <a:t>1&lt;/option&gt;</a:t>
            </a:r>
          </a:p>
          <a:p>
            <a:r>
              <a:rPr lang="en-US" altLang="ko-KR" b="1" dirty="0" smtClean="0"/>
              <a:t>			. . 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&lt;/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. . .</a:t>
            </a:r>
          </a:p>
          <a:p>
            <a:r>
              <a:rPr lang="en-US" altLang="ko-KR" b="1" dirty="0" smtClean="0"/>
              <a:t>&lt;/select&gt;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858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err="1"/>
              <a:t>datalist</a:t>
            </a:r>
            <a:r>
              <a:rPr lang="en-US" altLang="ko-KR" dirty="0"/>
              <a:t> </a:t>
            </a:r>
            <a:r>
              <a:rPr lang="ko-KR" altLang="en-US" b="1" dirty="0" err="1"/>
              <a:t>엘리먼트</a:t>
            </a:r>
            <a:r>
              <a:rPr lang="en-US" altLang="ko-KR" b="1" dirty="0"/>
              <a:t>	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input</a:t>
            </a:r>
            <a:r>
              <a:rPr lang="ko-KR" altLang="en-US" sz="1600" dirty="0"/>
              <a:t>요소에 미리 정의 된 옵션 리스트를 지정하는데 사용된다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데이터를 입력 할 때 미리 정의 된 옵션의 </a:t>
            </a:r>
            <a:r>
              <a:rPr lang="ko-KR" altLang="en-US" sz="1600" dirty="0" err="1"/>
              <a:t>드롭</a:t>
            </a:r>
            <a:r>
              <a:rPr lang="ko-KR" altLang="en-US" sz="1600" dirty="0"/>
              <a:t> 다운 목록을 볼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input</a:t>
            </a:r>
            <a:r>
              <a:rPr lang="ko-KR" altLang="en-US" sz="1600" dirty="0"/>
              <a:t>요소의 </a:t>
            </a:r>
            <a:r>
              <a:rPr lang="en-US" altLang="ko-KR" sz="1600" dirty="0"/>
              <a:t>list</a:t>
            </a:r>
            <a:r>
              <a:rPr lang="ko-KR" altLang="en-US" sz="1600" dirty="0"/>
              <a:t>의 속성값과 </a:t>
            </a:r>
            <a:r>
              <a:rPr lang="en-US" altLang="ko-KR" sz="1600" dirty="0" err="1"/>
              <a:t>datalist</a:t>
            </a:r>
            <a:r>
              <a:rPr lang="ko-KR" altLang="en-US" sz="1600" dirty="0"/>
              <a:t>요소의 </a:t>
            </a:r>
            <a:r>
              <a:rPr lang="en-US" altLang="ko-KR" sz="1600" dirty="0"/>
              <a:t>id</a:t>
            </a:r>
            <a:r>
              <a:rPr lang="ko-KR" altLang="en-US" sz="1600" dirty="0"/>
              <a:t>의 속성값이 일치해야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datalist</a:t>
            </a:r>
            <a:r>
              <a:rPr lang="en-US" altLang="ko-KR" sz="1600" dirty="0"/>
              <a:t> </a:t>
            </a:r>
            <a:r>
              <a:rPr lang="ko-KR" altLang="en-US" sz="1600" dirty="0"/>
              <a:t>요소는</a:t>
            </a:r>
            <a:r>
              <a:rPr lang="en-US" altLang="ko-KR" sz="1600" dirty="0"/>
              <a:t> Safari 12.1. </a:t>
            </a:r>
            <a:r>
              <a:rPr lang="ko-KR" altLang="en-US" sz="1600" dirty="0"/>
              <a:t>이전 버전에서는 지원되지 않는다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&lt;input list=“</a:t>
            </a:r>
            <a:r>
              <a:rPr lang="en-US" altLang="ko-KR" sz="1600" b="1" dirty="0" err="1"/>
              <a:t>datalist</a:t>
            </a:r>
            <a:r>
              <a:rPr lang="ko-KR" altLang="en-US" sz="1600" b="1" dirty="0"/>
              <a:t>요소의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명</a:t>
            </a:r>
            <a:r>
              <a:rPr lang="en-US" altLang="ko-KR" sz="1600" b="1" dirty="0"/>
              <a:t>” name=“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”&gt;</a:t>
            </a:r>
          </a:p>
          <a:p>
            <a:r>
              <a:rPr lang="en-US" altLang="ko-KR" sz="1600" b="1" dirty="0"/>
              <a:t>        &lt;</a:t>
            </a:r>
            <a:r>
              <a:rPr lang="en-US" altLang="ko-KR" sz="1600" b="1" dirty="0" err="1"/>
              <a:t>datalist</a:t>
            </a:r>
            <a:r>
              <a:rPr lang="en-US" altLang="ko-KR" sz="1600" b="1" dirty="0"/>
              <a:t>  id=“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/>
              <a:t>”&gt;</a:t>
            </a:r>
          </a:p>
          <a:p>
            <a:r>
              <a:rPr lang="en-US" altLang="ko-KR" sz="1600" b="1" dirty="0"/>
              <a:t>           &lt;option value=“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1”&gt;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1&lt;/option&gt;</a:t>
            </a:r>
          </a:p>
          <a:p>
            <a:r>
              <a:rPr lang="en-US" altLang="ko-KR" sz="1600" b="1" dirty="0"/>
              <a:t>                               . . .</a:t>
            </a:r>
          </a:p>
          <a:p>
            <a:r>
              <a:rPr lang="en-US" altLang="ko-KR" sz="1600" b="1" dirty="0"/>
              <a:t>        &lt;/</a:t>
            </a:r>
            <a:r>
              <a:rPr lang="en-US" altLang="ko-KR" sz="1600" b="1" dirty="0" err="1"/>
              <a:t>datalist</a:t>
            </a:r>
            <a:r>
              <a:rPr lang="en-US" altLang="ko-KR" sz="1600" b="1" dirty="0"/>
              <a:t>&gt;</a:t>
            </a:r>
          </a:p>
          <a:p>
            <a:endParaRPr lang="en-US" altLang="ko-KR" sz="1600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output </a:t>
            </a:r>
            <a:r>
              <a:rPr lang="ko-KR" altLang="en-US" b="1" dirty="0" err="1" smtClean="0"/>
              <a:t>엘리먼</a:t>
            </a:r>
            <a:r>
              <a:rPr lang="ko-KR" altLang="en-US" b="1" dirty="0" err="1"/>
              <a:t>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계산 </a:t>
            </a:r>
            <a:r>
              <a:rPr lang="ko-KR" altLang="en-US" sz="1600" dirty="0"/>
              <a:t>결과를 </a:t>
            </a:r>
            <a:r>
              <a:rPr lang="ko-KR" altLang="en-US" sz="1600" dirty="0" smtClean="0"/>
              <a:t>바로 </a:t>
            </a:r>
            <a:r>
              <a:rPr lang="ko-KR" altLang="en-US" sz="1600" dirty="0" err="1" smtClean="0"/>
              <a:t>본문안에</a:t>
            </a:r>
            <a:r>
              <a:rPr lang="ko-KR" altLang="en-US" sz="1600" dirty="0" smtClean="0"/>
              <a:t> 나타낼 때 사용하는 </a:t>
            </a:r>
            <a:r>
              <a:rPr lang="ko-KR" altLang="en-US" sz="1600" dirty="0" err="1" smtClean="0"/>
              <a:t>엘리먼트이다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스크립트를 컨트롤 할 수 있는 속성과 같이 사용해야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항의 개수는 연산에 필요한 </a:t>
            </a:r>
            <a:r>
              <a:rPr lang="en-US" altLang="ko-KR" sz="1600" dirty="0" smtClean="0"/>
              <a:t>input</a:t>
            </a:r>
            <a:r>
              <a:rPr lang="ko-KR" altLang="en-US" sz="1600" dirty="0" err="1" smtClean="0"/>
              <a:t>엘리먼트의</a:t>
            </a:r>
            <a:r>
              <a:rPr lang="ko-KR" altLang="en-US" sz="1600" dirty="0" smtClean="0"/>
              <a:t> 개수만큼 공백 한 칸으로 구분하여 나열하면 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항명은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값 둘 다 적용됨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속성이 없어도 적용된다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Edge 13 </a:t>
            </a:r>
            <a:r>
              <a:rPr lang="ko-KR" altLang="en-US" sz="1600" dirty="0" smtClean="0"/>
              <a:t>이전 버전에서는 지원되지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oninput</a:t>
            </a:r>
            <a:r>
              <a:rPr lang="en-US" altLang="ko-KR" sz="1600" dirty="0" smtClean="0"/>
              <a:t> : input</a:t>
            </a:r>
            <a:r>
              <a:rPr lang="ko-KR" altLang="en-US" sz="1600" dirty="0" smtClean="0"/>
              <a:t>요소 안에 요소 값이 변경된 직후 이벤트를 발생시키는 속성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&lt;output 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 for=“</a:t>
            </a:r>
            <a:r>
              <a:rPr lang="ko-KR" altLang="en-US" sz="1600" b="1" dirty="0" smtClean="0"/>
              <a:t>항</a:t>
            </a:r>
            <a:r>
              <a:rPr lang="en-US" altLang="ko-KR" sz="1600" b="1" dirty="0" smtClean="0"/>
              <a:t>1  </a:t>
            </a:r>
            <a:r>
              <a:rPr lang="ko-KR" altLang="en-US" sz="1600" b="1" dirty="0" smtClean="0"/>
              <a:t>항</a:t>
            </a:r>
            <a:r>
              <a:rPr lang="en-US" altLang="ko-KR" sz="1600" b="1" dirty="0" smtClean="0"/>
              <a:t>2 ...” &gt;&lt;/output&gt;</a:t>
            </a:r>
          </a:p>
        </p:txBody>
      </p:sp>
    </p:spTree>
    <p:extLst>
      <p:ext uri="{BB962C8B-B14F-4D97-AF65-F5344CB8AC3E}">
        <p14:creationId xmlns:p14="http://schemas.microsoft.com/office/powerpoint/2010/main" val="21783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/>
              <a:t>input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컨트롤러 요소 중 사용자 입력을 위한 실질적인 대상이 되는 요소이며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가장 많이 사용됨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text </a:t>
            </a:r>
            <a:r>
              <a:rPr lang="en-US" altLang="ko-KR" sz="1600" dirty="0"/>
              <a:t>fields, checkbox, radio, submit </a:t>
            </a:r>
            <a:r>
              <a:rPr lang="ko-KR" altLang="en-US" sz="1600" dirty="0"/>
              <a:t>등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여러 유형</a:t>
            </a:r>
            <a:r>
              <a:rPr lang="en-US" altLang="ko-KR" sz="1600" dirty="0"/>
              <a:t>(type)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사용하는 </a:t>
            </a:r>
            <a:r>
              <a:rPr lang="ko-KR" altLang="en-US" sz="1600" dirty="0"/>
              <a:t>유형에 따라 다양한 값을 입력 받을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속성이 반드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 있어야 하며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form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내에 </a:t>
            </a:r>
            <a:r>
              <a:rPr lang="ko-KR" altLang="en-US" sz="1600" dirty="0" smtClean="0"/>
              <a:t>기술되어야만 데이터 전송을 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</a:t>
            </a:r>
            <a:r>
              <a:rPr lang="ko-KR" altLang="en-US" sz="1600" dirty="0"/>
              <a:t>태그</a:t>
            </a:r>
            <a:r>
              <a:rPr lang="en-US" altLang="ko-KR" sz="1600" dirty="0"/>
              <a:t>(empty Tag) 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readonly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오로지 읽을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변경 불가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disabled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값을 전달하지 못하도록 막는 기능을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비활성화 상태로 보이도록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maxlength</a:t>
            </a:r>
            <a:r>
              <a:rPr lang="en-US" altLang="ko-KR" sz="1600" dirty="0"/>
              <a:t> 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문자열길이의 최대값을 설정할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이상은 입력 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size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 입력창의 너비 설정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문자열 입력 개수와는 무관함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</a:t>
            </a:r>
            <a:r>
              <a:rPr lang="en-US" altLang="ko-KR" sz="1600" b="1" dirty="0" smtClean="0"/>
              <a:t>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 id=“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” value=“</a:t>
            </a:r>
            <a:r>
              <a:rPr lang="ko-KR" altLang="en-US" sz="1600" b="1" dirty="0" smtClean="0"/>
              <a:t>초기값</a:t>
            </a:r>
            <a:r>
              <a:rPr lang="en-US" altLang="ko-KR" sz="1600" b="1" dirty="0" smtClean="0"/>
              <a:t>”&gt;</a:t>
            </a:r>
            <a:endParaRPr lang="en-US" altLang="ko-KR" sz="1600" b="1" dirty="0"/>
          </a:p>
          <a:p>
            <a:r>
              <a:rPr lang="en-US" altLang="ko-KR" sz="1600" b="1" dirty="0" smtClean="0"/>
              <a:t>1. type=“text”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줄 텍스트를 입력할 때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 너비 미 설정 시 기본값은 대략 문자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자 정도 너비이다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2. type=“password”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비밀번호 필드에 입력된 문자는 검은색 원점이나 별표로 표시가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브라우저마다 다름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3.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=“submit”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입력한 데이터를 제출하기 </a:t>
            </a:r>
            <a:r>
              <a:rPr lang="ko-KR" altLang="en-US" sz="1600" dirty="0"/>
              <a:t>위한 버튼을 </a:t>
            </a:r>
            <a:r>
              <a:rPr lang="ko-KR" altLang="en-US" sz="1600" dirty="0" smtClean="0"/>
              <a:t>정의한다</a:t>
            </a:r>
            <a:r>
              <a:rPr lang="en-US" altLang="ko-KR" sz="1600" dirty="0" smtClean="0"/>
              <a:t>. form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action</a:t>
            </a:r>
            <a:r>
              <a:rPr lang="ko-KR" altLang="en-US" sz="1600" dirty="0" smtClean="0"/>
              <a:t>태그의 경로로 이동하는 기능 및 </a:t>
            </a:r>
            <a:endParaRPr lang="en-US" altLang="ko-KR" sz="1600" dirty="0" smtClean="0"/>
          </a:p>
          <a:p>
            <a:r>
              <a:rPr lang="ko-KR" altLang="en-US" sz="1600" dirty="0" smtClean="0"/>
              <a:t>데이터를 전송하는 기능을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/>
              <a:t>3. type</a:t>
            </a:r>
            <a:r>
              <a:rPr lang="en-US" altLang="ko-KR" sz="1600" b="1" dirty="0" smtClean="0"/>
              <a:t>=“reset”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/>
              <a:t>입력한 </a:t>
            </a:r>
            <a:r>
              <a:rPr lang="ko-KR" altLang="en-US" sz="1600" dirty="0" smtClean="0"/>
              <a:t>데이터를 초기 </a:t>
            </a:r>
            <a:r>
              <a:rPr lang="ko-KR" altLang="en-US" sz="1600" dirty="0" err="1" smtClean="0"/>
              <a:t>설정값으로</a:t>
            </a:r>
            <a:r>
              <a:rPr lang="ko-KR" altLang="en-US" sz="1600" dirty="0" smtClean="0"/>
              <a:t> 되돌리는 기능을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 값을 지우는 기능이 아님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310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4. type=“radio”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개의 값을 선택해야만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단일선택 요소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여러 </a:t>
            </a:r>
            <a:r>
              <a:rPr lang="en-US" altLang="ko-KR" sz="1600" dirty="0" smtClean="0"/>
              <a:t>radio </a:t>
            </a:r>
            <a:r>
              <a:rPr lang="ko-KR" altLang="en-US" sz="1600" dirty="0" smtClean="0"/>
              <a:t>옵션의 </a:t>
            </a:r>
            <a:r>
              <a:rPr lang="en-US" altLang="ko-KR" sz="1600" dirty="0" smtClean="0"/>
              <a:t>name </a:t>
            </a:r>
            <a:r>
              <a:rPr lang="ko-KR" altLang="en-US" sz="1600" dirty="0" smtClean="0"/>
              <a:t>속성값이 동일해야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속성의 값에 해당 서버로 직접 전송되어야 하는 값을 기술한다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5. type=“checkbox”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여러 개의 값을 선택해야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다중 선택 요소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value</a:t>
            </a:r>
            <a:r>
              <a:rPr lang="ko-KR" altLang="en-US" sz="1600" dirty="0"/>
              <a:t>속성의 값에 해당 서버로 직접 전송되어야 하는 값을 기술한다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6.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tel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전화번호 입력 양식을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패턴을 지정하여 유효성 검사를 하도록 지정할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필수 속성을 의미함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꼭 값이 입력되어야 하는 키워드 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7.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=“email”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입력 양식을 제공한다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</a:t>
            </a:r>
            <a:r>
              <a:rPr lang="ko-KR" altLang="en-US" sz="1600" dirty="0"/>
              <a:t>제출시 자동으로 유효성을 검사 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8.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url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홈페이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주소 입력 양식을 제공한다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필드는 제출시 자동으로 유효성을 검사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655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5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유형을 나타내며 올바르게 표시 웹 페이지에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브라우저를하는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데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도움이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종료태그가 필요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&lt;script&gt;, &lt;base&gt;</a:t>
            </a:r>
            <a:r>
              <a:rPr lang="ko-KR" altLang="en-US" sz="1400" dirty="0">
                <a:solidFill>
                  <a:srgbClr val="FF0000"/>
                </a:solidFill>
              </a:rPr>
              <a:t>태그 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842"/>
              </p:ext>
            </p:extLst>
          </p:nvPr>
        </p:nvGraphicFramePr>
        <p:xfrm>
          <a:off x="7330622" y="3143248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/>
              </a:tblGrid>
              <a:tr h="11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CSS (Cascading Style Sheets)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엘리먼트의</a:t>
            </a:r>
            <a:r>
              <a:rPr lang="ko-KR" altLang="en-US" sz="1400" dirty="0"/>
              <a:t> 기본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천성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새롭게 변경하는 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성격 개조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말한다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다양한 </a:t>
            </a:r>
            <a:r>
              <a:rPr lang="ko-KR" altLang="en-US" sz="1400" dirty="0"/>
              <a:t>장치 및 화면 크기에 대한 디스플레이의 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레이아웃 및 변형을 포함하여 웹 페이지의 스타일을 정의하는 데 </a:t>
            </a:r>
            <a:r>
              <a:rPr lang="ko-KR" altLang="en-US" sz="1400" dirty="0" smtClean="0"/>
              <a:t>사용된다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(property)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명과 속성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(value)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(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콜론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구분자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나열할 경우는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마지막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속성의 종료부분에서는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생략이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권장하지는 않음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기술 방법에는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가지가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err="1" smtClean="0"/>
              <a:t>인라인</a:t>
            </a:r>
            <a:r>
              <a:rPr lang="ko-KR" altLang="en-US" sz="1400" b="1" dirty="0" smtClean="0"/>
              <a:t> 스타일</a:t>
            </a:r>
            <a:r>
              <a:rPr lang="en-US" altLang="ko-KR" sz="1400" b="1" dirty="0" smtClean="0"/>
              <a:t>(Inline style) 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body</a:t>
            </a:r>
            <a:r>
              <a:rPr lang="ko-KR" altLang="en-US" sz="1400" dirty="0" smtClean="0"/>
              <a:t>태그 안에 있는 모든 요소들의 시작 </a:t>
            </a:r>
            <a:r>
              <a:rPr lang="ko-KR" altLang="en-US" sz="1400" dirty="0" err="1" smtClean="0"/>
              <a:t>엘리먼트</a:t>
            </a:r>
            <a:r>
              <a:rPr lang="ko-KR" altLang="en-US" sz="1400" dirty="0" smtClean="0"/>
              <a:t> 안에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속성으로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속성이 기술된 해당 </a:t>
            </a:r>
            <a:r>
              <a:rPr lang="ko-KR" altLang="en-US" sz="1400" dirty="0" err="1" smtClean="0"/>
              <a:t>엘리먼트에만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이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b="1" dirty="0" smtClean="0"/>
              <a:t>내부 스타일 시트</a:t>
            </a:r>
            <a:r>
              <a:rPr lang="en-US" altLang="ko-KR" sz="1400" b="1" dirty="0" smtClean="0"/>
              <a:t>(Internal style sheet)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&lt;head&gt;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이라는 태그로 감싼 후에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되도록이면 </a:t>
            </a:r>
            <a:r>
              <a:rPr lang="en-US" altLang="ko-KR" sz="1400" dirty="0" smtClean="0"/>
              <a:t>&lt;meta&gt;,&lt;title&gt;</a:t>
            </a:r>
            <a:r>
              <a:rPr lang="ko-KR" altLang="en-US" sz="1400" dirty="0" smtClean="0"/>
              <a:t>태그 뒤에</a:t>
            </a:r>
            <a:r>
              <a:rPr lang="en-US" altLang="ko-KR" sz="1400" dirty="0" smtClean="0"/>
              <a:t>, &lt;</a:t>
            </a:r>
            <a:r>
              <a:rPr lang="en-US" altLang="ko-KR" sz="1400" dirty="0" err="1" smtClean="0"/>
              <a:t>scirpt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 위에 기술할 것을 권장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요소나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</a:t>
            </a:r>
            <a:r>
              <a:rPr lang="ko-KR" altLang="en-US" sz="1400" dirty="0" smtClean="0"/>
              <a:t>등의 여러 방법으로 기술할 수 있기 때문에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스타일보다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한꺼번에 많은 요소들의 스타일의 설정을 변경할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태그가 기술되어 있는 웹 문서 하나에서만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400" b="1" dirty="0" smtClean="0"/>
              <a:t>외부 스타일 시트</a:t>
            </a:r>
            <a:r>
              <a:rPr lang="en-US" altLang="ko-KR" sz="1400" b="1" dirty="0" smtClean="0"/>
              <a:t>(External style sheet)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외부에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따로 만들어 </a:t>
            </a:r>
            <a:r>
              <a:rPr lang="en-US" altLang="ko-KR" sz="1400" dirty="0" smtClean="0"/>
              <a:t>link</a:t>
            </a:r>
            <a:r>
              <a:rPr lang="ko-KR" altLang="en-US" sz="1400" dirty="0" smtClean="0"/>
              <a:t>태그를 이용하여 연결하는 방법으로 사용하는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링크한 모든 웹 문서에 스타일을 적용할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범위 순서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우선 순위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해당 브라우저의 스타일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5184" y="2057401"/>
            <a:ext cx="4122966" cy="9633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/>
              <a:t>인라인</a:t>
            </a:r>
            <a:r>
              <a:rPr lang="ko-KR" altLang="en-US" sz="1600" b="1" dirty="0"/>
              <a:t> 스타일</a:t>
            </a:r>
            <a:r>
              <a:rPr lang="en-US" altLang="ko-KR" sz="1600" b="1" dirty="0"/>
              <a:t>(Inline style)</a:t>
            </a:r>
            <a:r>
              <a:rPr lang="ko-KR" altLang="en-US" sz="1600" b="1" dirty="0" smtClean="0"/>
              <a:t> 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/>
              <a:t>style = “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... </a:t>
            </a:r>
            <a:r>
              <a:rPr lang="en-US" altLang="ko-KR" sz="1600" b="1" dirty="0" smtClean="0"/>
              <a:t>;”</a:t>
            </a:r>
            <a:endParaRPr lang="en-US" altLang="ko-KR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6678388" y="3042258"/>
            <a:ext cx="5214257" cy="18288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내부 스타일 시트</a:t>
            </a:r>
            <a:r>
              <a:rPr lang="en-US" altLang="ko-KR" sz="1600" b="1" dirty="0"/>
              <a:t>(Internal style sheet)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 smtClean="0"/>
              <a:t>&lt;style&gt;</a:t>
            </a:r>
          </a:p>
          <a:p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(selector) { </a:t>
            </a:r>
          </a:p>
          <a:p>
            <a:r>
              <a:rPr lang="en-US" altLang="ko-KR" sz="1600" b="1" dirty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... 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}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95940" y="6111019"/>
            <a:ext cx="11672210" cy="5428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외부 스타일 시트</a:t>
            </a:r>
            <a:r>
              <a:rPr lang="en-US" altLang="ko-KR" sz="1600" b="1" dirty="0"/>
              <a:t>(External style sheet)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 &lt;</a:t>
            </a:r>
            <a:r>
              <a:rPr lang="en-US" altLang="ko-KR" sz="1600" b="1" dirty="0"/>
              <a:t>link </a:t>
            </a:r>
            <a:r>
              <a:rPr lang="en-US" altLang="ko-KR" sz="1600" b="1" dirty="0" err="1" smtClean="0"/>
              <a:t>rel</a:t>
            </a:r>
            <a:r>
              <a:rPr lang="en-US" altLang="ko-KR" sz="1600" b="1" dirty="0" smtClean="0"/>
              <a:t> = "</a:t>
            </a:r>
            <a:r>
              <a:rPr lang="en-US" altLang="ko-KR" sz="1600" b="1" dirty="0"/>
              <a:t>stylesheet" 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 = "</a:t>
            </a:r>
            <a:r>
              <a:rPr lang="ko-KR" altLang="en-US" sz="1600" b="1" dirty="0" smtClean="0"/>
              <a:t>경로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파일명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606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스타일을 지정할 대상을 선택자라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여러 개의 </a:t>
            </a:r>
            <a:r>
              <a:rPr lang="ko-KR" altLang="en-US" sz="1400" dirty="0" err="1" smtClean="0"/>
              <a:t>선택자</a:t>
            </a:r>
            <a:r>
              <a:rPr lang="ko-KR" altLang="en-US" sz="1400" dirty="0" smtClean="0"/>
              <a:t> 기술이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나열은 </a:t>
            </a:r>
            <a:r>
              <a:rPr lang="en-US" altLang="ko-KR" sz="1400" dirty="0" smtClean="0"/>
              <a:t>,(</a:t>
            </a:r>
            <a:r>
              <a:rPr lang="ko-KR" altLang="en-US" sz="1400" dirty="0" smtClean="0"/>
              <a:t>콤마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쉼표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구분하여 나열한다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단순선택자</a:t>
            </a:r>
            <a:r>
              <a:rPr lang="en-US" altLang="ko-KR" b="1" dirty="0" smtClean="0"/>
              <a:t>(simple selector)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이름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태그명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등으로 선택</a:t>
            </a:r>
            <a:endParaRPr lang="en-US" altLang="ko-KR" sz="1400" dirty="0" smtClean="0"/>
          </a:p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엘리먼트의</a:t>
            </a:r>
            <a:r>
              <a:rPr lang="ko-KR" altLang="en-US" sz="1600" b="1" dirty="0" smtClean="0"/>
              <a:t> 이름</a:t>
            </a:r>
            <a:r>
              <a:rPr lang="en-US" altLang="ko-KR" sz="1600" b="1" dirty="0" smtClean="0"/>
              <a:t>(=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=</a:t>
            </a:r>
            <a:r>
              <a:rPr lang="ko-KR" altLang="en-US" sz="1600" b="1" dirty="0" err="1" smtClean="0"/>
              <a:t>요소명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요소명으로</a:t>
            </a:r>
            <a:r>
              <a:rPr lang="ko-KR" altLang="en-US" sz="1600" dirty="0" smtClean="0"/>
              <a:t> 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아이디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#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붙인다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아이디는 단 한 개만 존재할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권장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여러 개를 기술할 수도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적용도 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스크립트나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속성에 관련된 </a:t>
            </a:r>
            <a:r>
              <a:rPr lang="ko-KR" altLang="en-US" sz="1600" dirty="0" err="1" smtClean="0"/>
              <a:t>엘리먼트</a:t>
            </a:r>
            <a:r>
              <a:rPr lang="en-US" altLang="ko-KR" sz="1600" dirty="0" smtClean="0"/>
              <a:t>(label</a:t>
            </a:r>
            <a:r>
              <a:rPr lang="ko-KR" altLang="en-US" sz="1600" dirty="0" smtClean="0"/>
              <a:t>과 같은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 시</a:t>
            </a:r>
            <a:endParaRPr lang="en-US" altLang="ko-KR" sz="1600" dirty="0" smtClean="0"/>
          </a:p>
          <a:p>
            <a:r>
              <a:rPr lang="ko-KR" altLang="en-US" sz="1600" dirty="0" smtClean="0"/>
              <a:t>예상치 못한 결과값이 나올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마침</a:t>
            </a:r>
            <a:r>
              <a:rPr lang="ko-KR" altLang="en-US" sz="1600" dirty="0"/>
              <a:t>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붙인다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 그룹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(Group selector)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개의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를 선택하여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 p , #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, .job { text-align: center; 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범용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</a:t>
            </a:r>
            <a:r>
              <a:rPr lang="en-US" altLang="ko-KR" sz="1600" b="1" dirty="0"/>
              <a:t>Universal </a:t>
            </a:r>
            <a:r>
              <a:rPr lang="en-US" altLang="ko-KR" sz="1600" b="1" dirty="0" smtClean="0"/>
              <a:t>Selector) :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모든 요소에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* </a:t>
            </a:r>
            <a:r>
              <a:rPr lang="en-US" altLang="ko-KR" sz="1600" dirty="0" smtClean="0"/>
              <a:t>{</a:t>
            </a:r>
            <a:r>
              <a:rPr lang="en-US" altLang="ko-KR" sz="1600" dirty="0"/>
              <a:t>  text-align: center</a:t>
            </a:r>
            <a:r>
              <a:rPr lang="en-US" altLang="ko-KR" sz="1600" dirty="0" smtClean="0"/>
              <a:t>; color</a:t>
            </a:r>
            <a:r>
              <a:rPr lang="en-US" altLang="ko-KR" sz="1600" dirty="0"/>
              <a:t>: blue</a:t>
            </a:r>
            <a:r>
              <a:rPr lang="en-US" altLang="ko-KR" sz="1600" dirty="0" smtClean="0"/>
              <a:t>;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0021" y="889901"/>
            <a:ext cx="6768193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</a:t>
            </a:r>
            <a:r>
              <a:rPr lang="en-US" altLang="ko-KR" b="1" dirty="0"/>
              <a:t> {</a:t>
            </a:r>
            <a:br>
              <a:rPr lang="en-US" altLang="ko-KR" b="1" dirty="0"/>
            </a:br>
            <a:r>
              <a:rPr lang="en-US" altLang="ko-KR" b="1" dirty="0"/>
              <a:t> 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1(property)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1(value) ;  /*</a:t>
            </a:r>
            <a:r>
              <a:rPr lang="ko-KR" altLang="en-US" b="1" dirty="0" smtClean="0"/>
              <a:t>선</a:t>
            </a:r>
            <a:r>
              <a:rPr lang="ko-KR" altLang="en-US" b="1" dirty="0"/>
              <a:t>언</a:t>
            </a:r>
            <a:r>
              <a:rPr lang="en-US" altLang="ko-KR" b="1" dirty="0" smtClean="0"/>
              <a:t>*/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  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2</a:t>
            </a:r>
            <a:r>
              <a:rPr lang="en-US" altLang="ko-KR" b="1" dirty="0"/>
              <a:t>(property)</a:t>
            </a:r>
            <a:r>
              <a:rPr lang="ko-KR" altLang="en-US" b="1" dirty="0" smtClean="0"/>
              <a:t> </a:t>
            </a:r>
            <a:r>
              <a:rPr lang="en-US" altLang="ko-KR" b="1" dirty="0"/>
              <a:t>: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2</a:t>
            </a:r>
            <a:r>
              <a:rPr lang="en-US" altLang="ko-KR" b="1" dirty="0"/>
              <a:t>(value</a:t>
            </a:r>
            <a:r>
              <a:rPr lang="en-US" altLang="ko-KR" b="1" dirty="0" smtClean="0"/>
              <a:t>) ;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. . .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23391" y="955221"/>
            <a:ext cx="1245052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구부러진 연결선 8"/>
          <p:cNvCxnSpPr>
            <a:stCxn id="5" idx="1"/>
          </p:cNvCxnSpPr>
          <p:nvPr/>
        </p:nvCxnSpPr>
        <p:spPr>
          <a:xfrm rot="10800000" flipV="1">
            <a:off x="7372367" y="1379764"/>
            <a:ext cx="151025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300483" y="981074"/>
            <a:ext cx="2088695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나열 및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선언구분자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구부러진 연결선 14"/>
          <p:cNvCxnSpPr>
            <a:stCxn id="14" idx="1"/>
          </p:cNvCxnSpPr>
          <p:nvPr/>
        </p:nvCxnSpPr>
        <p:spPr>
          <a:xfrm rot="10800000" flipV="1">
            <a:off x="9149461" y="1405617"/>
            <a:ext cx="151022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조합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둘 이상의 단순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단순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사이에 </a:t>
            </a:r>
            <a:r>
              <a:rPr lang="ko-KR" altLang="en-US" sz="1600" dirty="0" err="1" smtClean="0"/>
              <a:t>결합자</a:t>
            </a:r>
            <a:r>
              <a:rPr lang="en-US" altLang="ko-KR" sz="1600" dirty="0" smtClean="0"/>
              <a:t>(+)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하위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공백으로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하위 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후손 관계를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div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자</a:t>
            </a:r>
            <a:r>
              <a:rPr lang="ko-KR" altLang="en-US" sz="1600" b="1" dirty="0"/>
              <a:t>식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자식 관계를 의미한다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후손은 포함되지 않는다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인접 형제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앞의 선택자의 바로 뒤에 붙어 있는 형제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일반</a:t>
            </a:r>
            <a:r>
              <a:rPr lang="ko-KR" altLang="en-US" sz="1600" b="1" dirty="0"/>
              <a:t> 형제 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  </a:t>
            </a:r>
            <a:r>
              <a:rPr lang="en-US" altLang="ko-KR" sz="1600" b="1" dirty="0"/>
              <a:t>:</a:t>
            </a:r>
            <a:endParaRPr lang="ko-KR" altLang="en-US" sz="1600" b="1" dirty="0"/>
          </a:p>
          <a:p>
            <a:r>
              <a:rPr lang="ko-KR" altLang="en-US" sz="1600" dirty="0"/>
              <a:t>두 개의 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 사이를 </a:t>
            </a:r>
            <a:r>
              <a:rPr lang="en-US" altLang="ko-KR" sz="1600" dirty="0"/>
              <a:t>~ </a:t>
            </a:r>
            <a:r>
              <a:rPr lang="ko-KR" altLang="en-US" sz="1600" dirty="0"/>
              <a:t>기호로 구분한다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앞의 선택자의 뒤에 있는 모든 형제 </a:t>
            </a:r>
            <a:r>
              <a:rPr lang="ko-KR" altLang="en-US" sz="1600" dirty="0" err="1"/>
              <a:t>선택자를</a:t>
            </a:r>
            <a:r>
              <a:rPr lang="ko-KR" altLang="en-US" sz="1600" dirty="0"/>
              <a:t> 의미한다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 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~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514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가상클래스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요소의 특수 상태를 정의하는 데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요소 위에 마우스를 놓을 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방문한 </a:t>
            </a:r>
            <a:r>
              <a:rPr lang="ko-KR" altLang="en-US" sz="1600" dirty="0"/>
              <a:t>링크와 방문하지 않은 링크를 다르게 </a:t>
            </a:r>
            <a:r>
              <a:rPr lang="ko-KR" altLang="en-US" sz="1600" dirty="0" smtClean="0"/>
              <a:t>스타일링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포커스를 받을 </a:t>
            </a:r>
            <a:r>
              <a:rPr lang="ko-KR" altLang="en-US" sz="1600" dirty="0"/>
              <a:t>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endParaRPr lang="en-US" altLang="ko-KR" sz="1400" b="1" dirty="0"/>
          </a:p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하위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공백으로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하위 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후손 관계를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div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자</a:t>
            </a:r>
            <a:r>
              <a:rPr lang="ko-KR" altLang="en-US" sz="1600" b="1" dirty="0"/>
              <a:t>식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자식 관계를 의미한다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후손은 포함되지 않는다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인접 형제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앞의 선택자의 바로 뒤에 붙어 있는 형제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일반</a:t>
            </a:r>
            <a:r>
              <a:rPr lang="ko-KR" altLang="en-US" sz="1600" b="1" dirty="0"/>
              <a:t> 형제 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  </a:t>
            </a:r>
            <a:r>
              <a:rPr lang="en-US" altLang="ko-KR" sz="1600" b="1" dirty="0"/>
              <a:t>:</a:t>
            </a:r>
            <a:endParaRPr lang="ko-KR" altLang="en-US" sz="1600" b="1" dirty="0"/>
          </a:p>
          <a:p>
            <a:r>
              <a:rPr lang="ko-KR" altLang="en-US" sz="1600" dirty="0"/>
              <a:t>두 개의 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 사이를 </a:t>
            </a:r>
            <a:r>
              <a:rPr lang="en-US" altLang="ko-KR" sz="1600" dirty="0"/>
              <a:t>~ </a:t>
            </a:r>
            <a:r>
              <a:rPr lang="ko-KR" altLang="en-US" sz="1600" dirty="0"/>
              <a:t>기호로 구분한다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앞의 선택자의 뒤에 있는 모든 형제 </a:t>
            </a:r>
            <a:r>
              <a:rPr lang="ko-KR" altLang="en-US" sz="1600" dirty="0" err="1"/>
              <a:t>선택자를</a:t>
            </a:r>
            <a:r>
              <a:rPr lang="ko-KR" altLang="en-US" sz="1600" dirty="0"/>
              <a:t> 의미한다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 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~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38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54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18369"/>
              </p:ext>
            </p:extLst>
          </p:nvPr>
        </p:nvGraphicFramePr>
        <p:xfrm>
          <a:off x="57150" y="742948"/>
          <a:ext cx="11919858" cy="5803656"/>
        </p:xfrm>
        <a:graphic>
          <a:graphicData uri="http://schemas.openxmlformats.org/drawingml/2006/table">
            <a:tbl>
              <a:tblPr/>
              <a:tblGrid>
                <a:gridCol w="1894114"/>
                <a:gridCol w="1853293"/>
                <a:gridCol w="8172451"/>
              </a:tblGrid>
              <a:tr h="241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선택자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 설명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.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class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.intro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class="intro"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#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id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#firstname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id="firstname"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567A"/>
                          </a:solidFill>
                          <a:effectLst/>
                          <a:hlinkClick r:id="rId4"/>
                        </a:rPr>
                        <a:t>*</a:t>
                      </a:r>
                      <a:endParaRPr lang="ko-KR" alt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*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5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모두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 dirty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element</a:t>
                      </a:r>
                      <a:r>
                        <a:rPr lang="en-US" sz="1000" i="1" dirty="0" smtClean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, element</a:t>
                      </a:r>
                      <a:endParaRPr lang="en-US" sz="1000" dirty="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div,p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</a:t>
                      </a:r>
                      <a:r>
                        <a:rPr lang="en-US" altLang="ko-KR" sz="1000">
                          <a:effectLst/>
                        </a:rPr>
                        <a:t>&lt;div&gt; </a:t>
                      </a:r>
                      <a:r>
                        <a:rPr lang="ko-KR" altLang="en-US" sz="1000">
                          <a:effectLst/>
                        </a:rPr>
                        <a:t>요소와 </a:t>
                      </a:r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 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div 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안에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&gt;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div&gt;p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상위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요소가 </a:t>
                      </a:r>
                      <a:r>
                        <a:rPr lang="en-US" altLang="ko-KR" sz="1000" dirty="0">
                          <a:effectLst/>
                        </a:rPr>
                        <a:t>&lt;div&gt;</a:t>
                      </a:r>
                      <a:r>
                        <a:rPr lang="ko-KR" altLang="en-US" sz="1000" dirty="0">
                          <a:effectLst/>
                        </a:rPr>
                        <a:t>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+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div+p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바로 뒤에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 </a:t>
                      </a:r>
                      <a:r>
                        <a:rPr lang="ko-KR" altLang="en-US" sz="1000" dirty="0">
                          <a:effectLst/>
                        </a:rPr>
                        <a:t>특성이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[target=_blank]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target="_blank"</a:t>
                      </a:r>
                      <a:r>
                        <a:rPr lang="ko-KR" altLang="en-US" sz="1000" dirty="0">
                          <a:effectLst/>
                        </a:rPr>
                        <a:t>가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~=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[title~=flower]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"flower"</a:t>
                      </a:r>
                      <a:r>
                        <a:rPr lang="ko-KR" altLang="en-US" sz="1000" dirty="0">
                          <a:effectLst/>
                        </a:rPr>
                        <a:t>란 단어가 포함된 </a:t>
                      </a:r>
                      <a:r>
                        <a:rPr lang="en-US" altLang="ko-KR" sz="1000" dirty="0">
                          <a:effectLst/>
                        </a:rPr>
                        <a:t>title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|=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[lang|=en]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en-US" altLang="ko-KR" sz="1000" dirty="0" err="1">
                          <a:effectLst/>
                        </a:rPr>
                        <a:t>en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으로 시작하는 </a:t>
                      </a:r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4"/>
                        </a:rPr>
                        <a:t>:link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a:link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방문하지 않은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5"/>
                        </a:rPr>
                        <a:t>:visited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a:visited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이미 방문한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6"/>
                        </a:rPr>
                        <a:t>:active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a:active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활성화 된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현재 클릭한 상태의</a:t>
                      </a:r>
                      <a:r>
                        <a:rPr lang="en-US" altLang="ko-KR" sz="1000">
                          <a:effectLst/>
                        </a:rPr>
                        <a:t>) </a:t>
                      </a:r>
                      <a:r>
                        <a:rPr lang="ko-KR" altLang="en-US" sz="1000">
                          <a:effectLst/>
                        </a:rPr>
                        <a:t>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7"/>
                        </a:rPr>
                        <a:t>:hover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a:hover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마우스 커서가 올라가 있는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8"/>
                        </a:rPr>
                        <a:t>:focus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input:focus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현재 선택된 </a:t>
                      </a:r>
                      <a:r>
                        <a:rPr lang="en-US" altLang="ko-KR" sz="1000" dirty="0">
                          <a:effectLst/>
                        </a:rPr>
                        <a:t>input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9"/>
                        </a:rPr>
                        <a:t>:first-letter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p:first-letter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문자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0"/>
                        </a:rPr>
                        <a:t>:first-line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p:first-line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줄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1"/>
                        </a:rPr>
                        <a:t>:first-child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p:first-child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 항목의 첫 번째 자식 항목인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2"/>
                        </a:rPr>
                        <a:t>:before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p:before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앞에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3"/>
                        </a:rPr>
                        <a:t>:after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p:after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뒤에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:lang(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p:lang(it)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속성 값이 </a:t>
                      </a:r>
                      <a:r>
                        <a:rPr lang="en-US" altLang="ko-KR" sz="1000" dirty="0">
                          <a:effectLst/>
                        </a:rPr>
                        <a:t>"it"</a:t>
                      </a:r>
                      <a:r>
                        <a:rPr lang="ko-KR" altLang="en-US" sz="1000" dirty="0">
                          <a:effectLst/>
                        </a:rPr>
                        <a:t>로 시작하는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우선순위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63466"/>
              </p:ext>
            </p:extLst>
          </p:nvPr>
        </p:nvGraphicFramePr>
        <p:xfrm>
          <a:off x="262164" y="994410"/>
          <a:ext cx="11439071" cy="443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5071"/>
                <a:gridCol w="1119566"/>
                <a:gridCol w="1119566"/>
                <a:gridCol w="1119566"/>
                <a:gridCol w="1119566"/>
                <a:gridCol w="466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계산식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*{}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li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li:first-line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0,0,0,2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li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0,0,0,2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ol+li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h1 + *[</a:t>
                      </a:r>
                      <a:r>
                        <a:rPr lang="en-US" altLang="ko-KR" sz="1800" b="1" dirty="0" err="1" smtClean="0"/>
                        <a:t>rel</a:t>
                      </a:r>
                      <a:r>
                        <a:rPr lang="en-US" altLang="ko-KR" sz="1800" b="1" dirty="0" smtClean="0"/>
                        <a:t>=up]{}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0,0,1,1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li.red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li.red.level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0,0,2,1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#</a:t>
                      </a:r>
                      <a:r>
                        <a:rPr lang="en-US" altLang="ko-KR" sz="1800" b="1" dirty="0" err="1" smtClean="0"/>
                        <a:t>userid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0,1,0,0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style=""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1,0,0,0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!important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최상위 우선순위를 가진다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8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</a:t>
            </a:r>
            <a:r>
              <a:rPr lang="ko-KR" altLang="en-US" b="1" dirty="0" smtClean="0"/>
              <a:t>스타일  </a:t>
            </a:r>
            <a:r>
              <a:rPr lang="en-US" altLang="ko-KR" b="1" dirty="0"/>
              <a:t>: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스타일을 설정할 때 사용하는 속성임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선 </a:t>
            </a:r>
            <a:r>
              <a:rPr lang="ko-KR" altLang="en-US" sz="1400" dirty="0" err="1" smtClean="0"/>
              <a:t>색상값은</a:t>
            </a:r>
            <a:r>
              <a:rPr lang="ko-KR" altLang="en-US" sz="1400" dirty="0" smtClean="0"/>
              <a:t> 서체 색상 </a:t>
            </a:r>
            <a:r>
              <a:rPr lang="ko-KR" altLang="en-US" sz="1400" dirty="0" err="1" smtClean="0"/>
              <a:t>설정값과</a:t>
            </a:r>
            <a:r>
              <a:rPr lang="ko-KR" altLang="en-US" sz="1400" dirty="0" smtClean="0"/>
              <a:t> 동일하게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border-style(</a:t>
            </a:r>
            <a:r>
              <a:rPr lang="ko-KR" altLang="en-US" b="1" dirty="0" smtClean="0"/>
              <a:t>선 종류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속성값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기본선 종류의 기본 </a:t>
            </a:r>
            <a:r>
              <a:rPr lang="ko-KR" altLang="en-US" sz="1400" dirty="0" err="1" smtClean="0"/>
              <a:t>색상값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검은색임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1. dotted – </a:t>
            </a:r>
            <a:r>
              <a:rPr lang="ko-KR" altLang="en-US" sz="1400" dirty="0" smtClean="0"/>
              <a:t>테두리를 점선으로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2. dash – </a:t>
            </a:r>
            <a:r>
              <a:rPr lang="ko-KR" altLang="en-US" sz="1400" dirty="0" smtClean="0"/>
              <a:t>테두리를 </a:t>
            </a:r>
            <a:r>
              <a:rPr lang="en-US" altLang="ko-KR" sz="1400" dirty="0" smtClean="0"/>
              <a:t>– (</a:t>
            </a:r>
            <a:r>
              <a:rPr lang="ko-KR" altLang="en-US" sz="1400" dirty="0" smtClean="0"/>
              <a:t>짧은 </a:t>
            </a:r>
            <a:r>
              <a:rPr lang="ko-KR" altLang="en-US" sz="1400" dirty="0" err="1" smtClean="0"/>
              <a:t>대시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선으로 표현</a:t>
            </a:r>
            <a:r>
              <a:rPr lang="en-US" altLang="ko-KR" sz="1400" dirty="0" smtClean="0"/>
              <a:t>.  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3. solid – </a:t>
            </a:r>
            <a:r>
              <a:rPr lang="ko-KR" altLang="en-US" sz="1400" dirty="0" smtClean="0"/>
              <a:t>테두리를 실선으로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4. double – </a:t>
            </a:r>
            <a:r>
              <a:rPr lang="ko-KR" altLang="en-US" sz="1400" dirty="0" smtClean="0"/>
              <a:t>테두리를 이중 실선으로 표현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b="1" dirty="0" smtClean="0"/>
              <a:t>입체표현 선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가지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groove , ridge, inset, outset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테두리의 그림자 표현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색상값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회색임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6. none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값 없음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7. hidden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숨기기</a:t>
            </a:r>
            <a:r>
              <a:rPr lang="en-US" altLang="ko-KR" sz="1400" dirty="0" smtClean="0"/>
              <a:t>. none</a:t>
            </a:r>
            <a:r>
              <a:rPr lang="ko-KR" altLang="en-US" sz="1400" dirty="0" smtClean="0"/>
              <a:t>과 동일한 기능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*hidden</a:t>
            </a:r>
            <a:r>
              <a:rPr lang="ko-KR" altLang="en-US" sz="1400" dirty="0" smtClean="0"/>
              <a:t>은 테두리가 존재하긴 하지만 표현이 안 되는 것 뿐이라지만 실질적으로 테두리에 대한 속성 적용이 </a:t>
            </a:r>
            <a:endParaRPr lang="en-US" altLang="ko-KR" sz="1400" dirty="0" smtClean="0"/>
          </a:p>
          <a:p>
            <a:r>
              <a:rPr lang="ko-KR" altLang="en-US" sz="1400" dirty="0" smtClean="0"/>
              <a:t>전혀 안되기 때문에 </a:t>
            </a:r>
            <a:r>
              <a:rPr lang="en-US" altLang="ko-KR" sz="1400" dirty="0" smtClean="0"/>
              <a:t>none</a:t>
            </a:r>
            <a:r>
              <a:rPr lang="ko-KR" altLang="en-US" sz="1400" dirty="0" smtClean="0"/>
              <a:t>과 동일한 기능이라 봐도 무방하다</a:t>
            </a:r>
            <a:endParaRPr lang="en-US" altLang="ko-KR" sz="1400" dirty="0" smtClean="0"/>
          </a:p>
          <a:p>
            <a:r>
              <a:rPr lang="ko-KR" altLang="en-US" b="1" dirty="0" smtClean="0"/>
              <a:t>▶ </a:t>
            </a:r>
            <a:r>
              <a:rPr lang="ko-KR" altLang="en-US" b="1" dirty="0" err="1" smtClean="0"/>
              <a:t>위치별</a:t>
            </a:r>
            <a:r>
              <a:rPr lang="ko-KR" altLang="en-US" b="1" dirty="0" smtClean="0"/>
              <a:t> 테두리 선 </a:t>
            </a:r>
            <a:r>
              <a:rPr lang="ko-KR" altLang="en-US" b="1" dirty="0" err="1" smtClean="0"/>
              <a:t>속성명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border-top : </a:t>
            </a:r>
            <a:r>
              <a:rPr lang="ko-KR" altLang="en-US" sz="1400" dirty="0" smtClean="0"/>
              <a:t>위쪽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border-bottom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아래쪽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border-left : </a:t>
            </a:r>
            <a:r>
              <a:rPr lang="ko-KR" altLang="en-US" sz="1400" dirty="0" smtClean="0"/>
              <a:t>왼쪽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border-right : </a:t>
            </a:r>
            <a:r>
              <a:rPr lang="ko-KR" altLang="en-US" sz="1400" dirty="0" smtClean="0"/>
              <a:t>오른쪽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border-space 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테두리와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셀 사이의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간격을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border-spacing: 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border-collapse </a:t>
            </a:r>
            <a:r>
              <a:rPr lang="en-US" altLang="ko-KR" sz="1400" dirty="0"/>
              <a:t>: </a:t>
            </a:r>
            <a:r>
              <a:rPr lang="ko-KR" altLang="en-US" sz="1400" dirty="0"/>
              <a:t>겹치는 두 선을 한 선으로 표현할 때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속성값으로 </a:t>
            </a:r>
            <a:r>
              <a:rPr lang="en-US" altLang="ko-KR" sz="1400" dirty="0"/>
              <a:t>collapse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</a:t>
            </a:r>
            <a:r>
              <a:rPr lang="en-US" altLang="ko-KR" sz="1600" b="1" dirty="0" smtClean="0"/>
              <a:t>collapse;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49638" y="889901"/>
            <a:ext cx="6588576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 smtClean="0"/>
              <a:t> </a:t>
            </a:r>
            <a:r>
              <a:rPr lang="en-US" altLang="ko-KR" b="1" dirty="0"/>
              <a:t>1 (border shorthand): 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style=“border:</a:t>
            </a:r>
            <a:r>
              <a:rPr lang="ko-KR" altLang="en-US" b="1" dirty="0" err="1"/>
              <a:t>선굵기</a:t>
            </a:r>
            <a:r>
              <a:rPr lang="en-US" altLang="ko-KR" b="1" dirty="0" err="1"/>
              <a:t>px</a:t>
            </a:r>
            <a:r>
              <a:rPr lang="en-US" altLang="ko-KR" b="1" dirty="0"/>
              <a:t>  </a:t>
            </a:r>
            <a:r>
              <a:rPr lang="ko-KR" altLang="en-US" b="1" dirty="0" err="1"/>
              <a:t>선종류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 err="1"/>
              <a:t>선색상</a:t>
            </a:r>
            <a:r>
              <a:rPr lang="en-US" altLang="ko-KR" b="1" dirty="0" smtClean="0"/>
              <a:t>;”&gt;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/>
              <a:t>2 :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style=“border-</a:t>
            </a:r>
            <a:r>
              <a:rPr lang="ko-KR" altLang="en-US" b="1" dirty="0"/>
              <a:t>해당스타일</a:t>
            </a:r>
            <a:r>
              <a:rPr lang="en-US" altLang="ko-KR" b="1" dirty="0"/>
              <a:t>: </a:t>
            </a:r>
            <a:r>
              <a:rPr lang="ko-KR" altLang="en-US" b="1" dirty="0"/>
              <a:t>속성값</a:t>
            </a:r>
            <a:r>
              <a:rPr lang="en-US" altLang="ko-KR" b="1" dirty="0"/>
              <a:t>;” &gt;</a:t>
            </a:r>
          </a:p>
        </p:txBody>
      </p:sp>
    </p:spTree>
    <p:extLst>
      <p:ext uri="{BB962C8B-B14F-4D97-AF65-F5344CB8AC3E}">
        <p14:creationId xmlns:p14="http://schemas.microsoft.com/office/powerpoint/2010/main" val="40356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border-radius </a:t>
            </a:r>
            <a:r>
              <a:rPr lang="en-US" altLang="ko-KR" b="1" dirty="0"/>
              <a:t>:  </a:t>
            </a:r>
            <a:r>
              <a:rPr lang="ko-KR" altLang="en-US" b="1" dirty="0" smtClean="0"/>
              <a:t>테두리 </a:t>
            </a:r>
            <a:r>
              <a:rPr lang="ko-KR" altLang="en-US" b="1" dirty="0"/>
              <a:t>굴림</a:t>
            </a:r>
            <a:r>
              <a:rPr lang="en-US" altLang="ko-KR" b="1" dirty="0"/>
              <a:t> , </a:t>
            </a:r>
            <a:r>
              <a:rPr lang="ko-KR" altLang="en-US" b="1" dirty="0"/>
              <a:t>단위는 </a:t>
            </a:r>
            <a:r>
              <a:rPr lang="en-US" altLang="ko-KR" b="1" dirty="0" err="1"/>
              <a:t>px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4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좌측상단값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우측상단값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2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우측상단좌측하단값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개 값 지정 시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좌측상단우측상단우측하단좌측하단값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212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set)</a:t>
            </a: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74508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디자인이나 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꺽쇠괄호의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꺽쇠괄호다음이나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종료태그의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태그이름을 써주어야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6" y="3994829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7152</Words>
  <Application>Microsoft Office PowerPoint</Application>
  <PresentationFormat>사용자 지정</PresentationFormat>
  <Paragraphs>1423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ikaro</cp:lastModifiedBy>
  <cp:revision>3852</cp:revision>
  <dcterms:created xsi:type="dcterms:W3CDTF">2014-12-01T08:37:15Z</dcterms:created>
  <dcterms:modified xsi:type="dcterms:W3CDTF">2021-09-02T10:08:22Z</dcterms:modified>
</cp:coreProperties>
</file>