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61" r:id="rId3"/>
    <p:sldId id="256" r:id="rId4"/>
    <p:sldId id="268" r:id="rId5"/>
    <p:sldId id="258" r:id="rId6"/>
    <p:sldId id="263" r:id="rId7"/>
    <p:sldId id="259" r:id="rId8"/>
    <p:sldId id="264" r:id="rId9"/>
    <p:sldId id="260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4BFE6-DA53-46F5-8E79-782A0A88F570}" v="512" dt="2020-12-16T21:26:3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436" autoAdjust="0"/>
  </p:normalViewPr>
  <p:slideViewPr>
    <p:cSldViewPr snapToGrid="0">
      <p:cViewPr varScale="1">
        <p:scale>
          <a:sx n="110" d="100"/>
          <a:sy n="110" d="100"/>
        </p:scale>
        <p:origin x="3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14C70-1745-4E6F-A613-90D33287A968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730F-AB19-42BF-9E68-033692393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81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Analyse </a:t>
            </a:r>
            <a:r>
              <a:rPr lang="de-CH" dirty="0" err="1"/>
              <a:t>price</a:t>
            </a:r>
            <a:r>
              <a:rPr lang="de-CH" dirty="0"/>
              <a:t> </a:t>
            </a:r>
            <a:r>
              <a:rPr lang="de-CH" dirty="0" err="1"/>
              <a:t>movements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730F-AB19-42BF-9E68-0336923939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3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730F-AB19-42BF-9E68-0336923939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730F-AB19-42BF-9E68-0336923939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42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730F-AB19-42BF-9E68-03369239397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4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730F-AB19-42BF-9E68-03369239397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730F-AB19-42BF-9E68-03369239397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5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093D-1E70-43BF-891A-35DD92DA3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7BE70-CA5E-4566-9763-89504595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49E4-D269-4D2E-B892-772488A1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4973-26F4-4BDB-982E-EBB2025A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EC30-860F-4FF4-B209-89F0D1A1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6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3B6D-A509-4972-8806-10A9262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C2287-0017-4CA0-A284-7E2D1BA5B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0C8E-FCEB-4F7C-8AA0-A1AFD3B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E4F3-6AF3-4AD2-BA69-F560D359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47C7-7FFC-46B6-BF90-D58697AE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08149-6CD5-4D2A-92A3-D9A00C181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A1413-3CE8-472B-819E-8151A2701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D978-9651-44E5-99AC-D42439F3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221A-ADCF-4703-B384-D57D9B19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0C14-E51A-48B5-BB70-F00B420A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18FA-7898-4D42-876D-EC3071E3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CB73-9B8B-4796-942E-0FE5E856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6878-7959-45F0-BA68-B2335216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1065-90CF-4039-9D54-52698FE1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BBF8-C7D9-448D-9345-B0D421DD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693E-E23F-4F5F-9DDB-617FA14C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9AE6-8490-4FBD-AF7D-1B6CFE48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E85F-A083-4598-A1F8-34E5AFD4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9A72-1E97-4FB8-973F-28B3A3C2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D836-926B-4983-B464-B5DCE4A9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9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505-8F7A-44A1-8CF6-0E0C693D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57E1-5F31-4433-8EE9-CECA9744C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B3AA6-2921-4788-9A86-1A29C1D0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5AE18-31B5-4E43-B15F-D8856FA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EA7E1-352D-4666-802D-6112597A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D5E4D-2FA2-4D19-B236-9D54CA8F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9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4DE2-380F-4884-82E3-74B0306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34D11-241B-4074-8C67-B29FED67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9C38-1017-4708-846B-83EF70155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D1FFF-0DFC-4AD6-BEC4-3221ACC25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692F3-9748-4C78-A406-3D7F4D3F8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A35CF-C9A6-4557-88E0-EBB46F53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32B02-7709-4A25-93A7-022B7F96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3691B-EFA3-4211-BB50-80BF8CCA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7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98F7-49A2-4586-AB2C-5EA8F13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697F2-AA80-4E96-AE3B-C7886D98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DC0EE-B3E6-4BD6-AA9C-9EFE4A12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D1D0E-6D5D-4072-B772-99E470E0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6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4BCC1-90BA-404C-90A6-60C61F93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5ACDF-987E-42C0-8EFA-545E0138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32B8C-654B-4EC2-A709-393CB48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4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2270-26B8-400A-B7E5-6F43BA81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FDF4-E4AD-4822-9286-094463E4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50794-A0FE-4DD2-AD2A-0FD994E6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FB04-CF87-41EF-8488-A630D27A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6C28-91ED-4580-BDA0-5C28A3D4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E260-1310-4B59-8F3B-8A2D4CB1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BFF-3EE5-4982-B122-1C613719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3597C-CFF5-4874-85F1-F141CDE08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1495-255F-4DB7-BFE0-F3EAD589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0303-B50E-4F61-A6DA-F97D3EC9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D646D-C318-4DB7-9FA7-79AB5BCD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C2AC-4AF9-449C-B60A-32B1DBB5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5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4D640-47FD-4B3D-8A3A-D2977B3D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6D7C-A49D-4201-8037-CFA71D3E3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94EA-3D13-4D77-9CB6-7F6E22684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195C-05F3-4AFB-B45E-83DDDF983175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192F-A594-452F-B11C-B221ABCED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9253-09A7-4AC5-9168-51278FB39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CBBB-CB48-40A5-947B-9C10EFB4A0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0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jpe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02897-21CE-49BD-9016-CF6F54A53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E-Commerce Analysis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DBDE44-85B0-47D5-B8BE-3D7B15009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Marius Gisler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60-C228-46D5-AA9C-9466EA20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  <a:solidFill>
            <a:srgbClr val="D9D9D9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Digitec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CSS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Interdiscount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breakdown Black Friday</a:t>
            </a:r>
          </a:p>
          <a:p>
            <a:pPr marL="0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Interdiscount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dropped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59FE2-E933-4AF6-BFBF-FD1C7D9E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659663"/>
            <a:ext cx="5520417" cy="1240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42B8B-6427-4B44-B082-B7655D09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00" y="2331198"/>
            <a:ext cx="4056062" cy="97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63B1F465-C280-45CA-BD7B-F00CB30CA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735062"/>
            <a:ext cx="4339111" cy="2606675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216BE811-EEE1-4473-B216-1BA37A11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9857" cy="1325563"/>
          </a:xfrm>
        </p:spPr>
        <p:txBody>
          <a:bodyPr/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216BE811-EEE1-4473-B216-1BA37A11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288234"/>
            <a:ext cx="4299857" cy="1325563"/>
          </a:xfrm>
        </p:spPr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851A9ACD-357C-4D29-A569-41759782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"/>
          <a:stretch/>
        </p:blipFill>
        <p:spPr>
          <a:xfrm>
            <a:off x="4639377" y="1482291"/>
            <a:ext cx="5736657" cy="3691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0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88C21-41A8-470C-8A7A-A0BEB1F3E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523874"/>
            <a:ext cx="9144000" cy="2367372"/>
          </a:xfrm>
        </p:spPr>
        <p:txBody>
          <a:bodyPr>
            <a:normAutofit/>
          </a:bodyPr>
          <a:lstStyle/>
          <a:p>
            <a:pPr algn="l"/>
            <a:r>
              <a:rPr lang="de-CH" sz="4400">
                <a:latin typeface="Arial" panose="020B0604020202020204" pitchFamily="34" charset="0"/>
                <a:cs typeface="Arial" panose="020B0604020202020204" pitchFamily="34" charset="0"/>
              </a:rPr>
              <a:t>How do the prices of selected products fluctuate during the time before christmas?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EEF75-DEC8-463F-8FEF-A67D19B723C2}"/>
              </a:ext>
            </a:extLst>
          </p:cNvPr>
          <p:cNvGrpSpPr/>
          <p:nvPr/>
        </p:nvGrpSpPr>
        <p:grpSpPr>
          <a:xfrm>
            <a:off x="6622181" y="3657600"/>
            <a:ext cx="5544400" cy="2864826"/>
            <a:chOff x="4382330" y="3219995"/>
            <a:chExt cx="6512093" cy="32741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5DDC8-312A-484E-8848-07E53913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73783" y="4883332"/>
              <a:ext cx="5120640" cy="161077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70B2BF-3526-4101-9F56-D527E969D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2330" y="3219995"/>
              <a:ext cx="4555113" cy="2818991"/>
            </a:xfrm>
            <a:prstGeom prst="rect">
              <a:avLst/>
            </a:prstGeom>
          </p:spPr>
        </p:pic>
      </p:grpSp>
      <p:pic>
        <p:nvPicPr>
          <p:cNvPr id="11" name="Picture 6" descr="Interdiscount – Flughafen Zuerich">
            <a:extLst>
              <a:ext uri="{FF2B5EF4-FFF2-40B4-BE49-F238E27FC236}">
                <a16:creationId xmlns:a16="http://schemas.microsoft.com/office/drawing/2014/main" id="{119FC3D2-C667-49F9-96DB-A8E4546C5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29189" r="9085" b="28649"/>
          <a:stretch/>
        </p:blipFill>
        <p:spPr bwMode="auto">
          <a:xfrm>
            <a:off x="1399539" y="3148130"/>
            <a:ext cx="1701427" cy="6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Team Spectre: Die, die im Dunkeln agieren - digitec">
            <a:extLst>
              <a:ext uri="{FF2B5EF4-FFF2-40B4-BE49-F238E27FC236}">
                <a16:creationId xmlns:a16="http://schemas.microsoft.com/office/drawing/2014/main" id="{0249C88C-3E45-4FAE-A8B4-33BC0975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26" y="4435950"/>
            <a:ext cx="2062428" cy="4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RACK.CH">
            <a:extLst>
              <a:ext uri="{FF2B5EF4-FFF2-40B4-BE49-F238E27FC236}">
                <a16:creationId xmlns:a16="http://schemas.microsoft.com/office/drawing/2014/main" id="{D1D1F858-EC7E-497A-9337-479D8A09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4" y="4249038"/>
            <a:ext cx="1385359" cy="5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Bewertungen zu microspot.ch | Lesen Sie Kundenbewertungen zu microspot.ch">
            <a:extLst>
              <a:ext uri="{FF2B5EF4-FFF2-40B4-BE49-F238E27FC236}">
                <a16:creationId xmlns:a16="http://schemas.microsoft.com/office/drawing/2014/main" id="{364AFDCC-8AF0-47F5-8948-3D14BBA5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16" y="4650178"/>
            <a:ext cx="2916451" cy="9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8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2F05E0-9C8C-4510-BC1F-0528ADD12D7B}"/>
              </a:ext>
            </a:extLst>
          </p:cNvPr>
          <p:cNvSpPr/>
          <p:nvPr/>
        </p:nvSpPr>
        <p:spPr>
          <a:xfrm>
            <a:off x="1" y="4340321"/>
            <a:ext cx="12191999" cy="25372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404B8-093C-4238-B84A-C1FD1104B6AD}"/>
              </a:ext>
            </a:extLst>
          </p:cNvPr>
          <p:cNvSpPr/>
          <p:nvPr/>
        </p:nvSpPr>
        <p:spPr>
          <a:xfrm>
            <a:off x="1" y="2069110"/>
            <a:ext cx="12191999" cy="2322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nterdiscount – Flughafen Zuerich">
            <a:extLst>
              <a:ext uri="{FF2B5EF4-FFF2-40B4-BE49-F238E27FC236}">
                <a16:creationId xmlns:a16="http://schemas.microsoft.com/office/drawing/2014/main" id="{3B678C06-C793-4BF6-84EE-D45F64A7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29189" r="9085" b="28649"/>
          <a:stretch/>
        </p:blipFill>
        <p:spPr bwMode="auto">
          <a:xfrm>
            <a:off x="461318" y="498649"/>
            <a:ext cx="1701427" cy="6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Spectre: Die, die im Dunkeln agieren - digitec">
            <a:extLst>
              <a:ext uri="{FF2B5EF4-FFF2-40B4-BE49-F238E27FC236}">
                <a16:creationId xmlns:a16="http://schemas.microsoft.com/office/drawing/2014/main" id="{EA2CF0C1-4B0D-4A4A-978F-74086AE4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94" y="719877"/>
            <a:ext cx="2062428" cy="4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ACK.CH">
            <a:extLst>
              <a:ext uri="{FF2B5EF4-FFF2-40B4-BE49-F238E27FC236}">
                <a16:creationId xmlns:a16="http://schemas.microsoft.com/office/drawing/2014/main" id="{3ACE066E-848C-41EC-95D5-5FB8026D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15" y="622868"/>
            <a:ext cx="1385359" cy="5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wertungen zu microspot.ch | Lesen Sie Kundenbewertungen zu microspot.ch">
            <a:extLst>
              <a:ext uri="{FF2B5EF4-FFF2-40B4-BE49-F238E27FC236}">
                <a16:creationId xmlns:a16="http://schemas.microsoft.com/office/drawing/2014/main" id="{E8743023-17A6-4441-A6EB-1B2FDC29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38" y="374687"/>
            <a:ext cx="2916451" cy="9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ECTRONIC ARTS PS4 - FIFA 20 /Mehrsprachig kaufen | MediaMarkt">
            <a:extLst>
              <a:ext uri="{FF2B5EF4-FFF2-40B4-BE49-F238E27FC236}">
                <a16:creationId xmlns:a16="http://schemas.microsoft.com/office/drawing/2014/main" id="{031F0B53-5634-404F-B748-969F549E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9" y="3041628"/>
            <a:ext cx="1130139" cy="8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irPods Pro kaufen - Apple (CH)">
            <a:extLst>
              <a:ext uri="{FF2B5EF4-FFF2-40B4-BE49-F238E27FC236}">
                <a16:creationId xmlns:a16="http://schemas.microsoft.com/office/drawing/2014/main" id="{1536DDED-AA39-4A10-A0CC-02117752E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33" y="2413054"/>
            <a:ext cx="1028976" cy="10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e aktualisiert 13&quot; MacBook Pro mit Magic Keyboard, doppelter  Speicherkapazität und schnellerer Leistung - Apple (CH)">
            <a:extLst>
              <a:ext uri="{FF2B5EF4-FFF2-40B4-BE49-F238E27FC236}">
                <a16:creationId xmlns:a16="http://schemas.microsoft.com/office/drawing/2014/main" id="{CC2740E2-FCB0-4730-AFB0-C3D56378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08" y="3413101"/>
            <a:ext cx="1500461" cy="8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Official Site: Kindle">
            <a:extLst>
              <a:ext uri="{FF2B5EF4-FFF2-40B4-BE49-F238E27FC236}">
                <a16:creationId xmlns:a16="http://schemas.microsoft.com/office/drawing/2014/main" id="{D55AE0AE-F65E-425E-98A8-945E09F6A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120" y="2336965"/>
            <a:ext cx="1028975" cy="10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PRO Hero 9 (23.6 MP, Schwarz)">
            <a:extLst>
              <a:ext uri="{FF2B5EF4-FFF2-40B4-BE49-F238E27FC236}">
                <a16:creationId xmlns:a16="http://schemas.microsoft.com/office/drawing/2014/main" id="{C43326F6-5619-4E1D-A880-8E95F6153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3" t="31130" r="21432" b="32656"/>
          <a:stretch/>
        </p:blipFill>
        <p:spPr bwMode="auto">
          <a:xfrm>
            <a:off x="3963229" y="3310608"/>
            <a:ext cx="1377035" cy="91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HILIPS P-line 498P9 (49&quot;, 5120 x 1440)">
            <a:extLst>
              <a:ext uri="{FF2B5EF4-FFF2-40B4-BE49-F238E27FC236}">
                <a16:creationId xmlns:a16="http://schemas.microsoft.com/office/drawing/2014/main" id="{06358847-6ADD-4F90-B19D-3B980A4E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5" b="28701"/>
          <a:stretch/>
        </p:blipFill>
        <p:spPr bwMode="auto">
          <a:xfrm>
            <a:off x="4788015" y="2425799"/>
            <a:ext cx="1991041" cy="8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ARMIN fēnix 6S Pro 42 mm (M/S, Metall, Titan, Kunststoff, Silikon, GPS, GALILEO, GLONASS)">
            <a:extLst>
              <a:ext uri="{FF2B5EF4-FFF2-40B4-BE49-F238E27FC236}">
                <a16:creationId xmlns:a16="http://schemas.microsoft.com/office/drawing/2014/main" id="{C0EA782E-8282-4567-B7EF-7998E148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88" y="2867246"/>
            <a:ext cx="1469812" cy="14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EWLETT PACKARD ENTERPRISE ProLiant  (Intel Xeon, 3.4 GHz)">
            <a:extLst>
              <a:ext uri="{FF2B5EF4-FFF2-40B4-BE49-F238E27FC236}">
                <a16:creationId xmlns:a16="http://schemas.microsoft.com/office/drawing/2014/main" id="{0D3501A3-6861-4658-8EAB-676A1AD00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7" b="27135"/>
          <a:stretch/>
        </p:blipFill>
        <p:spPr bwMode="auto">
          <a:xfrm>
            <a:off x="7738142" y="2327998"/>
            <a:ext cx="1558186" cy="75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PPLE Watch Series 6 GPS (44 mm, Aluminium, Silikon)">
            <a:extLst>
              <a:ext uri="{FF2B5EF4-FFF2-40B4-BE49-F238E27FC236}">
                <a16:creationId xmlns:a16="http://schemas.microsoft.com/office/drawing/2014/main" id="{42AC046E-1BB2-423D-AB47-B696A372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2" y="3254035"/>
            <a:ext cx="1030244" cy="103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NINTENDO Switch New Neon 32 GB (DE, IT, FR)">
            <a:extLst>
              <a:ext uri="{FF2B5EF4-FFF2-40B4-BE49-F238E27FC236}">
                <a16:creationId xmlns:a16="http://schemas.microsoft.com/office/drawing/2014/main" id="{4193019E-1483-414B-94A8-7178CAE29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928" y="2543823"/>
            <a:ext cx="1404068" cy="140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3971B-CF95-434F-9D6F-D1E1BFD89E26}"/>
              </a:ext>
            </a:extLst>
          </p:cNvPr>
          <p:cNvCxnSpPr>
            <a:cxnSpLocks/>
          </p:cNvCxnSpPr>
          <p:nvPr/>
        </p:nvCxnSpPr>
        <p:spPr>
          <a:xfrm>
            <a:off x="952500" y="5890661"/>
            <a:ext cx="106170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9DC6-C0DE-4A7F-B817-817C8E872844}"/>
              </a:ext>
            </a:extLst>
          </p:cNvPr>
          <p:cNvSpPr/>
          <p:nvPr/>
        </p:nvSpPr>
        <p:spPr>
          <a:xfrm>
            <a:off x="189069" y="6245233"/>
            <a:ext cx="1610855" cy="41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25.11.2020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D10EEE-5D54-45B6-8533-73990C6FE827}"/>
              </a:ext>
            </a:extLst>
          </p:cNvPr>
          <p:cNvCxnSpPr>
            <a:cxnSpLocks/>
          </p:cNvCxnSpPr>
          <p:nvPr/>
        </p:nvCxnSpPr>
        <p:spPr>
          <a:xfrm>
            <a:off x="2670423" y="5669280"/>
            <a:ext cx="0" cy="442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39503-CB22-4E30-B21C-4EC242D297A7}"/>
              </a:ext>
            </a:extLst>
          </p:cNvPr>
          <p:cNvSpPr/>
          <p:nvPr/>
        </p:nvSpPr>
        <p:spPr>
          <a:xfrm>
            <a:off x="1913808" y="6245233"/>
            <a:ext cx="1610855" cy="41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27.11.2020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0" name="Picture 36" descr="Warum der Black Friday 2020 anders wird als alle zuvor | IT4Retailers">
            <a:extLst>
              <a:ext uri="{FF2B5EF4-FFF2-40B4-BE49-F238E27FC236}">
                <a16:creationId xmlns:a16="http://schemas.microsoft.com/office/drawing/2014/main" id="{9CDB1570-6982-43B5-ADFD-01A9C9B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69" y="4687134"/>
            <a:ext cx="1079932" cy="6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Cyber Monday 2020 bei Amazon und Co: Angebote und alle Infos">
            <a:extLst>
              <a:ext uri="{FF2B5EF4-FFF2-40B4-BE49-F238E27FC236}">
                <a16:creationId xmlns:a16="http://schemas.microsoft.com/office/drawing/2014/main" id="{5FFFBF1A-EB15-4094-BD8A-90C0D06B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56" y="4799742"/>
            <a:ext cx="850583" cy="47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F42D88-1D99-4398-8DBD-EDC3753A52A6}"/>
              </a:ext>
            </a:extLst>
          </p:cNvPr>
          <p:cNvCxnSpPr>
            <a:cxnSpLocks/>
          </p:cNvCxnSpPr>
          <p:nvPr/>
        </p:nvCxnSpPr>
        <p:spPr>
          <a:xfrm>
            <a:off x="4622748" y="5669280"/>
            <a:ext cx="0" cy="442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89F36-193A-46DE-AEF3-8EAC0186CF7D}"/>
              </a:ext>
            </a:extLst>
          </p:cNvPr>
          <p:cNvSpPr/>
          <p:nvPr/>
        </p:nvSpPr>
        <p:spPr>
          <a:xfrm>
            <a:off x="3831420" y="6245233"/>
            <a:ext cx="1610855" cy="41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30.11.2020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B0DE69-747A-4549-B69E-0CA125127891}"/>
              </a:ext>
            </a:extLst>
          </p:cNvPr>
          <p:cNvSpPr/>
          <p:nvPr/>
        </p:nvSpPr>
        <p:spPr>
          <a:xfrm>
            <a:off x="10049107" y="6245233"/>
            <a:ext cx="1610855" cy="41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14.12.2020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86CA21-6842-4E72-9DF8-CF4905A696FE}"/>
              </a:ext>
            </a:extLst>
          </p:cNvPr>
          <p:cNvCxnSpPr>
            <a:cxnSpLocks/>
          </p:cNvCxnSpPr>
          <p:nvPr/>
        </p:nvCxnSpPr>
        <p:spPr>
          <a:xfrm>
            <a:off x="10848765" y="5669280"/>
            <a:ext cx="0" cy="442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8C7352-6633-4A00-9EC0-F1D00118901A}"/>
              </a:ext>
            </a:extLst>
          </p:cNvPr>
          <p:cNvSpPr/>
          <p:nvPr/>
        </p:nvSpPr>
        <p:spPr>
          <a:xfrm>
            <a:off x="803996" y="5692176"/>
            <a:ext cx="381000" cy="3666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34" grpId="0"/>
      <p:bldP spid="3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769A4-7C28-4841-B5DB-426A666C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35" y="640131"/>
            <a:ext cx="2914650" cy="2910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4F410-193D-42C9-8C9F-48BADA9A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205" y="3710098"/>
            <a:ext cx="2718527" cy="2428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51ECF-8AEE-4595-B663-D48AB2EDE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42" y="770575"/>
            <a:ext cx="3076575" cy="187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D46B8-AB24-4BDE-B562-C1B3423B2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6" y="3048040"/>
            <a:ext cx="2673119" cy="1876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2A3280-517B-4C28-A52E-50905C257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45" y="819080"/>
            <a:ext cx="4601779" cy="37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87969C8-4913-477B-AF8D-10FDD4315169}"/>
              </a:ext>
            </a:extLst>
          </p:cNvPr>
          <p:cNvSpPr/>
          <p:nvPr/>
        </p:nvSpPr>
        <p:spPr>
          <a:xfrm>
            <a:off x="7629809" y="0"/>
            <a:ext cx="456219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E930B4-2709-4D91-98D6-FDD4E5DF53F3}"/>
              </a:ext>
            </a:extLst>
          </p:cNvPr>
          <p:cNvSpPr/>
          <p:nvPr/>
        </p:nvSpPr>
        <p:spPr>
          <a:xfrm>
            <a:off x="3782741" y="0"/>
            <a:ext cx="38385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SV Icon - Lade PNG und Vektor kostenlos herunter">
            <a:extLst>
              <a:ext uri="{FF2B5EF4-FFF2-40B4-BE49-F238E27FC236}">
                <a16:creationId xmlns:a16="http://schemas.microsoft.com/office/drawing/2014/main" id="{158E30B5-9B51-4319-94FA-25DD27CF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16" y="1854927"/>
            <a:ext cx="1116337" cy="11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 (Programmiersprache) – Wikipedia">
            <a:extLst>
              <a:ext uri="{FF2B5EF4-FFF2-40B4-BE49-F238E27FC236}">
                <a16:creationId xmlns:a16="http://schemas.microsoft.com/office/drawing/2014/main" id="{4CCEA262-BBFE-47B9-857B-6EF70DB68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87" y="3301443"/>
            <a:ext cx="794693" cy="61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lcome to the Tidyverse • tidyverse">
            <a:extLst>
              <a:ext uri="{FF2B5EF4-FFF2-40B4-BE49-F238E27FC236}">
                <a16:creationId xmlns:a16="http://schemas.microsoft.com/office/drawing/2014/main" id="{09494C32-F577-4693-82BF-3DEB4923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0" y="3029691"/>
            <a:ext cx="832983" cy="9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ADME">
            <a:extLst>
              <a:ext uri="{FF2B5EF4-FFF2-40B4-BE49-F238E27FC236}">
                <a16:creationId xmlns:a16="http://schemas.microsoft.com/office/drawing/2014/main" id="{21F04965-3C9B-42D4-A889-E46ED3E2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8" y="3029690"/>
            <a:ext cx="830199" cy="96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1F6DEE-84EC-4977-8A64-9F6201CF0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127" y="1894655"/>
            <a:ext cx="1979624" cy="1135035"/>
          </a:xfrm>
          <a:prstGeom prst="rect">
            <a:avLst/>
          </a:prstGeom>
        </p:spPr>
      </p:pic>
      <p:pic>
        <p:nvPicPr>
          <p:cNvPr id="2060" name="Picture 12" descr="How to Backup and Restore Scheduled Tasks in Windows 10">
            <a:extLst>
              <a:ext uri="{FF2B5EF4-FFF2-40B4-BE49-F238E27FC236}">
                <a16:creationId xmlns:a16="http://schemas.microsoft.com/office/drawing/2014/main" id="{F30AFDC1-AFA1-4537-A37E-E67B09D1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84" y="4403324"/>
            <a:ext cx="845734" cy="8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2E6CBF82-7929-4F18-9DFC-E05DEDBF31EA}"/>
              </a:ext>
            </a:extLst>
          </p:cNvPr>
          <p:cNvSpPr/>
          <p:nvPr/>
        </p:nvSpPr>
        <p:spPr>
          <a:xfrm flipH="1" flipV="1">
            <a:off x="4458557" y="2334129"/>
            <a:ext cx="2477536" cy="1901498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6CCF9D-6ABD-465E-872B-112669297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24" y="2193323"/>
            <a:ext cx="4091544" cy="278906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B3995A6-EB67-45BB-B16E-5A1445AD97C5}"/>
              </a:ext>
            </a:extLst>
          </p:cNvPr>
          <p:cNvSpPr/>
          <p:nvPr/>
        </p:nvSpPr>
        <p:spPr>
          <a:xfrm>
            <a:off x="577328" y="757996"/>
            <a:ext cx="2211417" cy="825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3143C-DD1B-4A92-BF1D-3EAB8DA027A4}"/>
              </a:ext>
            </a:extLst>
          </p:cNvPr>
          <p:cNvSpPr/>
          <p:nvPr/>
        </p:nvSpPr>
        <p:spPr>
          <a:xfrm>
            <a:off x="4765140" y="757996"/>
            <a:ext cx="2211417" cy="825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Automate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721852-E63A-4C21-93AA-F089B931A70A}"/>
              </a:ext>
            </a:extLst>
          </p:cNvPr>
          <p:cNvSpPr/>
          <p:nvPr/>
        </p:nvSpPr>
        <p:spPr>
          <a:xfrm>
            <a:off x="8952951" y="757996"/>
            <a:ext cx="2211417" cy="825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Visualise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Medienkit-Downloadcenter">
            <a:extLst>
              <a:ext uri="{FF2B5EF4-FFF2-40B4-BE49-F238E27FC236}">
                <a16:creationId xmlns:a16="http://schemas.microsoft.com/office/drawing/2014/main" id="{40498B3D-192D-4AA9-A178-F75250F03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172" y="5162668"/>
            <a:ext cx="1628696" cy="36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xt File Free Icon 18.67kb PNG Transparent Background, Free Download #1184  - FreeIconsPNG">
            <a:extLst>
              <a:ext uri="{FF2B5EF4-FFF2-40B4-BE49-F238E27FC236}">
                <a16:creationId xmlns:a16="http://schemas.microsoft.com/office/drawing/2014/main" id="{8D3868B8-EFA7-4D11-8279-E8C2AFF0F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64" y="4447594"/>
            <a:ext cx="945102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2E993-37BD-4083-9473-98DEBC77E4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823" y="4557730"/>
            <a:ext cx="3197782" cy="12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760-C228-46D5-AA9C-9466EA20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4832"/>
          </a:xfrm>
        </p:spPr>
        <p:txBody>
          <a:bodyPr/>
          <a:lstStyle/>
          <a:p>
            <a:pPr marL="357188" indent="-357188">
              <a:buFont typeface="+mj-lt"/>
              <a:buAutoNum type="arabicPeriod"/>
              <a:tabLst>
                <a:tab pos="3138488" algn="l"/>
              </a:tabLst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Microspot 	119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Font typeface="+mj-lt"/>
              <a:buAutoNum type="arabicPeriod"/>
              <a:tabLst>
                <a:tab pos="3138488" algn="l"/>
              </a:tabLst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Digitec 	55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7188" indent="-357188">
              <a:buFont typeface="+mj-lt"/>
              <a:buAutoNum type="arabicPeriod"/>
              <a:tabLst>
                <a:tab pos="3138488" algn="l"/>
              </a:tabLst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Brack.ch 	32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Font typeface="+mj-lt"/>
              <a:buAutoNum type="arabicPeriod"/>
              <a:tabLst>
                <a:tab pos="3138488" algn="l"/>
              </a:tabLst>
            </a:pP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interdiscount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	11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329B0C-EA2F-47CC-BFDA-EC1F48F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Overall Ranking – Price Leader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31683EB-B9EF-45E5-B4A2-3F8F3C7812DD}"/>
              </a:ext>
            </a:extLst>
          </p:cNvPr>
          <p:cNvSpPr txBox="1">
            <a:spLocks/>
          </p:cNvSpPr>
          <p:nvPr/>
        </p:nvSpPr>
        <p:spPr>
          <a:xfrm>
            <a:off x="6798634" y="4628440"/>
            <a:ext cx="4072566" cy="124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0" indent="-1790700">
              <a:buFont typeface="Arial" panose="020B0604020202020204" pitchFamily="34" charset="0"/>
              <a:buNone/>
            </a:pPr>
            <a:r>
              <a:rPr lang="de-CH" sz="2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INSERT CHART	</a:t>
            </a:r>
            <a:endParaRPr lang="de-CH" sz="22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zgif.com-gif-maker">
            <a:hlinkClick r:id="" action="ppaction://media"/>
            <a:extLst>
              <a:ext uri="{FF2B5EF4-FFF2-40B4-BE49-F238E27FC236}">
                <a16:creationId xmlns:a16="http://schemas.microsoft.com/office/drawing/2014/main" id="{9ABC8F83-A26F-4A0D-8F13-FEC254F654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23793" t="13130" r="13474" b="13914"/>
          <a:stretch/>
        </p:blipFill>
        <p:spPr>
          <a:xfrm>
            <a:off x="5911506" y="2243028"/>
            <a:ext cx="5846822" cy="3824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93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F432F2-BE08-4AEE-9CC2-865FB32FB11D}"/>
              </a:ext>
            </a:extLst>
          </p:cNvPr>
          <p:cNvSpPr/>
          <p:nvPr/>
        </p:nvSpPr>
        <p:spPr>
          <a:xfrm>
            <a:off x="1" y="-91587"/>
            <a:ext cx="12191999" cy="214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04079A-5DA0-4A2E-81D1-EC7C89AF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284163"/>
            <a:ext cx="10515600" cy="1768475"/>
          </a:xfrm>
        </p:spPr>
        <p:txBody>
          <a:bodyPr>
            <a:normAutofit/>
          </a:bodyPr>
          <a:lstStyle/>
          <a:p>
            <a:pPr marL="2692400" indent="-2692400">
              <a:buNone/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112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	Overall Price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92400" indent="-269240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263.40 CHF 	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end</a:t>
            </a:r>
          </a:p>
          <a:p>
            <a:pPr marL="2692400" indent="-269240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1.157% 	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Overall Price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end</a:t>
            </a:r>
          </a:p>
          <a:p>
            <a:pPr marL="0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6" name="Picture 6" descr="Interdiscount – Flughafen Zuerich">
            <a:extLst>
              <a:ext uri="{FF2B5EF4-FFF2-40B4-BE49-F238E27FC236}">
                <a16:creationId xmlns:a16="http://schemas.microsoft.com/office/drawing/2014/main" id="{000A963A-D9FB-451D-8C30-C148222F8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29189" r="9085" b="28649"/>
          <a:stretch/>
        </p:blipFill>
        <p:spPr bwMode="auto">
          <a:xfrm>
            <a:off x="457794" y="3097590"/>
            <a:ext cx="1701427" cy="6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Team Spectre: Die, die im Dunkeln agieren - digitec">
            <a:extLst>
              <a:ext uri="{FF2B5EF4-FFF2-40B4-BE49-F238E27FC236}">
                <a16:creationId xmlns:a16="http://schemas.microsoft.com/office/drawing/2014/main" id="{7C3F1C9F-5BA0-4215-A3A5-3E76CFFD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12" y="3228430"/>
            <a:ext cx="2062428" cy="4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BRACK.CH">
            <a:extLst>
              <a:ext uri="{FF2B5EF4-FFF2-40B4-BE49-F238E27FC236}">
                <a16:creationId xmlns:a16="http://schemas.microsoft.com/office/drawing/2014/main" id="{310BEEC2-402E-4659-98EA-E85AF469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37" y="3165218"/>
            <a:ext cx="1385359" cy="5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Bewertungen zu microspot.ch | Lesen Sie Kundenbewertungen zu microspot.ch">
            <a:extLst>
              <a:ext uri="{FF2B5EF4-FFF2-40B4-BE49-F238E27FC236}">
                <a16:creationId xmlns:a16="http://schemas.microsoft.com/office/drawing/2014/main" id="{9B568F63-BAAA-4499-A7F3-A6DAF95D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155" y="2939507"/>
            <a:ext cx="2916451" cy="9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C16BD85-9454-4B40-B233-331B35CDD29A}"/>
              </a:ext>
            </a:extLst>
          </p:cNvPr>
          <p:cNvSpPr txBox="1">
            <a:spLocks/>
          </p:cNvSpPr>
          <p:nvPr/>
        </p:nvSpPr>
        <p:spPr>
          <a:xfrm>
            <a:off x="813394" y="4120058"/>
            <a:ext cx="2501306" cy="124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0" indent="-1790700">
              <a:buFont typeface="Arial" panose="020B0604020202020204" pitchFamily="34" charset="0"/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>
              <a:buFontTx/>
              <a:buChar char="-"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289.60 CHF 	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5% 	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E2BD8520-8B4D-40B5-985E-875BB4E53758}"/>
              </a:ext>
            </a:extLst>
          </p:cNvPr>
          <p:cNvSpPr txBox="1">
            <a:spLocks/>
          </p:cNvSpPr>
          <p:nvPr/>
        </p:nvSpPr>
        <p:spPr>
          <a:xfrm>
            <a:off x="3890334" y="4081938"/>
            <a:ext cx="2155968" cy="124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0" indent="-1790700">
              <a:buFont typeface="Arial" panose="020B0604020202020204" pitchFamily="34" charset="0"/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>
              <a:buFontTx/>
              <a:buChar char="-"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48.90 CHF 	</a:t>
            </a:r>
          </a:p>
          <a:p>
            <a:pPr>
              <a:buFontTx/>
              <a:buChar char="-"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0.01% 	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8E9F4039-62F0-4D07-8D69-80745B4B1E27}"/>
              </a:ext>
            </a:extLst>
          </p:cNvPr>
          <p:cNvSpPr txBox="1">
            <a:spLocks/>
          </p:cNvSpPr>
          <p:nvPr/>
        </p:nvSpPr>
        <p:spPr>
          <a:xfrm>
            <a:off x="6621936" y="4094822"/>
            <a:ext cx="2155968" cy="124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0" indent="-1790700">
              <a:buFont typeface="Arial" panose="020B0604020202020204" pitchFamily="34" charset="0"/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+ 1.00 CHF 	</a:t>
            </a:r>
          </a:p>
          <a:p>
            <a:pPr marL="0" indent="0"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+ 0% 	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B11A2530-C12A-4585-A43B-105656BD4BD8}"/>
              </a:ext>
            </a:extLst>
          </p:cNvPr>
          <p:cNvSpPr txBox="1">
            <a:spLocks/>
          </p:cNvSpPr>
          <p:nvPr/>
        </p:nvSpPr>
        <p:spPr>
          <a:xfrm>
            <a:off x="9353539" y="4081937"/>
            <a:ext cx="2254261" cy="124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0" indent="-1790700">
              <a:buFont typeface="Arial" panose="020B0604020202020204" pitchFamily="34" charset="0"/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pPr marL="0" indent="0"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+ 74.10 CHF 	</a:t>
            </a:r>
          </a:p>
          <a:p>
            <a:pPr marL="0" indent="0">
              <a:buNone/>
            </a:pPr>
            <a:r>
              <a:rPr lang="de-CH" sz="2200" b="1" dirty="0">
                <a:latin typeface="Arial" panose="020B0604020202020204" pitchFamily="34" charset="0"/>
                <a:cs typeface="Arial" panose="020B0604020202020204" pitchFamily="34" charset="0"/>
              </a:rPr>
              <a:t>+ 0.01%</a:t>
            </a:r>
            <a:endParaRPr lang="de-C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FD2A6F-D2E0-40C0-807A-0753FF1AAE09}"/>
              </a:ext>
            </a:extLst>
          </p:cNvPr>
          <p:cNvSpPr/>
          <p:nvPr/>
        </p:nvSpPr>
        <p:spPr>
          <a:xfrm>
            <a:off x="1" y="0"/>
            <a:ext cx="12191999" cy="3437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E5F860F6-B3C4-4C0E-8C2A-11CCA92C1760}"/>
              </a:ext>
            </a:extLst>
          </p:cNvPr>
          <p:cNvSpPr txBox="1">
            <a:spLocks/>
          </p:cNvSpPr>
          <p:nvPr/>
        </p:nvSpPr>
        <p:spPr>
          <a:xfrm>
            <a:off x="749300" y="3659247"/>
            <a:ext cx="9068468" cy="213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9100" indent="-2959100">
              <a:buFont typeface="Arial" panose="020B0604020202020204" pitchFamily="34" charset="0"/>
              <a:buNone/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0	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decreases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cyber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Monday</a:t>
            </a:r>
          </a:p>
          <a:p>
            <a:pPr marL="2959100" indent="-2959100">
              <a:buFont typeface="Arial" panose="020B0604020202020204" pitchFamily="34" charset="0"/>
              <a:buNone/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8 out of 40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9100" indent="-2959100">
              <a:buFont typeface="Arial" panose="020B0604020202020204" pitchFamily="34" charset="0"/>
              <a:buNone/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+ 100%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	PS4 FIFA 20 (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digitec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6" descr="Warum der Black Friday 2020 anders wird als alle zuvor | IT4Retailers">
            <a:extLst>
              <a:ext uri="{FF2B5EF4-FFF2-40B4-BE49-F238E27FC236}">
                <a16:creationId xmlns:a16="http://schemas.microsoft.com/office/drawing/2014/main" id="{087B235A-C252-459F-82A0-E7ABFDB3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06" y="174745"/>
            <a:ext cx="2354631" cy="14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8" descr="Cyber Monday 2020 bei Amazon und Co: Angebote und alle Infos">
            <a:extLst>
              <a:ext uri="{FF2B5EF4-FFF2-40B4-BE49-F238E27FC236}">
                <a16:creationId xmlns:a16="http://schemas.microsoft.com/office/drawing/2014/main" id="{F3295093-F082-431B-ABA7-B1F66FF5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68" y="4326080"/>
            <a:ext cx="2216044" cy="12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5B3DD5BA-9354-4FCC-918D-0CA2D00D48E9}"/>
              </a:ext>
            </a:extLst>
          </p:cNvPr>
          <p:cNvSpPr txBox="1">
            <a:spLocks/>
          </p:cNvSpPr>
          <p:nvPr/>
        </p:nvSpPr>
        <p:spPr>
          <a:xfrm>
            <a:off x="749300" y="945386"/>
            <a:ext cx="10515600" cy="217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9100" indent="-2959100">
              <a:buNone/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9 out of 40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decreases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9100" indent="-2959100">
              <a:buNone/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- CHF 330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absolute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lasted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1h)</a:t>
            </a:r>
          </a:p>
          <a:p>
            <a:pPr marL="2959100" indent="-2959100">
              <a:buNone/>
            </a:pP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- 42 %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9100" indent="-295910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9100" indent="-295910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Bigger sample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time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results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ACA-CA6D-4E88-BDE1-603DA4E7D202}"/>
              </a:ext>
            </a:extLst>
          </p:cNvPr>
          <p:cNvSpPr txBox="1"/>
          <p:nvPr/>
        </p:nvSpPr>
        <p:spPr>
          <a:xfrm>
            <a:off x="627016" y="6012551"/>
            <a:ext cx="960463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59100" indent="-2959100">
              <a:buNone/>
            </a:pP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Bigger sample </a:t>
            </a:r>
            <a:r>
              <a:rPr lang="de-CH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time </a:t>
            </a:r>
            <a:r>
              <a:rPr lang="de-CH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prove</a:t>
            </a: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results</a:t>
            </a: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26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600" dirty="0" err="1">
                <a:latin typeface="Arial" panose="020B0604020202020204" pitchFamily="34" charset="0"/>
                <a:cs typeface="Arial" panose="020B0604020202020204" pitchFamily="34" charset="0"/>
              </a:rPr>
              <a:t>tendency</a:t>
            </a:r>
            <a:r>
              <a:rPr lang="de-CH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2F05E0-9C8C-4510-BC1F-0528ADD12D7B}"/>
              </a:ext>
            </a:extLst>
          </p:cNvPr>
          <p:cNvSpPr/>
          <p:nvPr/>
        </p:nvSpPr>
        <p:spPr>
          <a:xfrm>
            <a:off x="1" y="0"/>
            <a:ext cx="12191999" cy="3437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404B8-093C-4238-B84A-C1FD1104B6AD}"/>
              </a:ext>
            </a:extLst>
          </p:cNvPr>
          <p:cNvSpPr/>
          <p:nvPr/>
        </p:nvSpPr>
        <p:spPr>
          <a:xfrm>
            <a:off x="0" y="3429000"/>
            <a:ext cx="12191999" cy="343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D66BD-1CA3-45C1-8499-3090172E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85" y="315721"/>
            <a:ext cx="1579660" cy="2699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B1E2F6-A219-4145-B71F-87821AC09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446" y="315721"/>
            <a:ext cx="5280094" cy="12451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2B162A-E16D-4213-8E4D-9FB607DA1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24" y="2111277"/>
            <a:ext cx="6300921" cy="5845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187DDC-4CEA-400E-ADB4-CC8480B43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912" y="322163"/>
            <a:ext cx="1552717" cy="269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5C99A1-EBDC-4AC3-ABA8-CA28891554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97"/>
          <a:stretch/>
        </p:blipFill>
        <p:spPr>
          <a:xfrm>
            <a:off x="475064" y="3727436"/>
            <a:ext cx="3554659" cy="2142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78457-05ED-4F67-957B-3282F4EA6C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3762"/>
          <a:stretch/>
        </p:blipFill>
        <p:spPr>
          <a:xfrm>
            <a:off x="4553392" y="3709547"/>
            <a:ext cx="3711505" cy="28327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FA1002-FA55-4632-90BB-D901F38180BD}"/>
              </a:ext>
            </a:extLst>
          </p:cNvPr>
          <p:cNvSpPr/>
          <p:nvPr/>
        </p:nvSpPr>
        <p:spPr>
          <a:xfrm>
            <a:off x="4553390" y="3709547"/>
            <a:ext cx="3711505" cy="2832732"/>
          </a:xfrm>
          <a:prstGeom prst="rect">
            <a:avLst/>
          </a:prstGeom>
          <a:solidFill>
            <a:srgbClr val="BFBFBF">
              <a:alpha val="47059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CABBE-4ACE-4C31-9D23-DC660ABC94F2}"/>
              </a:ext>
            </a:extLst>
          </p:cNvPr>
          <p:cNvSpPr/>
          <p:nvPr/>
        </p:nvSpPr>
        <p:spPr>
          <a:xfrm>
            <a:off x="8638903" y="3840481"/>
            <a:ext cx="3078033" cy="2542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Data publicly available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Scientific purpose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 No economic intent</a:t>
            </a:r>
          </a:p>
        </p:txBody>
      </p:sp>
    </p:spTree>
    <p:extLst>
      <p:ext uri="{BB962C8B-B14F-4D97-AF65-F5344CB8AC3E}">
        <p14:creationId xmlns:p14="http://schemas.microsoft.com/office/powerpoint/2010/main" val="21290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59</Paragraphs>
  <Slides>11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E-Commerce Analysis</vt:lpstr>
      <vt:lpstr>How do the prices of selected products fluctuate during the time before christmas?</vt:lpstr>
      <vt:lpstr>PowerPoint Presentation</vt:lpstr>
      <vt:lpstr>PowerPoint Presentation</vt:lpstr>
      <vt:lpstr>PowerPoint Presentation</vt:lpstr>
      <vt:lpstr>Overall Ranking – Price Leader</vt:lpstr>
      <vt:lpstr>PowerPoint Presentation</vt:lpstr>
      <vt:lpstr>PowerPoint Presentation</vt:lpstr>
      <vt:lpstr>PowerPoint Presentation</vt:lpstr>
      <vt:lpstr>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Gisler</dc:creator>
  <cp:lastModifiedBy>Gisler Marius W.MSCIDS.1901</cp:lastModifiedBy>
  <cp:revision>18</cp:revision>
  <dcterms:created xsi:type="dcterms:W3CDTF">2020-12-12T13:09:43Z</dcterms:created>
  <dcterms:modified xsi:type="dcterms:W3CDTF">2021-04-28T13:25:11Z</dcterms:modified>
</cp:coreProperties>
</file>