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65" r:id="rId3"/>
    <p:sldId id="264" r:id="rId4"/>
    <p:sldId id="263" r:id="rId5"/>
    <p:sldId id="267" r:id="rId6"/>
    <p:sldId id="273" r:id="rId7"/>
    <p:sldId id="272" r:id="rId8"/>
    <p:sldId id="268" r:id="rId9"/>
    <p:sldId id="269" r:id="rId10"/>
    <p:sldId id="270" r:id="rId11"/>
    <p:sldId id="274" r:id="rId1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475" autoAdjust="0"/>
    <p:restoredTop sz="94660"/>
  </p:normalViewPr>
  <p:slideViewPr>
    <p:cSldViewPr snapToGrid="0">
      <p:cViewPr varScale="1">
        <p:scale>
          <a:sx n="63" d="100"/>
          <a:sy n="63" d="100"/>
        </p:scale>
        <p:origin x="8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970D4FE-59CA-4F77-87CF-E797D93E8B4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9FEED7D2-A782-4D71-A0AC-953B32FFDB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69B85E03-D129-4614-87EC-E05B7576021C}"/>
              </a:ext>
            </a:extLst>
          </p:cNvPr>
          <p:cNvSpPr>
            <a:spLocks noGrp="1"/>
          </p:cNvSpPr>
          <p:nvPr>
            <p:ph type="dt" sz="half" idx="10"/>
          </p:nvPr>
        </p:nvSpPr>
        <p:spPr/>
        <p:txBody>
          <a:bodyPr/>
          <a:lstStyle/>
          <a:p>
            <a:fld id="{761A64BA-3280-4686-8C78-034B4B0DDBCB}" type="datetimeFigureOut">
              <a:rPr lang="he-IL" smtClean="0"/>
              <a:t>כ"ה/ניסן/תשפ"ב</a:t>
            </a:fld>
            <a:endParaRPr lang="he-IL"/>
          </a:p>
        </p:txBody>
      </p:sp>
      <p:sp>
        <p:nvSpPr>
          <p:cNvPr id="5" name="מציין מיקום של כותרת תחתונה 4">
            <a:extLst>
              <a:ext uri="{FF2B5EF4-FFF2-40B4-BE49-F238E27FC236}">
                <a16:creationId xmlns:a16="http://schemas.microsoft.com/office/drawing/2014/main" id="{D17B0CAE-A2F6-4C20-8D06-ED6CCF10BC3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6791068-9337-4B09-B02E-EBB85EA911CA}"/>
              </a:ext>
            </a:extLst>
          </p:cNvPr>
          <p:cNvSpPr>
            <a:spLocks noGrp="1"/>
          </p:cNvSpPr>
          <p:nvPr>
            <p:ph type="sldNum" sz="quarter" idx="12"/>
          </p:nvPr>
        </p:nvSpPr>
        <p:spPr/>
        <p:txBody>
          <a:bodyPr/>
          <a:lstStyle/>
          <a:p>
            <a:fld id="{3C57BDD8-CB9F-48F0-9BCE-4B668F6ABA80}" type="slidenum">
              <a:rPr lang="he-IL" smtClean="0"/>
              <a:t>‹#›</a:t>
            </a:fld>
            <a:endParaRPr lang="he-IL"/>
          </a:p>
        </p:txBody>
      </p:sp>
    </p:spTree>
    <p:extLst>
      <p:ext uri="{BB962C8B-B14F-4D97-AF65-F5344CB8AC3E}">
        <p14:creationId xmlns:p14="http://schemas.microsoft.com/office/powerpoint/2010/main" val="153594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B8150C-6AC0-485A-8399-14B7F5E1853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6AB15E3-2F41-415B-AA6B-44D9772A93DF}"/>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F4734EE-155E-46FC-A008-20E8160118B0}"/>
              </a:ext>
            </a:extLst>
          </p:cNvPr>
          <p:cNvSpPr>
            <a:spLocks noGrp="1"/>
          </p:cNvSpPr>
          <p:nvPr>
            <p:ph type="dt" sz="half" idx="10"/>
          </p:nvPr>
        </p:nvSpPr>
        <p:spPr/>
        <p:txBody>
          <a:bodyPr/>
          <a:lstStyle/>
          <a:p>
            <a:fld id="{761A64BA-3280-4686-8C78-034B4B0DDBCB}" type="datetimeFigureOut">
              <a:rPr lang="he-IL" smtClean="0"/>
              <a:t>כ"ה/ניסן/תשפ"ב</a:t>
            </a:fld>
            <a:endParaRPr lang="he-IL"/>
          </a:p>
        </p:txBody>
      </p:sp>
      <p:sp>
        <p:nvSpPr>
          <p:cNvPr id="5" name="מציין מיקום של כותרת תחתונה 4">
            <a:extLst>
              <a:ext uri="{FF2B5EF4-FFF2-40B4-BE49-F238E27FC236}">
                <a16:creationId xmlns:a16="http://schemas.microsoft.com/office/drawing/2014/main" id="{6FADB92E-74AE-40BF-9209-380F238702E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0650955-96EA-4369-B00D-4183D5148D70}"/>
              </a:ext>
            </a:extLst>
          </p:cNvPr>
          <p:cNvSpPr>
            <a:spLocks noGrp="1"/>
          </p:cNvSpPr>
          <p:nvPr>
            <p:ph type="sldNum" sz="quarter" idx="12"/>
          </p:nvPr>
        </p:nvSpPr>
        <p:spPr/>
        <p:txBody>
          <a:bodyPr/>
          <a:lstStyle/>
          <a:p>
            <a:fld id="{3C57BDD8-CB9F-48F0-9BCE-4B668F6ABA80}" type="slidenum">
              <a:rPr lang="he-IL" smtClean="0"/>
              <a:t>‹#›</a:t>
            </a:fld>
            <a:endParaRPr lang="he-IL"/>
          </a:p>
        </p:txBody>
      </p:sp>
    </p:spTree>
    <p:extLst>
      <p:ext uri="{BB962C8B-B14F-4D97-AF65-F5344CB8AC3E}">
        <p14:creationId xmlns:p14="http://schemas.microsoft.com/office/powerpoint/2010/main" val="156521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0112F197-6ABE-489E-9C69-D6F4D6950DF1}"/>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147474DF-6CB4-4AB6-A39C-B9B0E2692F7E}"/>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0840B13-3BF5-4315-B7B0-4D995021BD6E}"/>
              </a:ext>
            </a:extLst>
          </p:cNvPr>
          <p:cNvSpPr>
            <a:spLocks noGrp="1"/>
          </p:cNvSpPr>
          <p:nvPr>
            <p:ph type="dt" sz="half" idx="10"/>
          </p:nvPr>
        </p:nvSpPr>
        <p:spPr/>
        <p:txBody>
          <a:bodyPr/>
          <a:lstStyle/>
          <a:p>
            <a:fld id="{761A64BA-3280-4686-8C78-034B4B0DDBCB}" type="datetimeFigureOut">
              <a:rPr lang="he-IL" smtClean="0"/>
              <a:t>כ"ה/ניסן/תשפ"ב</a:t>
            </a:fld>
            <a:endParaRPr lang="he-IL"/>
          </a:p>
        </p:txBody>
      </p:sp>
      <p:sp>
        <p:nvSpPr>
          <p:cNvPr id="5" name="מציין מיקום של כותרת תחתונה 4">
            <a:extLst>
              <a:ext uri="{FF2B5EF4-FFF2-40B4-BE49-F238E27FC236}">
                <a16:creationId xmlns:a16="http://schemas.microsoft.com/office/drawing/2014/main" id="{010FB7BB-8980-482B-9239-F2745176797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BF2758F-7DA8-40B1-A6CF-6DDB88F48A9B}"/>
              </a:ext>
            </a:extLst>
          </p:cNvPr>
          <p:cNvSpPr>
            <a:spLocks noGrp="1"/>
          </p:cNvSpPr>
          <p:nvPr>
            <p:ph type="sldNum" sz="quarter" idx="12"/>
          </p:nvPr>
        </p:nvSpPr>
        <p:spPr/>
        <p:txBody>
          <a:bodyPr/>
          <a:lstStyle/>
          <a:p>
            <a:fld id="{3C57BDD8-CB9F-48F0-9BCE-4B668F6ABA80}" type="slidenum">
              <a:rPr lang="he-IL" smtClean="0"/>
              <a:t>‹#›</a:t>
            </a:fld>
            <a:endParaRPr lang="he-IL"/>
          </a:p>
        </p:txBody>
      </p:sp>
    </p:spTree>
    <p:extLst>
      <p:ext uri="{BB962C8B-B14F-4D97-AF65-F5344CB8AC3E}">
        <p14:creationId xmlns:p14="http://schemas.microsoft.com/office/powerpoint/2010/main" val="2447534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C876B66-8775-4CD1-ABC1-F861B335127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8032F5E-4EED-4651-86BE-F92C943E275E}"/>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BED77C7-CB2A-41A2-87D5-77982D76D601}"/>
              </a:ext>
            </a:extLst>
          </p:cNvPr>
          <p:cNvSpPr>
            <a:spLocks noGrp="1"/>
          </p:cNvSpPr>
          <p:nvPr>
            <p:ph type="dt" sz="half" idx="10"/>
          </p:nvPr>
        </p:nvSpPr>
        <p:spPr/>
        <p:txBody>
          <a:bodyPr/>
          <a:lstStyle/>
          <a:p>
            <a:fld id="{761A64BA-3280-4686-8C78-034B4B0DDBCB}" type="datetimeFigureOut">
              <a:rPr lang="he-IL" smtClean="0"/>
              <a:t>כ"ה/ניסן/תשפ"ב</a:t>
            </a:fld>
            <a:endParaRPr lang="he-IL"/>
          </a:p>
        </p:txBody>
      </p:sp>
      <p:sp>
        <p:nvSpPr>
          <p:cNvPr id="5" name="מציין מיקום של כותרת תחתונה 4">
            <a:extLst>
              <a:ext uri="{FF2B5EF4-FFF2-40B4-BE49-F238E27FC236}">
                <a16:creationId xmlns:a16="http://schemas.microsoft.com/office/drawing/2014/main" id="{1E75EA46-7920-4885-AD77-7A6A759CE45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4C76BE3-8FD3-40B1-866C-F0B25E8C338B}"/>
              </a:ext>
            </a:extLst>
          </p:cNvPr>
          <p:cNvSpPr>
            <a:spLocks noGrp="1"/>
          </p:cNvSpPr>
          <p:nvPr>
            <p:ph type="sldNum" sz="quarter" idx="12"/>
          </p:nvPr>
        </p:nvSpPr>
        <p:spPr/>
        <p:txBody>
          <a:bodyPr/>
          <a:lstStyle/>
          <a:p>
            <a:fld id="{3C57BDD8-CB9F-48F0-9BCE-4B668F6ABA80}" type="slidenum">
              <a:rPr lang="he-IL" smtClean="0"/>
              <a:t>‹#›</a:t>
            </a:fld>
            <a:endParaRPr lang="he-IL"/>
          </a:p>
        </p:txBody>
      </p:sp>
    </p:spTree>
    <p:extLst>
      <p:ext uri="{BB962C8B-B14F-4D97-AF65-F5344CB8AC3E}">
        <p14:creationId xmlns:p14="http://schemas.microsoft.com/office/powerpoint/2010/main" val="1081598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646C08-7DCD-4826-9C4C-3C94935B1477}"/>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7243003-2C9F-4EA2-9381-E0F4F47475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3D7DEC3E-0745-4706-8CC0-8E97EA569E34}"/>
              </a:ext>
            </a:extLst>
          </p:cNvPr>
          <p:cNvSpPr>
            <a:spLocks noGrp="1"/>
          </p:cNvSpPr>
          <p:nvPr>
            <p:ph type="dt" sz="half" idx="10"/>
          </p:nvPr>
        </p:nvSpPr>
        <p:spPr/>
        <p:txBody>
          <a:bodyPr/>
          <a:lstStyle/>
          <a:p>
            <a:fld id="{761A64BA-3280-4686-8C78-034B4B0DDBCB}" type="datetimeFigureOut">
              <a:rPr lang="he-IL" smtClean="0"/>
              <a:t>כ"ה/ניסן/תשפ"ב</a:t>
            </a:fld>
            <a:endParaRPr lang="he-IL"/>
          </a:p>
        </p:txBody>
      </p:sp>
      <p:sp>
        <p:nvSpPr>
          <p:cNvPr id="5" name="מציין מיקום של כותרת תחתונה 4">
            <a:extLst>
              <a:ext uri="{FF2B5EF4-FFF2-40B4-BE49-F238E27FC236}">
                <a16:creationId xmlns:a16="http://schemas.microsoft.com/office/drawing/2014/main" id="{85090106-ECF3-44E8-BF1A-D698C08709F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3474B93-7B72-47FB-ADAE-6A22D84729A2}"/>
              </a:ext>
            </a:extLst>
          </p:cNvPr>
          <p:cNvSpPr>
            <a:spLocks noGrp="1"/>
          </p:cNvSpPr>
          <p:nvPr>
            <p:ph type="sldNum" sz="quarter" idx="12"/>
          </p:nvPr>
        </p:nvSpPr>
        <p:spPr/>
        <p:txBody>
          <a:bodyPr/>
          <a:lstStyle/>
          <a:p>
            <a:fld id="{3C57BDD8-CB9F-48F0-9BCE-4B668F6ABA80}" type="slidenum">
              <a:rPr lang="he-IL" smtClean="0"/>
              <a:t>‹#›</a:t>
            </a:fld>
            <a:endParaRPr lang="he-IL"/>
          </a:p>
        </p:txBody>
      </p:sp>
    </p:spTree>
    <p:extLst>
      <p:ext uri="{BB962C8B-B14F-4D97-AF65-F5344CB8AC3E}">
        <p14:creationId xmlns:p14="http://schemas.microsoft.com/office/powerpoint/2010/main" val="78070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883DEFF-5F21-4765-B3B7-85A07EEBD92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7229BEA-7DCB-4EAD-A5A0-9BE4AE6898D7}"/>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AC5F1C53-EF13-4AEA-82CF-15980CE556AB}"/>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E4C03D2C-89BE-4184-ABEB-EBB6C1B13F52}"/>
              </a:ext>
            </a:extLst>
          </p:cNvPr>
          <p:cNvSpPr>
            <a:spLocks noGrp="1"/>
          </p:cNvSpPr>
          <p:nvPr>
            <p:ph type="dt" sz="half" idx="10"/>
          </p:nvPr>
        </p:nvSpPr>
        <p:spPr/>
        <p:txBody>
          <a:bodyPr/>
          <a:lstStyle/>
          <a:p>
            <a:fld id="{761A64BA-3280-4686-8C78-034B4B0DDBCB}" type="datetimeFigureOut">
              <a:rPr lang="he-IL" smtClean="0"/>
              <a:t>כ"ה/ניסן/תשפ"ב</a:t>
            </a:fld>
            <a:endParaRPr lang="he-IL"/>
          </a:p>
        </p:txBody>
      </p:sp>
      <p:sp>
        <p:nvSpPr>
          <p:cNvPr id="6" name="מציין מיקום של כותרת תחתונה 5">
            <a:extLst>
              <a:ext uri="{FF2B5EF4-FFF2-40B4-BE49-F238E27FC236}">
                <a16:creationId xmlns:a16="http://schemas.microsoft.com/office/drawing/2014/main" id="{69574DBB-14E5-48AE-B4AA-C0C99CDE04D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1E9630F-51A6-4AAA-AA30-90B14176DDA6}"/>
              </a:ext>
            </a:extLst>
          </p:cNvPr>
          <p:cNvSpPr>
            <a:spLocks noGrp="1"/>
          </p:cNvSpPr>
          <p:nvPr>
            <p:ph type="sldNum" sz="quarter" idx="12"/>
          </p:nvPr>
        </p:nvSpPr>
        <p:spPr/>
        <p:txBody>
          <a:bodyPr/>
          <a:lstStyle/>
          <a:p>
            <a:fld id="{3C57BDD8-CB9F-48F0-9BCE-4B668F6ABA80}" type="slidenum">
              <a:rPr lang="he-IL" smtClean="0"/>
              <a:t>‹#›</a:t>
            </a:fld>
            <a:endParaRPr lang="he-IL"/>
          </a:p>
        </p:txBody>
      </p:sp>
    </p:spTree>
    <p:extLst>
      <p:ext uri="{BB962C8B-B14F-4D97-AF65-F5344CB8AC3E}">
        <p14:creationId xmlns:p14="http://schemas.microsoft.com/office/powerpoint/2010/main" val="2184012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36C5DE-6554-487A-B510-53D91678FD8E}"/>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D354506-A436-4BEA-B63E-A45A70A7B7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7C472159-0DEA-445A-A83D-F6520A4823AB}"/>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3EEE9CD4-7D63-4EA1-8001-834FF21B35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2F809DC2-0DCC-46B9-802C-32D5FB52433B}"/>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BE013D1A-A0FF-4550-B1B8-F4D88DE06810}"/>
              </a:ext>
            </a:extLst>
          </p:cNvPr>
          <p:cNvSpPr>
            <a:spLocks noGrp="1"/>
          </p:cNvSpPr>
          <p:nvPr>
            <p:ph type="dt" sz="half" idx="10"/>
          </p:nvPr>
        </p:nvSpPr>
        <p:spPr/>
        <p:txBody>
          <a:bodyPr/>
          <a:lstStyle/>
          <a:p>
            <a:fld id="{761A64BA-3280-4686-8C78-034B4B0DDBCB}" type="datetimeFigureOut">
              <a:rPr lang="he-IL" smtClean="0"/>
              <a:t>כ"ה/ניסן/תשפ"ב</a:t>
            </a:fld>
            <a:endParaRPr lang="he-IL"/>
          </a:p>
        </p:txBody>
      </p:sp>
      <p:sp>
        <p:nvSpPr>
          <p:cNvPr id="8" name="מציין מיקום של כותרת תחתונה 7">
            <a:extLst>
              <a:ext uri="{FF2B5EF4-FFF2-40B4-BE49-F238E27FC236}">
                <a16:creationId xmlns:a16="http://schemas.microsoft.com/office/drawing/2014/main" id="{E129A926-914E-4B0F-8108-6BA7DD6B5FD4}"/>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A308010E-5FAA-49B3-8A2A-3B2DF6A4B39F}"/>
              </a:ext>
            </a:extLst>
          </p:cNvPr>
          <p:cNvSpPr>
            <a:spLocks noGrp="1"/>
          </p:cNvSpPr>
          <p:nvPr>
            <p:ph type="sldNum" sz="quarter" idx="12"/>
          </p:nvPr>
        </p:nvSpPr>
        <p:spPr/>
        <p:txBody>
          <a:bodyPr/>
          <a:lstStyle/>
          <a:p>
            <a:fld id="{3C57BDD8-CB9F-48F0-9BCE-4B668F6ABA80}" type="slidenum">
              <a:rPr lang="he-IL" smtClean="0"/>
              <a:t>‹#›</a:t>
            </a:fld>
            <a:endParaRPr lang="he-IL"/>
          </a:p>
        </p:txBody>
      </p:sp>
    </p:spTree>
    <p:extLst>
      <p:ext uri="{BB962C8B-B14F-4D97-AF65-F5344CB8AC3E}">
        <p14:creationId xmlns:p14="http://schemas.microsoft.com/office/powerpoint/2010/main" val="384705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FABF2B8-0AD4-43BB-BDAC-E69AD839E11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6DDEDDAE-66DE-4C29-8E98-3DB1F9E819B3}"/>
              </a:ext>
            </a:extLst>
          </p:cNvPr>
          <p:cNvSpPr>
            <a:spLocks noGrp="1"/>
          </p:cNvSpPr>
          <p:nvPr>
            <p:ph type="dt" sz="half" idx="10"/>
          </p:nvPr>
        </p:nvSpPr>
        <p:spPr/>
        <p:txBody>
          <a:bodyPr/>
          <a:lstStyle/>
          <a:p>
            <a:fld id="{761A64BA-3280-4686-8C78-034B4B0DDBCB}" type="datetimeFigureOut">
              <a:rPr lang="he-IL" smtClean="0"/>
              <a:t>כ"ה/ניסן/תשפ"ב</a:t>
            </a:fld>
            <a:endParaRPr lang="he-IL"/>
          </a:p>
        </p:txBody>
      </p:sp>
      <p:sp>
        <p:nvSpPr>
          <p:cNvPr id="4" name="מציין מיקום של כותרת תחתונה 3">
            <a:extLst>
              <a:ext uri="{FF2B5EF4-FFF2-40B4-BE49-F238E27FC236}">
                <a16:creationId xmlns:a16="http://schemas.microsoft.com/office/drawing/2014/main" id="{A2B8339A-4BA5-4C93-8553-3413124B0F98}"/>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8CBC633D-11F8-4F34-9E66-B1868442AE55}"/>
              </a:ext>
            </a:extLst>
          </p:cNvPr>
          <p:cNvSpPr>
            <a:spLocks noGrp="1"/>
          </p:cNvSpPr>
          <p:nvPr>
            <p:ph type="sldNum" sz="quarter" idx="12"/>
          </p:nvPr>
        </p:nvSpPr>
        <p:spPr/>
        <p:txBody>
          <a:bodyPr/>
          <a:lstStyle/>
          <a:p>
            <a:fld id="{3C57BDD8-CB9F-48F0-9BCE-4B668F6ABA80}" type="slidenum">
              <a:rPr lang="he-IL" smtClean="0"/>
              <a:t>‹#›</a:t>
            </a:fld>
            <a:endParaRPr lang="he-IL"/>
          </a:p>
        </p:txBody>
      </p:sp>
    </p:spTree>
    <p:extLst>
      <p:ext uri="{BB962C8B-B14F-4D97-AF65-F5344CB8AC3E}">
        <p14:creationId xmlns:p14="http://schemas.microsoft.com/office/powerpoint/2010/main" val="339747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027D568B-6A7B-49EE-A76D-16006C086B07}"/>
              </a:ext>
            </a:extLst>
          </p:cNvPr>
          <p:cNvSpPr>
            <a:spLocks noGrp="1"/>
          </p:cNvSpPr>
          <p:nvPr>
            <p:ph type="dt" sz="half" idx="10"/>
          </p:nvPr>
        </p:nvSpPr>
        <p:spPr/>
        <p:txBody>
          <a:bodyPr/>
          <a:lstStyle/>
          <a:p>
            <a:fld id="{761A64BA-3280-4686-8C78-034B4B0DDBCB}" type="datetimeFigureOut">
              <a:rPr lang="he-IL" smtClean="0"/>
              <a:t>כ"ה/ניסן/תשפ"ב</a:t>
            </a:fld>
            <a:endParaRPr lang="he-IL"/>
          </a:p>
        </p:txBody>
      </p:sp>
      <p:sp>
        <p:nvSpPr>
          <p:cNvPr id="3" name="מציין מיקום של כותרת תחתונה 2">
            <a:extLst>
              <a:ext uri="{FF2B5EF4-FFF2-40B4-BE49-F238E27FC236}">
                <a16:creationId xmlns:a16="http://schemas.microsoft.com/office/drawing/2014/main" id="{61D1E74C-5ACA-49A5-AC07-472EA24B5228}"/>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0489EE00-A141-46EF-8496-4DA43F0A550D}"/>
              </a:ext>
            </a:extLst>
          </p:cNvPr>
          <p:cNvSpPr>
            <a:spLocks noGrp="1"/>
          </p:cNvSpPr>
          <p:nvPr>
            <p:ph type="sldNum" sz="quarter" idx="12"/>
          </p:nvPr>
        </p:nvSpPr>
        <p:spPr/>
        <p:txBody>
          <a:bodyPr/>
          <a:lstStyle/>
          <a:p>
            <a:fld id="{3C57BDD8-CB9F-48F0-9BCE-4B668F6ABA80}" type="slidenum">
              <a:rPr lang="he-IL" smtClean="0"/>
              <a:t>‹#›</a:t>
            </a:fld>
            <a:endParaRPr lang="he-IL"/>
          </a:p>
        </p:txBody>
      </p:sp>
    </p:spTree>
    <p:extLst>
      <p:ext uri="{BB962C8B-B14F-4D97-AF65-F5344CB8AC3E}">
        <p14:creationId xmlns:p14="http://schemas.microsoft.com/office/powerpoint/2010/main" val="274753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B73815-E8A3-4471-BEFB-17A21B7F6877}"/>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56F98C1-5DBC-414F-AEE5-D558A9D309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1683E71E-8B3D-488F-A7B8-E1FB3C6FE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82B5B4A-6454-4250-9C81-3F1A645E7F3F}"/>
              </a:ext>
            </a:extLst>
          </p:cNvPr>
          <p:cNvSpPr>
            <a:spLocks noGrp="1"/>
          </p:cNvSpPr>
          <p:nvPr>
            <p:ph type="dt" sz="half" idx="10"/>
          </p:nvPr>
        </p:nvSpPr>
        <p:spPr/>
        <p:txBody>
          <a:bodyPr/>
          <a:lstStyle/>
          <a:p>
            <a:fld id="{761A64BA-3280-4686-8C78-034B4B0DDBCB}" type="datetimeFigureOut">
              <a:rPr lang="he-IL" smtClean="0"/>
              <a:t>כ"ה/ניסן/תשפ"ב</a:t>
            </a:fld>
            <a:endParaRPr lang="he-IL"/>
          </a:p>
        </p:txBody>
      </p:sp>
      <p:sp>
        <p:nvSpPr>
          <p:cNvPr id="6" name="מציין מיקום של כותרת תחתונה 5">
            <a:extLst>
              <a:ext uri="{FF2B5EF4-FFF2-40B4-BE49-F238E27FC236}">
                <a16:creationId xmlns:a16="http://schemas.microsoft.com/office/drawing/2014/main" id="{27751AB4-2EEE-400D-BFF6-4C5DC6E396E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B4A7E61-E904-4DBE-8288-A43E80C584AC}"/>
              </a:ext>
            </a:extLst>
          </p:cNvPr>
          <p:cNvSpPr>
            <a:spLocks noGrp="1"/>
          </p:cNvSpPr>
          <p:nvPr>
            <p:ph type="sldNum" sz="quarter" idx="12"/>
          </p:nvPr>
        </p:nvSpPr>
        <p:spPr/>
        <p:txBody>
          <a:bodyPr/>
          <a:lstStyle/>
          <a:p>
            <a:fld id="{3C57BDD8-CB9F-48F0-9BCE-4B668F6ABA80}" type="slidenum">
              <a:rPr lang="he-IL" smtClean="0"/>
              <a:t>‹#›</a:t>
            </a:fld>
            <a:endParaRPr lang="he-IL"/>
          </a:p>
        </p:txBody>
      </p:sp>
    </p:spTree>
    <p:extLst>
      <p:ext uri="{BB962C8B-B14F-4D97-AF65-F5344CB8AC3E}">
        <p14:creationId xmlns:p14="http://schemas.microsoft.com/office/powerpoint/2010/main" val="3479087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2FF347C-EE68-42A7-B13A-D17B4B8C692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6368F0CF-A74B-47BA-97BB-68D2CA0C88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AFE50E16-5B1D-4825-BD1D-BA8C32BA1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AE495FB-66E0-425D-BB5F-A2C02960061F}"/>
              </a:ext>
            </a:extLst>
          </p:cNvPr>
          <p:cNvSpPr>
            <a:spLocks noGrp="1"/>
          </p:cNvSpPr>
          <p:nvPr>
            <p:ph type="dt" sz="half" idx="10"/>
          </p:nvPr>
        </p:nvSpPr>
        <p:spPr/>
        <p:txBody>
          <a:bodyPr/>
          <a:lstStyle/>
          <a:p>
            <a:fld id="{761A64BA-3280-4686-8C78-034B4B0DDBCB}" type="datetimeFigureOut">
              <a:rPr lang="he-IL" smtClean="0"/>
              <a:t>כ"ה/ניסן/תשפ"ב</a:t>
            </a:fld>
            <a:endParaRPr lang="he-IL"/>
          </a:p>
        </p:txBody>
      </p:sp>
      <p:sp>
        <p:nvSpPr>
          <p:cNvPr id="6" name="מציין מיקום של כותרת תחתונה 5">
            <a:extLst>
              <a:ext uri="{FF2B5EF4-FFF2-40B4-BE49-F238E27FC236}">
                <a16:creationId xmlns:a16="http://schemas.microsoft.com/office/drawing/2014/main" id="{41F1620C-AADC-46E4-A0A8-94FB227BFE15}"/>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418F77E-9595-4484-A550-A8A91F7953F5}"/>
              </a:ext>
            </a:extLst>
          </p:cNvPr>
          <p:cNvSpPr>
            <a:spLocks noGrp="1"/>
          </p:cNvSpPr>
          <p:nvPr>
            <p:ph type="sldNum" sz="quarter" idx="12"/>
          </p:nvPr>
        </p:nvSpPr>
        <p:spPr/>
        <p:txBody>
          <a:bodyPr/>
          <a:lstStyle/>
          <a:p>
            <a:fld id="{3C57BDD8-CB9F-48F0-9BCE-4B668F6ABA80}" type="slidenum">
              <a:rPr lang="he-IL" smtClean="0"/>
              <a:t>‹#›</a:t>
            </a:fld>
            <a:endParaRPr lang="he-IL"/>
          </a:p>
        </p:txBody>
      </p:sp>
    </p:spTree>
    <p:extLst>
      <p:ext uri="{BB962C8B-B14F-4D97-AF65-F5344CB8AC3E}">
        <p14:creationId xmlns:p14="http://schemas.microsoft.com/office/powerpoint/2010/main" val="153381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06164FCE-F46B-4991-A6BC-1BA688A0A4A0}"/>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EFAFB18-3035-4C2B-9772-A2972C5E397C}"/>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68AFDAF-D051-45D9-BA28-38606AA5F0CD}"/>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61A64BA-3280-4686-8C78-034B4B0DDBCB}" type="datetimeFigureOut">
              <a:rPr lang="he-IL" smtClean="0"/>
              <a:t>כ"ה/ניסן/תשפ"ב</a:t>
            </a:fld>
            <a:endParaRPr lang="he-IL"/>
          </a:p>
        </p:txBody>
      </p:sp>
      <p:sp>
        <p:nvSpPr>
          <p:cNvPr id="5" name="מציין מיקום של כותרת תחתונה 4">
            <a:extLst>
              <a:ext uri="{FF2B5EF4-FFF2-40B4-BE49-F238E27FC236}">
                <a16:creationId xmlns:a16="http://schemas.microsoft.com/office/drawing/2014/main" id="{A6F3C29A-6206-4D97-8C7B-CC22CB2C01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039B7991-B662-4E1E-93FE-F189F75D643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C57BDD8-CB9F-48F0-9BCE-4B668F6ABA80}" type="slidenum">
              <a:rPr lang="he-IL" smtClean="0"/>
              <a:t>‹#›</a:t>
            </a:fld>
            <a:endParaRPr lang="he-IL"/>
          </a:p>
        </p:txBody>
      </p:sp>
    </p:spTree>
    <p:extLst>
      <p:ext uri="{BB962C8B-B14F-4D97-AF65-F5344CB8AC3E}">
        <p14:creationId xmlns:p14="http://schemas.microsoft.com/office/powerpoint/2010/main" val="3500111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ublic.tableau.com/app/profile/matang2324/viz/Final_DASH/ShopIDDashboard?publish=ye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70E116F-1CE9-4FC2-A848-2F9450667245}"/>
              </a:ext>
            </a:extLst>
          </p:cNvPr>
          <p:cNvSpPr>
            <a:spLocks noGrp="1"/>
          </p:cNvSpPr>
          <p:nvPr>
            <p:ph type="ctrTitle"/>
          </p:nvPr>
        </p:nvSpPr>
        <p:spPr/>
        <p:txBody>
          <a:bodyPr/>
          <a:lstStyle/>
          <a:p>
            <a:pPr rtl="0"/>
            <a:r>
              <a:rPr lang="en-US" dirty="0"/>
              <a:t>Final Project</a:t>
            </a:r>
            <a:endParaRPr lang="he-IL" dirty="0"/>
          </a:p>
        </p:txBody>
      </p:sp>
      <p:sp>
        <p:nvSpPr>
          <p:cNvPr id="3" name="כותרת משנה 2">
            <a:extLst>
              <a:ext uri="{FF2B5EF4-FFF2-40B4-BE49-F238E27FC236}">
                <a16:creationId xmlns:a16="http://schemas.microsoft.com/office/drawing/2014/main" id="{19126B85-29E0-4F8F-B335-A9A792C32370}"/>
              </a:ext>
            </a:extLst>
          </p:cNvPr>
          <p:cNvSpPr>
            <a:spLocks noGrp="1"/>
          </p:cNvSpPr>
          <p:nvPr>
            <p:ph type="subTitle" idx="1"/>
          </p:nvPr>
        </p:nvSpPr>
        <p:spPr/>
        <p:txBody>
          <a:bodyPr/>
          <a:lstStyle/>
          <a:p>
            <a:r>
              <a:rPr lang="en-US" dirty="0"/>
              <a:t>Matan Gilon, Practicum100 </a:t>
            </a:r>
            <a:endParaRPr lang="he-IL" dirty="0"/>
          </a:p>
        </p:txBody>
      </p:sp>
    </p:spTree>
    <p:extLst>
      <p:ext uri="{BB962C8B-B14F-4D97-AF65-F5344CB8AC3E}">
        <p14:creationId xmlns:p14="http://schemas.microsoft.com/office/powerpoint/2010/main" val="2100600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F76963-5A34-4964-AD4A-083EB3A70532}"/>
              </a:ext>
            </a:extLst>
          </p:cNvPr>
          <p:cNvSpPr>
            <a:spLocks noGrp="1"/>
          </p:cNvSpPr>
          <p:nvPr>
            <p:ph type="title"/>
          </p:nvPr>
        </p:nvSpPr>
        <p:spPr/>
        <p:txBody>
          <a:bodyPr/>
          <a:lstStyle/>
          <a:p>
            <a:pPr algn="l" rtl="0"/>
            <a:r>
              <a:rPr lang="en-US" dirty="0"/>
              <a:t>Removing 0 Shop</a:t>
            </a:r>
            <a:endParaRPr lang="he-IL" dirty="0"/>
          </a:p>
        </p:txBody>
      </p:sp>
      <p:sp>
        <p:nvSpPr>
          <p:cNvPr id="3" name="מציין מיקום תוכן 2">
            <a:extLst>
              <a:ext uri="{FF2B5EF4-FFF2-40B4-BE49-F238E27FC236}">
                <a16:creationId xmlns:a16="http://schemas.microsoft.com/office/drawing/2014/main" id="{DB4B997E-0922-45C3-8DB5-BD910683621F}"/>
              </a:ext>
            </a:extLst>
          </p:cNvPr>
          <p:cNvSpPr>
            <a:spLocks noGrp="1"/>
          </p:cNvSpPr>
          <p:nvPr>
            <p:ph idx="1"/>
          </p:nvPr>
        </p:nvSpPr>
        <p:spPr>
          <a:xfrm>
            <a:off x="628650" y="1281113"/>
            <a:ext cx="11201400" cy="928687"/>
          </a:xfrm>
        </p:spPr>
        <p:txBody>
          <a:bodyPr>
            <a:normAutofit/>
          </a:bodyPr>
          <a:lstStyle/>
          <a:p>
            <a:pPr marL="0" indent="0" algn="l" rtl="0">
              <a:buNone/>
            </a:pPr>
            <a:r>
              <a:rPr lang="en-US" dirty="0"/>
              <a:t>After removing Shop 0, the significantly higher in terms of sales, the differences seem to be the same .</a:t>
            </a:r>
            <a:endParaRPr lang="he-IL" dirty="0"/>
          </a:p>
        </p:txBody>
      </p:sp>
      <p:pic>
        <p:nvPicPr>
          <p:cNvPr id="4098" name="Picture 2">
            <a:extLst>
              <a:ext uri="{FF2B5EF4-FFF2-40B4-BE49-F238E27FC236}">
                <a16:creationId xmlns:a16="http://schemas.microsoft.com/office/drawing/2014/main" id="{132ADD91-5A6C-40A4-BDA5-3DF8DCC41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6" y="2106863"/>
            <a:ext cx="4427536" cy="437219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5C77F99-9152-4357-890C-5DFF8DB74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964" y="2106863"/>
            <a:ext cx="4581526" cy="438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723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a:extLst>
              <a:ext uri="{FF2B5EF4-FFF2-40B4-BE49-F238E27FC236}">
                <a16:creationId xmlns:a16="http://schemas.microsoft.com/office/drawing/2014/main" id="{B8E8C83D-57EA-4858-9FEE-E9B60D98C9FD}"/>
              </a:ext>
            </a:extLst>
          </p:cNvPr>
          <p:cNvSpPr>
            <a:spLocks noGrp="1"/>
          </p:cNvSpPr>
          <p:nvPr>
            <p:ph type="ctrTitle"/>
          </p:nvPr>
        </p:nvSpPr>
        <p:spPr>
          <a:xfrm>
            <a:off x="1409700" y="1214438"/>
            <a:ext cx="9144000" cy="2387600"/>
          </a:xfrm>
        </p:spPr>
        <p:txBody>
          <a:bodyPr/>
          <a:lstStyle/>
          <a:p>
            <a:pPr algn="l" rtl="0"/>
            <a:r>
              <a:rPr lang="en-US" dirty="0" err="1"/>
              <a:t>Tableu</a:t>
            </a:r>
            <a:r>
              <a:rPr lang="en-US" dirty="0"/>
              <a:t> dashboard link: </a:t>
            </a:r>
            <a:endParaRPr lang="he-IL" dirty="0"/>
          </a:p>
        </p:txBody>
      </p:sp>
      <p:sp>
        <p:nvSpPr>
          <p:cNvPr id="5" name="כותרת משנה 4">
            <a:extLst>
              <a:ext uri="{FF2B5EF4-FFF2-40B4-BE49-F238E27FC236}">
                <a16:creationId xmlns:a16="http://schemas.microsoft.com/office/drawing/2014/main" id="{51B168A4-5125-4EF8-91FB-4868C0BFBFE8}"/>
              </a:ext>
            </a:extLst>
          </p:cNvPr>
          <p:cNvSpPr>
            <a:spLocks noGrp="1"/>
          </p:cNvSpPr>
          <p:nvPr>
            <p:ph type="subTitle" idx="1"/>
          </p:nvPr>
        </p:nvSpPr>
        <p:spPr/>
        <p:txBody>
          <a:bodyPr/>
          <a:lstStyle/>
          <a:p>
            <a:pPr algn="l" rtl="0"/>
            <a:r>
              <a:rPr lang="en-US" dirty="0">
                <a:hlinkClick r:id="rId2"/>
              </a:rPr>
              <a:t>https://public.tableau.com/app/profile/matang2324/viz/Final_DASH/ShopIDDashboard?publish=yes</a:t>
            </a:r>
            <a:endParaRPr lang="en-US" dirty="0"/>
          </a:p>
          <a:p>
            <a:pPr algn="l" rtl="0"/>
            <a:endParaRPr lang="he-IL" dirty="0"/>
          </a:p>
        </p:txBody>
      </p:sp>
    </p:spTree>
    <p:extLst>
      <p:ext uri="{BB962C8B-B14F-4D97-AF65-F5344CB8AC3E}">
        <p14:creationId xmlns:p14="http://schemas.microsoft.com/office/powerpoint/2010/main" val="2421756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B9A597D-1FC0-4E42-8A61-F2C34BE55335}"/>
              </a:ext>
            </a:extLst>
          </p:cNvPr>
          <p:cNvSpPr>
            <a:spLocks noGrp="1"/>
          </p:cNvSpPr>
          <p:nvPr>
            <p:ph type="title"/>
          </p:nvPr>
        </p:nvSpPr>
        <p:spPr/>
        <p:txBody>
          <a:bodyPr/>
          <a:lstStyle/>
          <a:p>
            <a:pPr algn="l" rtl="0"/>
            <a:r>
              <a:rPr lang="en-US" b="1" dirty="0"/>
              <a:t>Retail Test</a:t>
            </a:r>
            <a:endParaRPr lang="he-IL" b="1" dirty="0"/>
          </a:p>
        </p:txBody>
      </p:sp>
      <p:sp>
        <p:nvSpPr>
          <p:cNvPr id="3" name="מציין מיקום תוכן 2">
            <a:extLst>
              <a:ext uri="{FF2B5EF4-FFF2-40B4-BE49-F238E27FC236}">
                <a16:creationId xmlns:a16="http://schemas.microsoft.com/office/drawing/2014/main" id="{B227F765-E1CC-469D-8257-35CE3B31BC24}"/>
              </a:ext>
            </a:extLst>
          </p:cNvPr>
          <p:cNvSpPr>
            <a:spLocks noGrp="1"/>
          </p:cNvSpPr>
          <p:nvPr>
            <p:ph idx="1"/>
          </p:nvPr>
        </p:nvSpPr>
        <p:spPr/>
        <p:txBody>
          <a:bodyPr>
            <a:normAutofit fontScale="92500" lnSpcReduction="10000"/>
          </a:bodyPr>
          <a:lstStyle/>
          <a:p>
            <a:pPr algn="l" rtl="0"/>
            <a:r>
              <a:rPr lang="en-US" dirty="0">
                <a:effectLst/>
                <a:latin typeface="var(--jp-content-font-family)"/>
              </a:rPr>
              <a:t>In the next analysis I will test the data of 31 store of one chain, </a:t>
            </a:r>
            <a:r>
              <a:rPr lang="en-US" dirty="0">
                <a:latin typeface="var(--jp-content-font-family)"/>
              </a:rPr>
              <a:t>between December 2016 to March 2017</a:t>
            </a:r>
            <a:r>
              <a:rPr lang="en-US" dirty="0">
                <a:effectLst/>
                <a:latin typeface="var(--jp-content-font-family)"/>
              </a:rPr>
              <a:t>. I will see </a:t>
            </a:r>
            <a:r>
              <a:rPr lang="en-US" dirty="0" err="1">
                <a:effectLst/>
                <a:latin typeface="var(--jp-content-font-family)"/>
              </a:rPr>
              <a:t>wich</a:t>
            </a:r>
            <a:r>
              <a:rPr lang="en-US" dirty="0">
                <a:effectLst/>
                <a:latin typeface="var(--jp-content-font-family)"/>
              </a:rPr>
              <a:t> store has the highest number of customers and sales; study the distribution during a given period and see if there are any differences between "loyal program" customers and ordinary customers.</a:t>
            </a:r>
          </a:p>
          <a:p>
            <a:pPr algn="l" rtl="0"/>
            <a:r>
              <a:rPr lang="en-US" dirty="0">
                <a:effectLst/>
                <a:latin typeface="var(--jp-content-font-family)"/>
              </a:rPr>
              <a:t>Since one of the shops of that store has a significantly higher number of sales and customers I ran to study twice, once with this specific store included and once no included.</a:t>
            </a:r>
          </a:p>
          <a:p>
            <a:pPr algn="l" rtl="0"/>
            <a:r>
              <a:rPr lang="en-US" dirty="0">
                <a:effectLst/>
                <a:latin typeface="var(--jp-content-font-family)"/>
              </a:rPr>
              <a:t>There is also a lack of customers ID, therefore the study can only give results of purchases made by people or (as members of the loyal program or not) or total numbers of visits (actual transactions) in a store but cannot show </a:t>
            </a:r>
            <a:r>
              <a:rPr lang="en-US" dirty="0" err="1">
                <a:effectLst/>
                <a:latin typeface="var(--jp-content-font-family)"/>
              </a:rPr>
              <a:t>behaviore</a:t>
            </a:r>
            <a:r>
              <a:rPr lang="en-US" dirty="0">
                <a:effectLst/>
                <a:latin typeface="var(--jp-content-font-family)"/>
              </a:rPr>
              <a:t> of a specific customer.</a:t>
            </a:r>
            <a:endParaRPr lang="he-IL" dirty="0"/>
          </a:p>
        </p:txBody>
      </p:sp>
    </p:spTree>
    <p:extLst>
      <p:ext uri="{BB962C8B-B14F-4D97-AF65-F5344CB8AC3E}">
        <p14:creationId xmlns:p14="http://schemas.microsoft.com/office/powerpoint/2010/main" val="321728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B9A597D-1FC0-4E42-8A61-F2C34BE55335}"/>
              </a:ext>
            </a:extLst>
          </p:cNvPr>
          <p:cNvSpPr>
            <a:spLocks noGrp="1"/>
          </p:cNvSpPr>
          <p:nvPr>
            <p:ph type="title"/>
          </p:nvPr>
        </p:nvSpPr>
        <p:spPr/>
        <p:txBody>
          <a:bodyPr/>
          <a:lstStyle/>
          <a:p>
            <a:pPr algn="l" rtl="0"/>
            <a:r>
              <a:rPr lang="en-US" b="1" dirty="0"/>
              <a:t>Retail - Conclusion</a:t>
            </a:r>
            <a:endParaRPr lang="he-IL" b="1" dirty="0"/>
          </a:p>
        </p:txBody>
      </p:sp>
      <p:sp>
        <p:nvSpPr>
          <p:cNvPr id="3" name="מציין מיקום תוכן 2">
            <a:extLst>
              <a:ext uri="{FF2B5EF4-FFF2-40B4-BE49-F238E27FC236}">
                <a16:creationId xmlns:a16="http://schemas.microsoft.com/office/drawing/2014/main" id="{B227F765-E1CC-469D-8257-35CE3B31BC24}"/>
              </a:ext>
            </a:extLst>
          </p:cNvPr>
          <p:cNvSpPr>
            <a:spLocks noGrp="1"/>
          </p:cNvSpPr>
          <p:nvPr>
            <p:ph idx="1"/>
          </p:nvPr>
        </p:nvSpPr>
        <p:spPr/>
        <p:txBody>
          <a:bodyPr>
            <a:normAutofit lnSpcReduction="10000"/>
          </a:bodyPr>
          <a:lstStyle/>
          <a:p>
            <a:pPr algn="l" rtl="0"/>
            <a:r>
              <a:rPr lang="en-US" dirty="0">
                <a:effectLst/>
                <a:latin typeface="var(--jp-content-font-family)"/>
              </a:rPr>
              <a:t>It appear both "Loyal" and not-"Loyal" groups have the same distribution in a period of three months.</a:t>
            </a:r>
          </a:p>
          <a:p>
            <a:pPr algn="l" rtl="0"/>
            <a:r>
              <a:rPr lang="en-US" dirty="0">
                <a:effectLst/>
                <a:latin typeface="var(--jp-content-font-family)"/>
              </a:rPr>
              <a:t>There is a sharp decline during Christmas in both groups (None but a few sales in Christmas Evening). Shop 0 has a significantly higher number of customers than to other outlets (about 37,000 sales, whereas none of the other outlets passed 3,000 sales for each).</a:t>
            </a:r>
          </a:p>
          <a:p>
            <a:pPr algn="l" rtl="0"/>
            <a:r>
              <a:rPr lang="en-US" dirty="0">
                <a:effectLst/>
                <a:latin typeface="var(--jp-content-font-family)"/>
              </a:rPr>
              <a:t>Shop 0 might be a comparatively big store, while the others are much smaller. Nevertheless, Shop 0 did not change the distribution between loyal program customers an none-loyal program customers.</a:t>
            </a:r>
          </a:p>
          <a:p>
            <a:pPr algn="l" rtl="0"/>
            <a:r>
              <a:rPr lang="en-US" dirty="0">
                <a:latin typeface="var(--jp-content-font-family)"/>
              </a:rPr>
              <a:t>It is not clear in this test what are the store’s benefits from Loyal Program.</a:t>
            </a:r>
            <a:endParaRPr lang="he-IL" dirty="0"/>
          </a:p>
        </p:txBody>
      </p:sp>
    </p:spTree>
    <p:extLst>
      <p:ext uri="{BB962C8B-B14F-4D97-AF65-F5344CB8AC3E}">
        <p14:creationId xmlns:p14="http://schemas.microsoft.com/office/powerpoint/2010/main" val="238111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D58AB80-8808-48A5-BBAF-927C5F8D61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43" y="91441"/>
            <a:ext cx="11728237" cy="6766560"/>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68B2BE48-9B54-4353-A28A-7BA830076F30}"/>
              </a:ext>
            </a:extLst>
          </p:cNvPr>
          <p:cNvSpPr>
            <a:spLocks noGrp="1"/>
          </p:cNvSpPr>
          <p:nvPr>
            <p:ph type="title"/>
          </p:nvPr>
        </p:nvSpPr>
        <p:spPr>
          <a:solidFill>
            <a:schemeClr val="bg1">
              <a:alpha val="40000"/>
            </a:schemeClr>
          </a:solidFill>
        </p:spPr>
        <p:txBody>
          <a:bodyPr/>
          <a:lstStyle/>
          <a:p>
            <a:pPr algn="l" rtl="0"/>
            <a:r>
              <a:rPr lang="en-US" dirty="0"/>
              <a:t>Product by shops</a:t>
            </a:r>
            <a:endParaRPr lang="he-IL" dirty="0"/>
          </a:p>
        </p:txBody>
      </p:sp>
      <p:sp>
        <p:nvSpPr>
          <p:cNvPr id="3" name="מציין מיקום תוכן 2">
            <a:extLst>
              <a:ext uri="{FF2B5EF4-FFF2-40B4-BE49-F238E27FC236}">
                <a16:creationId xmlns:a16="http://schemas.microsoft.com/office/drawing/2014/main" id="{882A401A-A6C7-47A0-B29F-2C7FCEA67992}"/>
              </a:ext>
            </a:extLst>
          </p:cNvPr>
          <p:cNvSpPr>
            <a:spLocks noGrp="1"/>
          </p:cNvSpPr>
          <p:nvPr>
            <p:ph idx="1"/>
          </p:nvPr>
        </p:nvSpPr>
        <p:spPr>
          <a:xfrm>
            <a:off x="838200" y="1683385"/>
            <a:ext cx="10515600" cy="1476375"/>
          </a:xfrm>
          <a:solidFill>
            <a:schemeClr val="bg1">
              <a:alpha val="40000"/>
            </a:schemeClr>
          </a:solidFill>
        </p:spPr>
        <p:txBody>
          <a:bodyPr/>
          <a:lstStyle/>
          <a:p>
            <a:pPr marL="0" indent="0" algn="l" rtl="0">
              <a:buNone/>
            </a:pPr>
            <a:r>
              <a:rPr lang="en-US" dirty="0"/>
              <a:t>When comparing all shops together, Shop 0 has </a:t>
            </a:r>
            <a:r>
              <a:rPr lang="en-US" dirty="0" err="1"/>
              <a:t>significanly</a:t>
            </a:r>
            <a:r>
              <a:rPr lang="en-US" dirty="0"/>
              <a:t> higher number of product sales.</a:t>
            </a:r>
            <a:endParaRPr lang="he-IL" dirty="0"/>
          </a:p>
        </p:txBody>
      </p:sp>
    </p:spTree>
    <p:extLst>
      <p:ext uri="{BB962C8B-B14F-4D97-AF65-F5344CB8AC3E}">
        <p14:creationId xmlns:p14="http://schemas.microsoft.com/office/powerpoint/2010/main" val="1917732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AB21B56-3E7A-4CE5-89B0-53C26041B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75975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3C008794-FDB5-4806-93AB-EDECEB18DC12}"/>
              </a:ext>
            </a:extLst>
          </p:cNvPr>
          <p:cNvSpPr>
            <a:spLocks noGrp="1"/>
          </p:cNvSpPr>
          <p:nvPr>
            <p:ph type="title"/>
          </p:nvPr>
        </p:nvSpPr>
        <p:spPr>
          <a:solidFill>
            <a:schemeClr val="bg1">
              <a:alpha val="39000"/>
            </a:schemeClr>
          </a:solidFill>
        </p:spPr>
        <p:txBody>
          <a:bodyPr/>
          <a:lstStyle/>
          <a:p>
            <a:pPr algn="l" rtl="0"/>
            <a:r>
              <a:rPr lang="en-US" dirty="0"/>
              <a:t>Product by shops</a:t>
            </a:r>
            <a:endParaRPr lang="he-IL" dirty="0"/>
          </a:p>
        </p:txBody>
      </p:sp>
      <p:sp>
        <p:nvSpPr>
          <p:cNvPr id="3" name="מציין מיקום תוכן 2">
            <a:extLst>
              <a:ext uri="{FF2B5EF4-FFF2-40B4-BE49-F238E27FC236}">
                <a16:creationId xmlns:a16="http://schemas.microsoft.com/office/drawing/2014/main" id="{B289BB1F-9FFF-4132-8413-B7C0C2597316}"/>
              </a:ext>
            </a:extLst>
          </p:cNvPr>
          <p:cNvSpPr>
            <a:spLocks noGrp="1"/>
          </p:cNvSpPr>
          <p:nvPr>
            <p:ph idx="1"/>
          </p:nvPr>
        </p:nvSpPr>
        <p:spPr>
          <a:xfrm>
            <a:off x="838199" y="1691005"/>
            <a:ext cx="10620375" cy="590550"/>
          </a:xfrm>
          <a:solidFill>
            <a:schemeClr val="bg1">
              <a:alpha val="39000"/>
            </a:schemeClr>
          </a:solidFill>
        </p:spPr>
        <p:txBody>
          <a:bodyPr>
            <a:normAutofit fontScale="77500" lnSpcReduction="20000"/>
          </a:bodyPr>
          <a:lstStyle/>
          <a:p>
            <a:pPr marL="0" indent="0" algn="l" rtl="0">
              <a:buNone/>
            </a:pPr>
            <a:r>
              <a:rPr lang="en-US" dirty="0"/>
              <a:t>Removing Shop 0 enables us to look closer at the other stores which closer amount of product sold. </a:t>
            </a:r>
            <a:endParaRPr lang="he-IL" dirty="0"/>
          </a:p>
        </p:txBody>
      </p:sp>
    </p:spTree>
    <p:extLst>
      <p:ext uri="{BB962C8B-B14F-4D97-AF65-F5344CB8AC3E}">
        <p14:creationId xmlns:p14="http://schemas.microsoft.com/office/powerpoint/2010/main" val="387452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16FA63-92B9-468A-BC62-2CA58AAD90D3}"/>
              </a:ext>
            </a:extLst>
          </p:cNvPr>
          <p:cNvSpPr>
            <a:spLocks noGrp="1"/>
          </p:cNvSpPr>
          <p:nvPr>
            <p:ph type="title"/>
          </p:nvPr>
        </p:nvSpPr>
        <p:spPr/>
        <p:txBody>
          <a:bodyPr/>
          <a:lstStyle/>
          <a:p>
            <a:pPr algn="l" rtl="0"/>
            <a:r>
              <a:rPr lang="en-US" dirty="0"/>
              <a:t>Buying Customers by Day between Dec 16 to March 17</a:t>
            </a:r>
            <a:endParaRPr lang="he-IL" dirty="0"/>
          </a:p>
        </p:txBody>
      </p:sp>
      <p:sp>
        <p:nvSpPr>
          <p:cNvPr id="3" name="מציין מיקום תוכן 2">
            <a:extLst>
              <a:ext uri="{FF2B5EF4-FFF2-40B4-BE49-F238E27FC236}">
                <a16:creationId xmlns:a16="http://schemas.microsoft.com/office/drawing/2014/main" id="{B0590BA4-B925-480B-837C-5BE563EDF5C6}"/>
              </a:ext>
            </a:extLst>
          </p:cNvPr>
          <p:cNvSpPr>
            <a:spLocks noGrp="1"/>
          </p:cNvSpPr>
          <p:nvPr>
            <p:ph idx="1"/>
          </p:nvPr>
        </p:nvSpPr>
        <p:spPr>
          <a:xfrm>
            <a:off x="342899" y="1863725"/>
            <a:ext cx="2762251" cy="4351338"/>
          </a:xfrm>
        </p:spPr>
        <p:txBody>
          <a:bodyPr>
            <a:normAutofit lnSpcReduction="10000"/>
          </a:bodyPr>
          <a:lstStyle/>
          <a:p>
            <a:pPr algn="l" rtl="0"/>
            <a:r>
              <a:rPr lang="en-US" dirty="0"/>
              <a:t>Many people visiting (and purchasing) come to Shop 0.</a:t>
            </a:r>
          </a:p>
          <a:p>
            <a:pPr algn="l" rtl="0"/>
            <a:r>
              <a:rPr lang="en-US" dirty="0"/>
              <a:t>We cannot tell </a:t>
            </a:r>
            <a:r>
              <a:rPr lang="en-US" dirty="0" err="1"/>
              <a:t>Wether</a:t>
            </a:r>
            <a:r>
              <a:rPr lang="en-US" dirty="0"/>
              <a:t> it is one person each visit or the same persons visiting twice, due to lack of customers IDs.</a:t>
            </a:r>
            <a:endParaRPr lang="he-IL" dirty="0"/>
          </a:p>
        </p:txBody>
      </p:sp>
      <p:pic>
        <p:nvPicPr>
          <p:cNvPr id="5" name="תמונה 4">
            <a:extLst>
              <a:ext uri="{FF2B5EF4-FFF2-40B4-BE49-F238E27FC236}">
                <a16:creationId xmlns:a16="http://schemas.microsoft.com/office/drawing/2014/main" id="{56A0C9AA-5528-4402-8C63-591C618082F0}"/>
              </a:ext>
            </a:extLst>
          </p:cNvPr>
          <p:cNvPicPr>
            <a:picLocks noChangeAspect="1"/>
          </p:cNvPicPr>
          <p:nvPr/>
        </p:nvPicPr>
        <p:blipFill>
          <a:blip r:embed="rId2"/>
          <a:stretch>
            <a:fillRect/>
          </a:stretch>
        </p:blipFill>
        <p:spPr>
          <a:xfrm>
            <a:off x="3105150" y="1863725"/>
            <a:ext cx="8848724" cy="4186626"/>
          </a:xfrm>
          <a:prstGeom prst="rect">
            <a:avLst/>
          </a:prstGeom>
        </p:spPr>
      </p:pic>
    </p:spTree>
    <p:extLst>
      <p:ext uri="{BB962C8B-B14F-4D97-AF65-F5344CB8AC3E}">
        <p14:creationId xmlns:p14="http://schemas.microsoft.com/office/powerpoint/2010/main" val="1281002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055C5C-51DC-4343-BEA7-756EE2278BC5}"/>
              </a:ext>
            </a:extLst>
          </p:cNvPr>
          <p:cNvSpPr>
            <a:spLocks noGrp="1"/>
          </p:cNvSpPr>
          <p:nvPr>
            <p:ph type="title"/>
          </p:nvPr>
        </p:nvSpPr>
        <p:spPr/>
        <p:txBody>
          <a:bodyPr/>
          <a:lstStyle/>
          <a:p>
            <a:pPr algn="l" rtl="0"/>
            <a:r>
              <a:rPr lang="en-US" dirty="0"/>
              <a:t>Product Sales by Day between Dec 16 to March 17</a:t>
            </a:r>
            <a:endParaRPr lang="he-IL" dirty="0"/>
          </a:p>
        </p:txBody>
      </p:sp>
      <p:sp>
        <p:nvSpPr>
          <p:cNvPr id="3" name="מציין מיקום תוכן 2">
            <a:extLst>
              <a:ext uri="{FF2B5EF4-FFF2-40B4-BE49-F238E27FC236}">
                <a16:creationId xmlns:a16="http://schemas.microsoft.com/office/drawing/2014/main" id="{0E34D5AC-212F-47E2-A3D8-0413977E98B6}"/>
              </a:ext>
            </a:extLst>
          </p:cNvPr>
          <p:cNvSpPr>
            <a:spLocks noGrp="1"/>
          </p:cNvSpPr>
          <p:nvPr>
            <p:ph idx="1"/>
          </p:nvPr>
        </p:nvSpPr>
        <p:spPr>
          <a:xfrm>
            <a:off x="1085850" y="1825625"/>
            <a:ext cx="11906249" cy="879475"/>
          </a:xfrm>
        </p:spPr>
        <p:txBody>
          <a:bodyPr>
            <a:normAutofit fontScale="92500" lnSpcReduction="10000"/>
          </a:bodyPr>
          <a:lstStyle/>
          <a:p>
            <a:pPr algn="l" rtl="0"/>
            <a:r>
              <a:rPr lang="en-US" dirty="0"/>
              <a:t>Shop 0 has the </a:t>
            </a:r>
            <a:r>
              <a:rPr lang="en-US" dirty="0" err="1"/>
              <a:t>ghighest</a:t>
            </a:r>
            <a:r>
              <a:rPr lang="en-US" dirty="0"/>
              <a:t> number of sold products.</a:t>
            </a:r>
          </a:p>
          <a:p>
            <a:pPr algn="l" rtl="0"/>
            <a:r>
              <a:rPr lang="en-US" dirty="0"/>
              <a:t>There is no activity at all during Christmas and weekends. </a:t>
            </a:r>
            <a:endParaRPr lang="he-IL" dirty="0"/>
          </a:p>
        </p:txBody>
      </p:sp>
      <p:pic>
        <p:nvPicPr>
          <p:cNvPr id="5" name="תמונה 4">
            <a:extLst>
              <a:ext uri="{FF2B5EF4-FFF2-40B4-BE49-F238E27FC236}">
                <a16:creationId xmlns:a16="http://schemas.microsoft.com/office/drawing/2014/main" id="{951D5FC4-7ABF-4D31-B1CC-4C00ACE090E1}"/>
              </a:ext>
            </a:extLst>
          </p:cNvPr>
          <p:cNvPicPr>
            <a:picLocks noChangeAspect="1"/>
          </p:cNvPicPr>
          <p:nvPr/>
        </p:nvPicPr>
        <p:blipFill>
          <a:blip r:embed="rId2"/>
          <a:stretch>
            <a:fillRect/>
          </a:stretch>
        </p:blipFill>
        <p:spPr>
          <a:xfrm>
            <a:off x="3733800" y="3031067"/>
            <a:ext cx="8134350" cy="3826933"/>
          </a:xfrm>
          <a:prstGeom prst="rect">
            <a:avLst/>
          </a:prstGeom>
        </p:spPr>
      </p:pic>
    </p:spTree>
    <p:extLst>
      <p:ext uri="{BB962C8B-B14F-4D97-AF65-F5344CB8AC3E}">
        <p14:creationId xmlns:p14="http://schemas.microsoft.com/office/powerpoint/2010/main" val="2777050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C5F1DB-97CE-4C48-889D-83B20FCAB05B}"/>
              </a:ext>
            </a:extLst>
          </p:cNvPr>
          <p:cNvSpPr>
            <a:spLocks noGrp="1"/>
          </p:cNvSpPr>
          <p:nvPr>
            <p:ph type="title"/>
          </p:nvPr>
        </p:nvSpPr>
        <p:spPr/>
        <p:txBody>
          <a:bodyPr/>
          <a:lstStyle/>
          <a:p>
            <a:pPr algn="l" rtl="0"/>
            <a:r>
              <a:rPr lang="en-US" dirty="0"/>
              <a:t>Loyal Program VS ordinary customers</a:t>
            </a:r>
            <a:endParaRPr lang="he-IL" dirty="0"/>
          </a:p>
        </p:txBody>
      </p:sp>
      <p:sp>
        <p:nvSpPr>
          <p:cNvPr id="3" name="מציין מיקום תוכן 2">
            <a:extLst>
              <a:ext uri="{FF2B5EF4-FFF2-40B4-BE49-F238E27FC236}">
                <a16:creationId xmlns:a16="http://schemas.microsoft.com/office/drawing/2014/main" id="{4A09DBFE-E699-44E0-84C7-EC9E3CBBF901}"/>
              </a:ext>
            </a:extLst>
          </p:cNvPr>
          <p:cNvSpPr>
            <a:spLocks noGrp="1"/>
          </p:cNvSpPr>
          <p:nvPr>
            <p:ph idx="1"/>
          </p:nvPr>
        </p:nvSpPr>
        <p:spPr>
          <a:xfrm>
            <a:off x="5876924" y="1825625"/>
            <a:ext cx="5476875" cy="4351338"/>
          </a:xfrm>
        </p:spPr>
        <p:txBody>
          <a:bodyPr/>
          <a:lstStyle/>
          <a:p>
            <a:pPr marL="0" indent="0" algn="l" rtl="0">
              <a:buNone/>
            </a:pPr>
            <a:r>
              <a:rPr lang="en-US" dirty="0"/>
              <a:t>There are much more ordinary customers than program customers who buy on a daily basic.  </a:t>
            </a:r>
            <a:endParaRPr lang="he-IL" dirty="0"/>
          </a:p>
        </p:txBody>
      </p:sp>
      <p:pic>
        <p:nvPicPr>
          <p:cNvPr id="2050" name="Picture 2">
            <a:extLst>
              <a:ext uri="{FF2B5EF4-FFF2-40B4-BE49-F238E27FC236}">
                <a16:creationId xmlns:a16="http://schemas.microsoft.com/office/drawing/2014/main" id="{296FD9DF-C468-45F9-9910-EEA677009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8" y="1525374"/>
            <a:ext cx="4598987" cy="455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174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F22270C-B7A6-49A5-9E9E-796BFEFDB050}"/>
              </a:ext>
            </a:extLst>
          </p:cNvPr>
          <p:cNvSpPr>
            <a:spLocks noGrp="1"/>
          </p:cNvSpPr>
          <p:nvPr>
            <p:ph type="title"/>
          </p:nvPr>
        </p:nvSpPr>
        <p:spPr/>
        <p:txBody>
          <a:bodyPr/>
          <a:lstStyle/>
          <a:p>
            <a:pPr algn="l" rtl="0"/>
            <a:r>
              <a:rPr lang="en-US" dirty="0"/>
              <a:t>Loyal Program VS ordinary customers</a:t>
            </a:r>
            <a:endParaRPr lang="he-IL" dirty="0"/>
          </a:p>
        </p:txBody>
      </p:sp>
      <p:sp>
        <p:nvSpPr>
          <p:cNvPr id="3" name="מציין מיקום תוכן 2">
            <a:extLst>
              <a:ext uri="{FF2B5EF4-FFF2-40B4-BE49-F238E27FC236}">
                <a16:creationId xmlns:a16="http://schemas.microsoft.com/office/drawing/2014/main" id="{E3B1A520-4AE2-447A-B636-6A631FCB50A7}"/>
              </a:ext>
            </a:extLst>
          </p:cNvPr>
          <p:cNvSpPr>
            <a:spLocks noGrp="1"/>
          </p:cNvSpPr>
          <p:nvPr>
            <p:ph idx="1"/>
          </p:nvPr>
        </p:nvSpPr>
        <p:spPr>
          <a:xfrm>
            <a:off x="6943724" y="1825625"/>
            <a:ext cx="4410075" cy="4351338"/>
          </a:xfrm>
        </p:spPr>
        <p:txBody>
          <a:bodyPr/>
          <a:lstStyle/>
          <a:p>
            <a:pPr marL="0" indent="0" algn="l" rtl="0">
              <a:buNone/>
            </a:pPr>
            <a:r>
              <a:rPr lang="en-US" dirty="0"/>
              <a:t>When looking into the daily customers by the portions of their groups (program members among program members and ordinary among ordinary), it seems the distribution is the same.</a:t>
            </a:r>
            <a:endParaRPr lang="he-IL" dirty="0"/>
          </a:p>
        </p:txBody>
      </p:sp>
      <p:pic>
        <p:nvPicPr>
          <p:cNvPr id="3074" name="Picture 2">
            <a:extLst>
              <a:ext uri="{FF2B5EF4-FFF2-40B4-BE49-F238E27FC236}">
                <a16:creationId xmlns:a16="http://schemas.microsoft.com/office/drawing/2014/main" id="{6FA14BC0-02BE-423A-B348-64B0008FC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4" y="1613843"/>
            <a:ext cx="4662486" cy="4531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48458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510</Words>
  <Application>Microsoft Office PowerPoint</Application>
  <PresentationFormat>מסך רחב</PresentationFormat>
  <Paragraphs>29</Paragraphs>
  <Slides>11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11</vt:i4>
      </vt:variant>
    </vt:vector>
  </HeadingPairs>
  <TitlesOfParts>
    <vt:vector size="16" baseType="lpstr">
      <vt:lpstr>var(--jp-content-font-family)</vt:lpstr>
      <vt:lpstr>Arial</vt:lpstr>
      <vt:lpstr>Calibri</vt:lpstr>
      <vt:lpstr>Calibri Light</vt:lpstr>
      <vt:lpstr>ערכת נושא Office</vt:lpstr>
      <vt:lpstr>Final Project</vt:lpstr>
      <vt:lpstr>Retail Test</vt:lpstr>
      <vt:lpstr>Retail - Conclusion</vt:lpstr>
      <vt:lpstr>Product by shops</vt:lpstr>
      <vt:lpstr>Product by shops</vt:lpstr>
      <vt:lpstr>Buying Customers by Day between Dec 16 to March 17</vt:lpstr>
      <vt:lpstr>Product Sales by Day between Dec 16 to March 17</vt:lpstr>
      <vt:lpstr>Loyal Program VS ordinary customers</vt:lpstr>
      <vt:lpstr>Loyal Program VS ordinary customers</vt:lpstr>
      <vt:lpstr>Removing 0 Shop</vt:lpstr>
      <vt:lpstr>Tableu dashboard link: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nimrod karmi</dc:creator>
  <cp:lastModifiedBy>nimrod karmi</cp:lastModifiedBy>
  <cp:revision>16</cp:revision>
  <dcterms:created xsi:type="dcterms:W3CDTF">2022-04-15T14:02:38Z</dcterms:created>
  <dcterms:modified xsi:type="dcterms:W3CDTF">2022-04-26T14:58:16Z</dcterms:modified>
</cp:coreProperties>
</file>