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62100" autoAdjust="0"/>
  </p:normalViewPr>
  <p:slideViewPr>
    <p:cSldViewPr>
      <p:cViewPr varScale="1">
        <p:scale>
          <a:sx n="54" d="100"/>
          <a:sy n="54" d="100"/>
        </p:scale>
        <p:origin x="-174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C6C5-CC02-424D-8DB1-9B8328D62B5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4A0D-15B5-40DB-BC59-415DD3D7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may use either rising or falling edge as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4A0D-15B5-40DB-BC59-415DD3D7C8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4A0D-15B5-40DB-BC59-415DD3D7C8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4A0D-15B5-40DB-BC59-415DD3D7C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Third Long Examination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14097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CMSC 130</a:t>
            </a:r>
          </a:p>
          <a:p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Semester, 2015 - 2016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0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/>
          <a:lstStyle/>
          <a:p>
            <a:r>
              <a:rPr lang="en-US" dirty="0" smtClean="0"/>
              <a:t>General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/>
              <a:t>Put all circuits in a single </a:t>
            </a:r>
            <a:r>
              <a:rPr lang="en-US" sz="2600" dirty="0" err="1" smtClean="0"/>
              <a:t>Logisim</a:t>
            </a:r>
            <a:r>
              <a:rPr lang="en-US" sz="2600" dirty="0" smtClean="0"/>
              <a:t> circuit board.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/>
              <a:t>Put all other answers in a PDF.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/>
              <a:t>Put the CIRC and PDF file in an archive named 130_surname_le3.(any archive format)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/>
              <a:t>UPLOAD (do not send) the archive on or before </a:t>
            </a:r>
            <a:r>
              <a:rPr lang="en-US" sz="2600" dirty="0" smtClean="0"/>
              <a:t>1 pm </a:t>
            </a:r>
            <a:r>
              <a:rPr lang="en-US" sz="2600" dirty="0" smtClean="0"/>
              <a:t>tomorrow.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/>
          <a:lstStyle/>
          <a:p>
            <a:r>
              <a:rPr lang="en-US" dirty="0" smtClean="0"/>
              <a:t>Item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76200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One way of designing a Gray code counter is by doing the following when the clock triggers the register: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800" dirty="0" smtClean="0"/>
              <a:t>Taking the states of the register (flip flops) as input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800" dirty="0" smtClean="0"/>
              <a:t>Converting the input to standard binary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800" dirty="0" smtClean="0"/>
              <a:t>Adding 1 to the converted input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800" dirty="0" smtClean="0"/>
              <a:t>Converting the added input back to Gray code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800" dirty="0" smtClean="0"/>
              <a:t>Storing the derived Gray code to the register</a:t>
            </a:r>
          </a:p>
          <a:p>
            <a:endParaRPr lang="en-US" dirty="0"/>
          </a:p>
          <a:p>
            <a:r>
              <a:rPr lang="en-US" dirty="0" smtClean="0"/>
              <a:t>Design a circuit with a 5-bit register that simulates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90949"/>
            <a:ext cx="7620000" cy="1219201"/>
          </a:xfrm>
        </p:spPr>
        <p:txBody>
          <a:bodyPr>
            <a:normAutofit/>
          </a:bodyPr>
          <a:lstStyle/>
          <a:p>
            <a:r>
              <a:rPr lang="en-US" b="0" dirty="0" smtClean="0"/>
              <a:t>Derive the </a:t>
            </a:r>
            <a:r>
              <a:rPr lang="en-US" dirty="0" smtClean="0"/>
              <a:t>state tables and equations</a:t>
            </a:r>
            <a:r>
              <a:rPr lang="en-US" b="0" dirty="0" smtClean="0"/>
              <a:t> given the state diagram; also, design a </a:t>
            </a:r>
            <a:r>
              <a:rPr lang="en-US" dirty="0" smtClean="0"/>
              <a:t>sequential circuit </a:t>
            </a:r>
            <a:r>
              <a:rPr lang="en-US" b="0" dirty="0" smtClean="0"/>
              <a:t>that generates the diagram above.</a:t>
            </a:r>
            <a:endParaRPr lang="en-US" b="0" dirty="0"/>
          </a:p>
        </p:txBody>
      </p:sp>
      <p:grpSp>
        <p:nvGrpSpPr>
          <p:cNvPr id="89" name="Group 88"/>
          <p:cNvGrpSpPr/>
          <p:nvPr/>
        </p:nvGrpSpPr>
        <p:grpSpPr>
          <a:xfrm>
            <a:off x="609600" y="1276350"/>
            <a:ext cx="7772400" cy="2286000"/>
            <a:chOff x="228600" y="1200150"/>
            <a:chExt cx="7772400" cy="2286000"/>
          </a:xfrm>
        </p:grpSpPr>
        <p:sp>
          <p:nvSpPr>
            <p:cNvPr id="4" name="Oval 3"/>
            <p:cNvSpPr/>
            <p:nvPr/>
          </p:nvSpPr>
          <p:spPr>
            <a:xfrm>
              <a:off x="1093177" y="20955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001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82815" y="295275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100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182815" y="120015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011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105400" y="20955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010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62800" y="2095500"/>
              <a:ext cx="838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000</a:t>
              </a:r>
              <a:endParaRPr lang="en-US" b="1" dirty="0"/>
            </a:p>
          </p:txBody>
        </p:sp>
        <p:cxnSp>
          <p:nvCxnSpPr>
            <p:cNvPr id="10" name="Straight Arrow Connector 9"/>
            <p:cNvCxnSpPr>
              <a:stCxn id="4" idx="5"/>
              <a:endCxn id="5" idx="2"/>
            </p:cNvCxnSpPr>
            <p:nvPr/>
          </p:nvCxnSpPr>
          <p:spPr>
            <a:xfrm>
              <a:off x="1808625" y="2550785"/>
              <a:ext cx="1374190" cy="6686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90685" y="285011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1/1</a:t>
              </a:r>
              <a:endParaRPr lang="en-US" b="1" dirty="0"/>
            </a:p>
          </p:txBody>
        </p:sp>
        <p:cxnSp>
          <p:nvCxnSpPr>
            <p:cNvPr id="12" name="Straight Arrow Connector 11"/>
            <p:cNvCxnSpPr>
              <a:stCxn id="4" idx="1"/>
              <a:endCxn id="4" idx="3"/>
            </p:cNvCxnSpPr>
            <p:nvPr/>
          </p:nvCxnSpPr>
          <p:spPr>
            <a:xfrm rot="16200000" flipH="1">
              <a:off x="1027344" y="2362200"/>
              <a:ext cx="377170" cy="12700"/>
            </a:xfrm>
            <a:prstGeom prst="curvedConnector5">
              <a:avLst>
                <a:gd name="adj1" fmla="val 1"/>
                <a:gd name="adj2" fmla="val -3602677"/>
                <a:gd name="adj3" fmla="val 10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8600" y="218780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0/0</a:t>
              </a:r>
              <a:endParaRPr lang="en-US" b="1" dirty="0"/>
            </a:p>
          </p:txBody>
        </p:sp>
        <p:cxnSp>
          <p:nvCxnSpPr>
            <p:cNvPr id="18" name="Straight Arrow Connector 17"/>
            <p:cNvCxnSpPr>
              <a:stCxn id="5" idx="0"/>
              <a:endCxn id="6" idx="4"/>
            </p:cNvCxnSpPr>
            <p:nvPr/>
          </p:nvCxnSpPr>
          <p:spPr>
            <a:xfrm flipV="1">
              <a:off x="3601915" y="1733550"/>
              <a:ext cx="0" cy="1219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7"/>
              <a:endCxn id="7" idx="3"/>
            </p:cNvCxnSpPr>
            <p:nvPr/>
          </p:nvCxnSpPr>
          <p:spPr>
            <a:xfrm flipV="1">
              <a:off x="3898263" y="2550785"/>
              <a:ext cx="1329889" cy="4800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2"/>
              <a:endCxn id="4" idx="7"/>
            </p:cNvCxnSpPr>
            <p:nvPr/>
          </p:nvCxnSpPr>
          <p:spPr>
            <a:xfrm flipH="1">
              <a:off x="1808625" y="1466850"/>
              <a:ext cx="1374190" cy="7067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5"/>
              <a:endCxn id="7" idx="1"/>
            </p:cNvCxnSpPr>
            <p:nvPr/>
          </p:nvCxnSpPr>
          <p:spPr>
            <a:xfrm>
              <a:off x="3898263" y="1655435"/>
              <a:ext cx="1329889" cy="5181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8" idx="2"/>
            </p:cNvCxnSpPr>
            <p:nvPr/>
          </p:nvCxnSpPr>
          <p:spPr>
            <a:xfrm>
              <a:off x="5943600" y="2362200"/>
              <a:ext cx="1219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1"/>
            <p:cNvCxnSpPr>
              <a:stCxn id="7" idx="1"/>
              <a:endCxn id="7" idx="3"/>
            </p:cNvCxnSpPr>
            <p:nvPr/>
          </p:nvCxnSpPr>
          <p:spPr>
            <a:xfrm rot="16200000" flipH="1">
              <a:off x="5039567" y="2362200"/>
              <a:ext cx="377170" cy="12700"/>
            </a:xfrm>
            <a:prstGeom prst="curvedConnector5">
              <a:avLst>
                <a:gd name="adj1" fmla="val 0"/>
                <a:gd name="adj2" fmla="val -4433449"/>
                <a:gd name="adj3" fmla="val 95337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8" idx="4"/>
              <a:endCxn id="5" idx="6"/>
            </p:cNvCxnSpPr>
            <p:nvPr/>
          </p:nvCxnSpPr>
          <p:spPr>
            <a:xfrm flipH="1">
              <a:off x="4021015" y="2628900"/>
              <a:ext cx="3560885" cy="5905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8" idx="0"/>
              <a:endCxn id="6" idx="6"/>
            </p:cNvCxnSpPr>
            <p:nvPr/>
          </p:nvCxnSpPr>
          <p:spPr>
            <a:xfrm flipH="1" flipV="1">
              <a:off x="4021015" y="1466850"/>
              <a:ext cx="3560885" cy="6286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77768" y="22116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1/0</a:t>
              </a:r>
              <a:endParaRPr lang="en-US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90686" y="142875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0/0</a:t>
              </a:r>
              <a:endParaRPr lang="en-US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14533" y="295275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1/1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14533" y="136421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0/0</a:t>
              </a:r>
              <a:endParaRPr 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95333" y="154155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1/1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95332" y="2791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0/0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57940" y="217215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0/0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28933" y="233582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1/1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13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7620000" cy="3619499"/>
          </a:xfrm>
        </p:spPr>
        <p:txBody>
          <a:bodyPr>
            <a:normAutofit/>
          </a:bodyPr>
          <a:lstStyle/>
          <a:p>
            <a:r>
              <a:rPr lang="en-US" dirty="0" smtClean="0"/>
              <a:t>Draw a PROM, PAL, and PLA diagrams for the following: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things to note when designing the diagrams: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Identify the minimum possible width for the AND-OR gate array. The width should be the same for all AND-OR arrays of the PAL diagram.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Identify the minimum number of AND gates for the PLA.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726704"/>
                  </p:ext>
                </p:extLst>
              </p:nvPr>
            </p:nvGraphicFramePr>
            <p:xfrm>
              <a:off x="762000" y="1809750"/>
              <a:ext cx="74676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33800"/>
                    <a:gridCol w="3733800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)=∑</m:t>
                                </m:r>
                                <m:d>
                                  <m:d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1,3,5,6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)=∏(0,1,2,4,6,7)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)=∏</m:t>
                                </m:r>
                                <m:d>
                                  <m:d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2,3,4,5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)=∑</m:t>
                                </m:r>
                                <m:d>
                                  <m:d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1,2,4,5,7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726704"/>
                  </p:ext>
                </p:extLst>
              </p:nvPr>
            </p:nvGraphicFramePr>
            <p:xfrm>
              <a:off x="762000" y="1809750"/>
              <a:ext cx="74676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33800"/>
                    <a:gridCol w="37338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333" r="-99837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3" t="-1333" b="-12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1333" r="-99837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3" t="-101333" b="-2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01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2532</TotalTime>
  <Words>301</Words>
  <Application>Microsoft Office PowerPoint</Application>
  <PresentationFormat>On-screen Show (16:9)</PresentationFormat>
  <Paragraphs>50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Third Long Examination</vt:lpstr>
      <vt:lpstr>General Instructions</vt:lpstr>
      <vt:lpstr>Item #1</vt:lpstr>
      <vt:lpstr>Item #2</vt:lpstr>
      <vt:lpstr>Item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SYSTEMS</dc:title>
  <dc:creator>Martin Roy Nabus</dc:creator>
  <cp:lastModifiedBy>Martin Roy</cp:lastModifiedBy>
  <cp:revision>487</cp:revision>
  <dcterms:created xsi:type="dcterms:W3CDTF">2006-08-16T00:00:00Z</dcterms:created>
  <dcterms:modified xsi:type="dcterms:W3CDTF">2015-12-02T04:20:52Z</dcterms:modified>
</cp:coreProperties>
</file>