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7"/>
  </p:notesMasterIdLst>
  <p:handoutMasterIdLst>
    <p:handoutMasterId r:id="rId18"/>
  </p:handoutMasterIdLst>
  <p:sldIdLst>
    <p:sldId id="410" r:id="rId5"/>
    <p:sldId id="383" r:id="rId6"/>
    <p:sldId id="418" r:id="rId7"/>
    <p:sldId id="391" r:id="rId8"/>
    <p:sldId id="411" r:id="rId9"/>
    <p:sldId id="412" r:id="rId10"/>
    <p:sldId id="413" r:id="rId11"/>
    <p:sldId id="414" r:id="rId12"/>
    <p:sldId id="415" r:id="rId13"/>
    <p:sldId id="416" r:id="rId14"/>
    <p:sldId id="417" r:id="rId15"/>
    <p:sldId id="39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10/26/2024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6DD64-48B8-4330-CC0D-ECA98207CC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0643F1-6D30-9946-5A96-951301F693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29DB77-27EC-AD21-D540-9BEF0AA218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7C9853-97FC-F646-F79E-EA7D7BAA4A0F}"/>
              </a:ext>
            </a:extLst>
          </p:cNvPr>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102712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99340-873D-280D-A458-9E09C04590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074858-245F-9348-2135-BDB339DD81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ACD249-A345-EF97-4797-5006E375E4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631C63-0CAC-FCDF-0A95-5A375045E8FF}"/>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1076407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CD827-2CE9-370A-EE21-AE2922D702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3B7C0C-8B09-08E1-42AF-B9F998A5EF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C6E1C1-0CC4-9F13-D97D-EC044722DB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D04FB90-DF93-FDBF-787F-ED9D2A78CB44}"/>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404766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68C97-FB3A-E3E1-7CA7-57BE532DA0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EC2C72-1C55-23A9-CAC1-2056D43713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2A7213-294D-D34F-E14F-BADFF397E3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2FC3BA1-6957-6224-EC21-D0AE25FED04E}"/>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1893335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DEE9B-AF8D-D046-396C-B2130B8D32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BDD85B-D595-6A0B-DB60-E0DEF30FEE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E7364E-D808-D56A-620B-C9CBE71221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2731EB0-AB8B-66C1-0CC5-2356ABD0DB93}"/>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594442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EB4E4-28FB-B1D0-6E5B-89DB06A7A0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7826A2-80F6-1B9C-57BA-0B05056CDC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BAF0BB-7857-51E8-C4A0-439982CAE7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E1B1E0-8277-283A-F4A0-F7EF6AB1C724}"/>
              </a:ext>
            </a:extLst>
          </p:cNvPr>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2063038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A0EF2-1D5F-889D-4E77-C06DEC1EF5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1DD51C-B282-AAFA-BBE2-0DCD810987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B4C3DE-0ABA-7FF9-D378-8FC43FFAA7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2590A2-2607-74D9-F7B4-D9DFDE583A20}"/>
              </a:ext>
            </a:extLst>
          </p:cNvPr>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697280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Senior Design Presentation</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706F9-7188-636E-60BB-BD7FF1106DC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001B44E-6DC3-209A-3EE1-A8CD099069D6}"/>
              </a:ext>
            </a:extLst>
          </p:cNvPr>
          <p:cNvSpPr>
            <a:spLocks noGrp="1"/>
          </p:cNvSpPr>
          <p:nvPr>
            <p:ph type="title"/>
          </p:nvPr>
        </p:nvSpPr>
        <p:spPr>
          <a:xfrm>
            <a:off x="594360" y="102875"/>
            <a:ext cx="10873740" cy="1680205"/>
          </a:xfrm>
        </p:spPr>
        <p:txBody>
          <a:bodyPr/>
          <a:lstStyle/>
          <a:p>
            <a:r>
              <a:rPr lang="en-US" dirty="0"/>
              <a:t>Division of </a:t>
            </a:r>
            <a:br>
              <a:rPr lang="en-US" dirty="0"/>
            </a:br>
            <a:r>
              <a:rPr lang="en-US" dirty="0"/>
              <a:t>Work</a:t>
            </a:r>
          </a:p>
        </p:txBody>
      </p:sp>
      <p:grpSp>
        <p:nvGrpSpPr>
          <p:cNvPr id="19" name="Group 18">
            <a:extLst>
              <a:ext uri="{FF2B5EF4-FFF2-40B4-BE49-F238E27FC236}">
                <a16:creationId xmlns:a16="http://schemas.microsoft.com/office/drawing/2014/main" id="{32ECFD17-B01C-A406-D4AD-C63BB2082CDC}"/>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E032AC2A-AC19-D9C4-6F5F-CA4654F0A6CB}"/>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9C69ADE-D307-6CDA-1D69-15EC359BEC4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9BCABA6E-C625-D3DF-D1A4-21C20BC0799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aphicFrame>
        <p:nvGraphicFramePr>
          <p:cNvPr id="9" name="Content Placeholder 8">
            <a:extLst>
              <a:ext uri="{FF2B5EF4-FFF2-40B4-BE49-F238E27FC236}">
                <a16:creationId xmlns:a16="http://schemas.microsoft.com/office/drawing/2014/main" id="{B9D8C215-097E-B0D6-726C-3215F37C94EF}"/>
              </a:ext>
            </a:extLst>
          </p:cNvPr>
          <p:cNvGraphicFramePr>
            <a:graphicFrameLocks noGrp="1"/>
          </p:cNvGraphicFramePr>
          <p:nvPr>
            <p:ph sz="quarter" idx="13"/>
            <p:extLst>
              <p:ext uri="{D42A27DB-BD31-4B8C-83A1-F6EECF244321}">
                <p14:modId xmlns:p14="http://schemas.microsoft.com/office/powerpoint/2010/main" val="3197610015"/>
              </p:ext>
            </p:extLst>
          </p:nvPr>
        </p:nvGraphicFramePr>
        <p:xfrm>
          <a:off x="4428462" y="411480"/>
          <a:ext cx="6792686" cy="6035040"/>
        </p:xfrm>
        <a:graphic>
          <a:graphicData uri="http://schemas.openxmlformats.org/drawingml/2006/table">
            <a:tbl>
              <a:tblPr firstRow="1" bandRow="1">
                <a:tableStyleId>{6E25E649-3F16-4E02-A733-19D2CDBF48F0}</a:tableStyleId>
              </a:tblPr>
              <a:tblGrid>
                <a:gridCol w="5464038">
                  <a:extLst>
                    <a:ext uri="{9D8B030D-6E8A-4147-A177-3AD203B41FA5}">
                      <a16:colId xmlns:a16="http://schemas.microsoft.com/office/drawing/2014/main" val="2110595262"/>
                    </a:ext>
                  </a:extLst>
                </a:gridCol>
                <a:gridCol w="1328648">
                  <a:extLst>
                    <a:ext uri="{9D8B030D-6E8A-4147-A177-3AD203B41FA5}">
                      <a16:colId xmlns:a16="http://schemas.microsoft.com/office/drawing/2014/main" val="285910939"/>
                    </a:ext>
                  </a:extLst>
                </a:gridCol>
              </a:tblGrid>
              <a:tr h="22230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dirty="0"/>
                        <a:t>Task List</a:t>
                      </a:r>
                    </a:p>
                  </a:txBody>
                  <a:tcPr marL="0" marR="0" marT="0" marB="0" anchor="b"/>
                </a:tc>
                <a:tc>
                  <a:txBody>
                    <a:bodyPr/>
                    <a:lstStyle/>
                    <a:p>
                      <a:pPr algn="l"/>
                      <a:r>
                        <a:rPr lang="en-US" dirty="0"/>
                        <a:t>Assignee</a:t>
                      </a:r>
                    </a:p>
                  </a:txBody>
                  <a:tcPr marL="0" marR="0" marT="0" marB="0"/>
                </a:tc>
                <a:extLst>
                  <a:ext uri="{0D108BD9-81ED-4DB2-BD59-A6C34878D82A}">
                    <a16:rowId xmlns:a16="http://schemas.microsoft.com/office/drawing/2014/main" val="918892476"/>
                  </a:ext>
                </a:extLst>
              </a:tr>
              <a:tr h="222301">
                <a:tc>
                  <a:txBody>
                    <a:bodyPr/>
                    <a:lstStyle/>
                    <a:p>
                      <a:pPr algn="l" fontAlgn="b"/>
                      <a:r>
                        <a:rPr lang="en-US" sz="1100" b="0" u="none" strike="noStrike" dirty="0">
                          <a:solidFill>
                            <a:srgbClr val="000000"/>
                          </a:solidFill>
                          <a:effectLst/>
                        </a:rPr>
                        <a:t>Specify and design system architecture</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l"/>
                      <a:endParaRPr lang="en-US"/>
                    </a:p>
                  </a:txBody>
                  <a:tcPr marL="0" marR="0" marT="0" marB="0"/>
                </a:tc>
                <a:extLst>
                  <a:ext uri="{0D108BD9-81ED-4DB2-BD59-A6C34878D82A}">
                    <a16:rowId xmlns:a16="http://schemas.microsoft.com/office/drawing/2014/main" val="3198865974"/>
                  </a:ext>
                </a:extLst>
              </a:tr>
              <a:tr h="222301">
                <a:tc>
                  <a:txBody>
                    <a:bodyPr/>
                    <a:lstStyle/>
                    <a:p>
                      <a:pPr algn="l" fontAlgn="b"/>
                      <a:r>
                        <a:rPr lang="en-US" sz="1100" b="0" u="none" strike="noStrike">
                          <a:solidFill>
                            <a:srgbClr val="000000"/>
                          </a:solidFill>
                          <a:effectLst/>
                        </a:rPr>
                        <a:t>Specify and design data model</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a:endParaRPr lang="en-US"/>
                    </a:p>
                  </a:txBody>
                  <a:tcPr marL="0" marR="0" marT="0" marB="0"/>
                </a:tc>
                <a:extLst>
                  <a:ext uri="{0D108BD9-81ED-4DB2-BD59-A6C34878D82A}">
                    <a16:rowId xmlns:a16="http://schemas.microsoft.com/office/drawing/2014/main" val="217456065"/>
                  </a:ext>
                </a:extLst>
              </a:tr>
              <a:tr h="222301">
                <a:tc>
                  <a:txBody>
                    <a:bodyPr/>
                    <a:lstStyle/>
                    <a:p>
                      <a:pPr algn="l" fontAlgn="b"/>
                      <a:r>
                        <a:rPr lang="en-US" sz="1100" b="0" u="none" strike="noStrike" dirty="0">
                          <a:solidFill>
                            <a:srgbClr val="000000"/>
                          </a:solidFill>
                          <a:effectLst/>
                        </a:rPr>
                        <a:t>Research and document database software and data storage</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l"/>
                      <a:endParaRPr lang="en-US"/>
                    </a:p>
                  </a:txBody>
                  <a:tcPr marL="0" marR="0" marT="0" marB="0"/>
                </a:tc>
                <a:extLst>
                  <a:ext uri="{0D108BD9-81ED-4DB2-BD59-A6C34878D82A}">
                    <a16:rowId xmlns:a16="http://schemas.microsoft.com/office/drawing/2014/main" val="4269165426"/>
                  </a:ext>
                </a:extLst>
              </a:tr>
              <a:tr h="222301">
                <a:tc>
                  <a:txBody>
                    <a:bodyPr/>
                    <a:lstStyle/>
                    <a:p>
                      <a:pPr algn="l" fontAlgn="b"/>
                      <a:r>
                        <a:rPr lang="en-US" sz="1100" b="0" u="none" strike="noStrike" dirty="0">
                          <a:solidFill>
                            <a:srgbClr val="000000"/>
                          </a:solidFill>
                          <a:effectLst/>
                        </a:rPr>
                        <a:t>Research and document application and user interface framework</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l"/>
                      <a:endParaRPr lang="en-US"/>
                    </a:p>
                  </a:txBody>
                  <a:tcPr marL="0" marR="0" marT="0" marB="0"/>
                </a:tc>
                <a:extLst>
                  <a:ext uri="{0D108BD9-81ED-4DB2-BD59-A6C34878D82A}">
                    <a16:rowId xmlns:a16="http://schemas.microsoft.com/office/drawing/2014/main" val="1282382759"/>
                  </a:ext>
                </a:extLst>
              </a:tr>
              <a:tr h="222301">
                <a:tc>
                  <a:txBody>
                    <a:bodyPr/>
                    <a:lstStyle/>
                    <a:p>
                      <a:pPr algn="l" fontAlgn="b"/>
                      <a:r>
                        <a:rPr lang="en-US" sz="1100" b="0" u="none" strike="noStrike" dirty="0">
                          <a:solidFill>
                            <a:srgbClr val="000000"/>
                          </a:solidFill>
                          <a:effectLst/>
                        </a:rPr>
                        <a:t>Research and document AI/Automated bot integration</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l"/>
                      <a:endParaRPr lang="en-US"/>
                    </a:p>
                  </a:txBody>
                  <a:tcPr marL="0" marR="0" marT="0" marB="0"/>
                </a:tc>
                <a:extLst>
                  <a:ext uri="{0D108BD9-81ED-4DB2-BD59-A6C34878D82A}">
                    <a16:rowId xmlns:a16="http://schemas.microsoft.com/office/drawing/2014/main" val="3516679967"/>
                  </a:ext>
                </a:extLst>
              </a:tr>
              <a:tr h="222301">
                <a:tc>
                  <a:txBody>
                    <a:bodyPr/>
                    <a:lstStyle/>
                    <a:p>
                      <a:pPr algn="l" fontAlgn="b"/>
                      <a:r>
                        <a:rPr lang="en-US" sz="1100" b="0" u="none" strike="noStrike">
                          <a:solidFill>
                            <a:srgbClr val="000000"/>
                          </a:solidFill>
                          <a:effectLst/>
                        </a:rPr>
                        <a:t>Design database software and data storage tables</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a:endParaRPr lang="en-US"/>
                    </a:p>
                  </a:txBody>
                  <a:tcPr marL="0" marR="0" marT="0" marB="0"/>
                </a:tc>
                <a:extLst>
                  <a:ext uri="{0D108BD9-81ED-4DB2-BD59-A6C34878D82A}">
                    <a16:rowId xmlns:a16="http://schemas.microsoft.com/office/drawing/2014/main" val="4034071262"/>
                  </a:ext>
                </a:extLst>
              </a:tr>
              <a:tr h="222301">
                <a:tc>
                  <a:txBody>
                    <a:bodyPr/>
                    <a:lstStyle/>
                    <a:p>
                      <a:pPr algn="l" fontAlgn="b"/>
                      <a:r>
                        <a:rPr lang="en-US" sz="1100" b="0" u="none" strike="noStrike" dirty="0">
                          <a:solidFill>
                            <a:srgbClr val="000000"/>
                          </a:solidFill>
                          <a:effectLst/>
                        </a:rPr>
                        <a:t>Design and specify application user actions</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l"/>
                      <a:endParaRPr lang="en-US"/>
                    </a:p>
                  </a:txBody>
                  <a:tcPr marL="0" marR="0" marT="0" marB="0"/>
                </a:tc>
                <a:extLst>
                  <a:ext uri="{0D108BD9-81ED-4DB2-BD59-A6C34878D82A}">
                    <a16:rowId xmlns:a16="http://schemas.microsoft.com/office/drawing/2014/main" val="1044180701"/>
                  </a:ext>
                </a:extLst>
              </a:tr>
              <a:tr h="222301">
                <a:tc>
                  <a:txBody>
                    <a:bodyPr/>
                    <a:lstStyle/>
                    <a:p>
                      <a:pPr algn="l" fontAlgn="b"/>
                      <a:r>
                        <a:rPr lang="en-US" sz="1100" b="0" u="none" strike="noStrike" dirty="0">
                          <a:solidFill>
                            <a:srgbClr val="000000"/>
                          </a:solidFill>
                          <a:effectLst/>
                        </a:rPr>
                        <a:t>Design and specify admin view of application</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l"/>
                      <a:endParaRPr lang="en-US"/>
                    </a:p>
                  </a:txBody>
                  <a:tcPr marL="0" marR="0" marT="0" marB="0"/>
                </a:tc>
                <a:extLst>
                  <a:ext uri="{0D108BD9-81ED-4DB2-BD59-A6C34878D82A}">
                    <a16:rowId xmlns:a16="http://schemas.microsoft.com/office/drawing/2014/main" val="1041380412"/>
                  </a:ext>
                </a:extLst>
              </a:tr>
              <a:tr h="222301">
                <a:tc>
                  <a:txBody>
                    <a:bodyPr/>
                    <a:lstStyle/>
                    <a:p>
                      <a:pPr algn="l" fontAlgn="b"/>
                      <a:r>
                        <a:rPr lang="en-US" sz="1100" b="0" u="none" strike="noStrike" dirty="0">
                          <a:solidFill>
                            <a:srgbClr val="000000"/>
                          </a:solidFill>
                          <a:effectLst/>
                        </a:rPr>
                        <a:t>Develop application user interface(euchre game only)</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l"/>
                      <a:endParaRPr lang="en-US"/>
                    </a:p>
                  </a:txBody>
                  <a:tcPr marL="0" marR="0" marT="0" marB="0"/>
                </a:tc>
                <a:extLst>
                  <a:ext uri="{0D108BD9-81ED-4DB2-BD59-A6C34878D82A}">
                    <a16:rowId xmlns:a16="http://schemas.microsoft.com/office/drawing/2014/main" val="2530954379"/>
                  </a:ext>
                </a:extLst>
              </a:tr>
              <a:tr h="222301">
                <a:tc>
                  <a:txBody>
                    <a:bodyPr/>
                    <a:lstStyle/>
                    <a:p>
                      <a:pPr algn="l" fontAlgn="b"/>
                      <a:r>
                        <a:rPr lang="en-US" sz="1100" b="0" u="none" strike="noStrike" dirty="0">
                          <a:solidFill>
                            <a:srgbClr val="000000"/>
                          </a:solidFill>
                          <a:effectLst/>
                        </a:rPr>
                        <a:t>Develop database and data storage tables</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l"/>
                      <a:endParaRPr lang="en-US"/>
                    </a:p>
                  </a:txBody>
                  <a:tcPr marL="0" marR="0" marT="0" marB="0"/>
                </a:tc>
                <a:extLst>
                  <a:ext uri="{0D108BD9-81ED-4DB2-BD59-A6C34878D82A}">
                    <a16:rowId xmlns:a16="http://schemas.microsoft.com/office/drawing/2014/main" val="1424311952"/>
                  </a:ext>
                </a:extLst>
              </a:tr>
              <a:tr h="222301">
                <a:tc>
                  <a:txBody>
                    <a:bodyPr/>
                    <a:lstStyle/>
                    <a:p>
                      <a:pPr algn="l" fontAlgn="b"/>
                      <a:r>
                        <a:rPr lang="en-US" sz="1100" b="0" u="none" strike="noStrike" dirty="0">
                          <a:solidFill>
                            <a:srgbClr val="000000"/>
                          </a:solidFill>
                          <a:effectLst/>
                        </a:rPr>
                        <a:t>Develop probability calculations from database tables</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l"/>
                      <a:endParaRPr lang="en-US"/>
                    </a:p>
                  </a:txBody>
                  <a:tcPr marL="0" marR="0" marT="0" marB="0"/>
                </a:tc>
                <a:extLst>
                  <a:ext uri="{0D108BD9-81ED-4DB2-BD59-A6C34878D82A}">
                    <a16:rowId xmlns:a16="http://schemas.microsoft.com/office/drawing/2014/main" val="157250242"/>
                  </a:ext>
                </a:extLst>
              </a:tr>
              <a:tr h="222301">
                <a:tc>
                  <a:txBody>
                    <a:bodyPr/>
                    <a:lstStyle/>
                    <a:p>
                      <a:pPr algn="l" fontAlgn="b"/>
                      <a:r>
                        <a:rPr lang="en-US" sz="1100" b="0" u="none" strike="noStrike" dirty="0">
                          <a:solidFill>
                            <a:srgbClr val="000000"/>
                          </a:solidFill>
                          <a:effectLst/>
                        </a:rPr>
                        <a:t>Develop admin view for application with views of relevant data</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l"/>
                      <a:endParaRPr lang="en-US"/>
                    </a:p>
                  </a:txBody>
                  <a:tcPr marL="0" marR="0" marT="0" marB="0"/>
                </a:tc>
                <a:extLst>
                  <a:ext uri="{0D108BD9-81ED-4DB2-BD59-A6C34878D82A}">
                    <a16:rowId xmlns:a16="http://schemas.microsoft.com/office/drawing/2014/main" val="3018855830"/>
                  </a:ext>
                </a:extLst>
              </a:tr>
              <a:tr h="222301">
                <a:tc>
                  <a:txBody>
                    <a:bodyPr/>
                    <a:lstStyle/>
                    <a:p>
                      <a:pPr algn="l" fontAlgn="b"/>
                      <a:r>
                        <a:rPr lang="en-US" sz="1100" b="0" u="none" strike="noStrike" dirty="0">
                          <a:solidFill>
                            <a:srgbClr val="000000"/>
                          </a:solidFill>
                          <a:effectLst/>
                        </a:rPr>
                        <a:t>Develop AI/automated bot for initial euchre game</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l"/>
                      <a:endParaRPr lang="en-US"/>
                    </a:p>
                  </a:txBody>
                  <a:tcPr marL="0" marR="0" marT="0" marB="0"/>
                </a:tc>
                <a:extLst>
                  <a:ext uri="{0D108BD9-81ED-4DB2-BD59-A6C34878D82A}">
                    <a16:rowId xmlns:a16="http://schemas.microsoft.com/office/drawing/2014/main" val="2313634148"/>
                  </a:ext>
                </a:extLst>
              </a:tr>
              <a:tr h="222301">
                <a:tc>
                  <a:txBody>
                    <a:bodyPr/>
                    <a:lstStyle/>
                    <a:p>
                      <a:pPr algn="l" fontAlgn="b"/>
                      <a:r>
                        <a:rPr lang="en-US" sz="1100" b="0" u="none" strike="noStrike">
                          <a:solidFill>
                            <a:srgbClr val="000000"/>
                          </a:solidFill>
                          <a:effectLst/>
                        </a:rPr>
                        <a:t>Validate working model for initial euchre game</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a:endParaRPr lang="en-US"/>
                    </a:p>
                  </a:txBody>
                  <a:tcPr marL="0" marR="0" marT="0" marB="0"/>
                </a:tc>
                <a:extLst>
                  <a:ext uri="{0D108BD9-81ED-4DB2-BD59-A6C34878D82A}">
                    <a16:rowId xmlns:a16="http://schemas.microsoft.com/office/drawing/2014/main" val="198852848"/>
                  </a:ext>
                </a:extLst>
              </a:tr>
              <a:tr h="222301">
                <a:tc>
                  <a:txBody>
                    <a:bodyPr/>
                    <a:lstStyle/>
                    <a:p>
                      <a:pPr algn="l" fontAlgn="b"/>
                      <a:r>
                        <a:rPr lang="en-US" sz="1100" b="0" u="none" strike="noStrike" dirty="0">
                          <a:solidFill>
                            <a:srgbClr val="000000"/>
                          </a:solidFill>
                          <a:effectLst/>
                        </a:rPr>
                        <a:t>Validate correct data transferred to database</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l"/>
                      <a:endParaRPr lang="en-US"/>
                    </a:p>
                  </a:txBody>
                  <a:tcPr marL="0" marR="0" marT="0" marB="0"/>
                </a:tc>
                <a:extLst>
                  <a:ext uri="{0D108BD9-81ED-4DB2-BD59-A6C34878D82A}">
                    <a16:rowId xmlns:a16="http://schemas.microsoft.com/office/drawing/2014/main" val="4272838035"/>
                  </a:ext>
                </a:extLst>
              </a:tr>
              <a:tr h="222301">
                <a:tc>
                  <a:txBody>
                    <a:bodyPr/>
                    <a:lstStyle/>
                    <a:p>
                      <a:pPr algn="l" fontAlgn="b"/>
                      <a:r>
                        <a:rPr lang="en-US" sz="1100" b="0" u="none" strike="noStrike" dirty="0">
                          <a:solidFill>
                            <a:srgbClr val="000000"/>
                          </a:solidFill>
                          <a:effectLst/>
                        </a:rPr>
                        <a:t>Validate correct data returned from database to user interface</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l"/>
                      <a:endParaRPr lang="en-US"/>
                    </a:p>
                  </a:txBody>
                  <a:tcPr marL="0" marR="0" marT="0" marB="0"/>
                </a:tc>
                <a:extLst>
                  <a:ext uri="{0D108BD9-81ED-4DB2-BD59-A6C34878D82A}">
                    <a16:rowId xmlns:a16="http://schemas.microsoft.com/office/drawing/2014/main" val="3910099926"/>
                  </a:ext>
                </a:extLst>
              </a:tr>
              <a:tr h="222301">
                <a:tc>
                  <a:txBody>
                    <a:bodyPr/>
                    <a:lstStyle/>
                    <a:p>
                      <a:pPr algn="l" fontAlgn="b"/>
                      <a:r>
                        <a:rPr lang="en-US" sz="1100" b="0" u="none" strike="noStrike">
                          <a:solidFill>
                            <a:srgbClr val="000000"/>
                          </a:solidFill>
                          <a:effectLst/>
                        </a:rPr>
                        <a:t>Validate correctness of AI / automated bot actions for initial euchre game</a:t>
                      </a:r>
                      <a:endParaRPr lang="en-US" sz="1100" b="0" i="0" u="none" strike="noStrike">
                        <a:solidFill>
                          <a:srgbClr val="000000"/>
                        </a:solidFill>
                        <a:effectLst/>
                        <a:latin typeface="Calibri" panose="020F0502020204030204" pitchFamily="34" charset="0"/>
                      </a:endParaRPr>
                    </a:p>
                  </a:txBody>
                  <a:tcPr marL="0" marR="0" marT="0" marB="0" anchor="b"/>
                </a:tc>
                <a:tc>
                  <a:txBody>
                    <a:bodyPr/>
                    <a:lstStyle/>
                    <a:p>
                      <a:pPr algn="l"/>
                      <a:endParaRPr lang="en-US"/>
                    </a:p>
                  </a:txBody>
                  <a:tcPr marL="0" marR="0" marT="0" marB="0"/>
                </a:tc>
                <a:extLst>
                  <a:ext uri="{0D108BD9-81ED-4DB2-BD59-A6C34878D82A}">
                    <a16:rowId xmlns:a16="http://schemas.microsoft.com/office/drawing/2014/main" val="452962789"/>
                  </a:ext>
                </a:extLst>
              </a:tr>
              <a:tr h="222301">
                <a:tc>
                  <a:txBody>
                    <a:bodyPr/>
                    <a:lstStyle/>
                    <a:p>
                      <a:pPr algn="l" fontAlgn="b"/>
                      <a:r>
                        <a:rPr lang="en-US" sz="1100" b="0" u="none" strike="noStrike" dirty="0">
                          <a:solidFill>
                            <a:srgbClr val="000000"/>
                          </a:solidFill>
                          <a:effectLst/>
                        </a:rPr>
                        <a:t>Develop overlay for probability calculations</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l"/>
                      <a:endParaRPr lang="en-US"/>
                    </a:p>
                  </a:txBody>
                  <a:tcPr marL="0" marR="0" marT="0" marB="0"/>
                </a:tc>
                <a:extLst>
                  <a:ext uri="{0D108BD9-81ED-4DB2-BD59-A6C34878D82A}">
                    <a16:rowId xmlns:a16="http://schemas.microsoft.com/office/drawing/2014/main" val="2316662649"/>
                  </a:ext>
                </a:extLst>
              </a:tr>
              <a:tr h="222301">
                <a:tc>
                  <a:txBody>
                    <a:bodyPr/>
                    <a:lstStyle/>
                    <a:p>
                      <a:pPr algn="l" fontAlgn="b"/>
                      <a:r>
                        <a:rPr lang="en-US" sz="1100" b="0" u="none" strike="noStrike" dirty="0">
                          <a:solidFill>
                            <a:srgbClr val="000000"/>
                          </a:solidFill>
                          <a:effectLst/>
                        </a:rPr>
                        <a:t>Refine AI/automated bot actions to increase </a:t>
                      </a:r>
                      <a:r>
                        <a:rPr lang="en-US" sz="1100" b="0" u="none" strike="noStrike" dirty="0" err="1">
                          <a:solidFill>
                            <a:srgbClr val="000000"/>
                          </a:solidFill>
                          <a:effectLst/>
                        </a:rPr>
                        <a:t>probablility</a:t>
                      </a:r>
                      <a:r>
                        <a:rPr lang="en-US" sz="1100" b="0" u="none" strike="noStrike" dirty="0">
                          <a:solidFill>
                            <a:srgbClr val="000000"/>
                          </a:solidFill>
                          <a:effectLst/>
                        </a:rPr>
                        <a:t> outcomes</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l"/>
                      <a:endParaRPr lang="en-US"/>
                    </a:p>
                  </a:txBody>
                  <a:tcPr marL="0" marR="0" marT="0" marB="0"/>
                </a:tc>
                <a:extLst>
                  <a:ext uri="{0D108BD9-81ED-4DB2-BD59-A6C34878D82A}">
                    <a16:rowId xmlns:a16="http://schemas.microsoft.com/office/drawing/2014/main" val="2960745917"/>
                  </a:ext>
                </a:extLst>
              </a:tr>
              <a:tr h="222301">
                <a:tc>
                  <a:txBody>
                    <a:bodyPr/>
                    <a:lstStyle/>
                    <a:p>
                      <a:pPr algn="l" fontAlgn="b"/>
                      <a:r>
                        <a:rPr lang="en-US" sz="1100" b="0" u="none" strike="noStrike" dirty="0">
                          <a:solidFill>
                            <a:srgbClr val="000000"/>
                          </a:solidFill>
                          <a:effectLst/>
                        </a:rPr>
                        <a:t>Refine user interface to include additional features</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l"/>
                      <a:endParaRPr lang="en-US"/>
                    </a:p>
                  </a:txBody>
                  <a:tcPr marL="0" marR="0" marT="0" marB="0"/>
                </a:tc>
                <a:extLst>
                  <a:ext uri="{0D108BD9-81ED-4DB2-BD59-A6C34878D82A}">
                    <a16:rowId xmlns:a16="http://schemas.microsoft.com/office/drawing/2014/main" val="2439542991"/>
                  </a:ext>
                </a:extLst>
              </a:tr>
              <a:tr h="222301">
                <a:tc>
                  <a:txBody>
                    <a:bodyPr/>
                    <a:lstStyle/>
                    <a:p>
                      <a:pPr algn="l" fontAlgn="b"/>
                      <a:r>
                        <a:rPr lang="en-US" sz="1100" b="0" u="none" strike="noStrike" dirty="0">
                          <a:solidFill>
                            <a:srgbClr val="000000"/>
                          </a:solidFill>
                          <a:effectLst/>
                        </a:rPr>
                        <a:t>Refine admin view to give more value to data</a:t>
                      </a:r>
                      <a:endParaRPr lang="en-US" sz="1100" b="0" i="0" u="none" strike="noStrike" dirty="0">
                        <a:solidFill>
                          <a:srgbClr val="000000"/>
                        </a:solidFill>
                        <a:effectLst/>
                        <a:latin typeface="Calibri" panose="020F0502020204030204" pitchFamily="34" charset="0"/>
                      </a:endParaRPr>
                    </a:p>
                  </a:txBody>
                  <a:tcPr marL="0" marR="0" marT="0" marB="0" anchor="b"/>
                </a:tc>
                <a:tc>
                  <a:txBody>
                    <a:bodyPr/>
                    <a:lstStyle/>
                    <a:p>
                      <a:pPr algn="l"/>
                      <a:endParaRPr lang="en-US" dirty="0"/>
                    </a:p>
                  </a:txBody>
                  <a:tcPr marL="0" marR="0" marT="0" marB="0"/>
                </a:tc>
                <a:extLst>
                  <a:ext uri="{0D108BD9-81ED-4DB2-BD59-A6C34878D82A}">
                    <a16:rowId xmlns:a16="http://schemas.microsoft.com/office/drawing/2014/main" val="1584323040"/>
                  </a:ext>
                </a:extLst>
              </a:tr>
            </a:tbl>
          </a:graphicData>
        </a:graphic>
      </p:graphicFrame>
    </p:spTree>
    <p:extLst>
      <p:ext uri="{BB962C8B-B14F-4D97-AF65-F5344CB8AC3E}">
        <p14:creationId xmlns:p14="http://schemas.microsoft.com/office/powerpoint/2010/main" val="1968477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47F33-B931-2D9F-D795-B9A913A2A29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04E3B8E-774E-E999-81AE-2418B632A88F}"/>
              </a:ext>
            </a:extLst>
          </p:cNvPr>
          <p:cNvSpPr>
            <a:spLocks noGrp="1"/>
          </p:cNvSpPr>
          <p:nvPr>
            <p:ph type="title"/>
          </p:nvPr>
        </p:nvSpPr>
        <p:spPr>
          <a:xfrm>
            <a:off x="594360" y="102875"/>
            <a:ext cx="10873740" cy="1680205"/>
          </a:xfrm>
        </p:spPr>
        <p:txBody>
          <a:bodyPr/>
          <a:lstStyle/>
          <a:p>
            <a:r>
              <a:rPr lang="en-US" dirty="0"/>
              <a:t>Expected Demo</a:t>
            </a:r>
          </a:p>
        </p:txBody>
      </p:sp>
      <p:sp>
        <p:nvSpPr>
          <p:cNvPr id="7" name="Text Placeholder 6">
            <a:extLst>
              <a:ext uri="{FF2B5EF4-FFF2-40B4-BE49-F238E27FC236}">
                <a16:creationId xmlns:a16="http://schemas.microsoft.com/office/drawing/2014/main" id="{77B49E67-FB24-AD5A-6DD7-E4C346D7EECC}"/>
              </a:ext>
            </a:extLst>
          </p:cNvPr>
          <p:cNvSpPr>
            <a:spLocks noGrp="1"/>
          </p:cNvSpPr>
          <p:nvPr>
            <p:ph sz="quarter" idx="13"/>
          </p:nvPr>
        </p:nvSpPr>
        <p:spPr>
          <a:xfrm>
            <a:off x="3657600" y="2281238"/>
            <a:ext cx="7810500" cy="3700462"/>
          </a:xfrm>
        </p:spPr>
        <p:txBody>
          <a:bodyPr>
            <a:normAutofit/>
          </a:bodyPr>
          <a:lstStyle/>
          <a:p>
            <a:r>
              <a:rPr lang="en-US" dirty="0"/>
              <a:t>Make eye contact with your audience to create a sense of intimacy and involvement</a:t>
            </a:r>
          </a:p>
          <a:p>
            <a:r>
              <a:rPr lang="en-US" dirty="0"/>
              <a:t>Weave relatable stories into your presentation using narratives that make your message memorable and impactful</a:t>
            </a:r>
          </a:p>
          <a:p>
            <a:r>
              <a:rPr lang="en-US" dirty="0"/>
              <a:t>Encourage questions and provide thoughtful responses to enhance audience participation</a:t>
            </a:r>
          </a:p>
          <a:p>
            <a:r>
              <a:rPr lang="en-US" dirty="0"/>
              <a:t>Use live polls or surveys to gather audience opinions, promoting engagement and making sure the audience feel involved</a:t>
            </a:r>
          </a:p>
          <a:p>
            <a:endParaRPr lang="en-US" dirty="0"/>
          </a:p>
          <a:p>
            <a:endParaRPr lang="en-US" dirty="0"/>
          </a:p>
        </p:txBody>
      </p:sp>
      <p:grpSp>
        <p:nvGrpSpPr>
          <p:cNvPr id="19" name="Group 18">
            <a:extLst>
              <a:ext uri="{FF2B5EF4-FFF2-40B4-BE49-F238E27FC236}">
                <a16:creationId xmlns:a16="http://schemas.microsoft.com/office/drawing/2014/main" id="{AFC9D9DC-581B-59D6-AE84-ADAD2E615799}"/>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66066CB8-F34C-9409-F6F4-764E2CB0B876}"/>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734113C1-1786-73FA-76E0-52D5A02490A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F43EB69A-AB2A-902F-F403-428E3FBE3685}"/>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901098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Brita Tamm</a:t>
            </a:r>
          </a:p>
          <a:p>
            <a:r>
              <a:rPr lang="en-US" dirty="0"/>
              <a:t>502-555-0152</a:t>
            </a:r>
          </a:p>
          <a:p>
            <a:r>
              <a:rPr lang="en-US" dirty="0"/>
              <a:t>brita@firstupconsultants.com</a:t>
            </a:r>
          </a:p>
          <a:p>
            <a:r>
              <a:rPr lang="en-US" dirty="0"/>
              <a:t>www.firstupconsultants.com</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p:txBody>
          <a:bodyPr/>
          <a:lstStyle/>
          <a:p>
            <a:r>
              <a:rPr lang="en-US" dirty="0"/>
              <a:t>Project Contacts</a:t>
            </a:r>
          </a:p>
        </p:txBody>
      </p:sp>
      <p:sp>
        <p:nvSpPr>
          <p:cNvPr id="4" name="Content Placeholder 3">
            <a:extLst>
              <a:ext uri="{FF2B5EF4-FFF2-40B4-BE49-F238E27FC236}">
                <a16:creationId xmlns:a16="http://schemas.microsoft.com/office/drawing/2014/main" id="{9BB19B21-E26F-304D-2FA2-A27712623E83}"/>
              </a:ext>
            </a:extLst>
          </p:cNvPr>
          <p:cNvSpPr>
            <a:spLocks noGrp="1"/>
          </p:cNvSpPr>
          <p:nvPr>
            <p:ph sz="quarter" idx="15"/>
          </p:nvPr>
        </p:nvSpPr>
        <p:spPr/>
        <p:txBody>
          <a:bodyPr/>
          <a:lstStyle/>
          <a:p>
            <a:r>
              <a:rPr lang="en-US" b="1" dirty="0"/>
              <a:t>Members</a:t>
            </a:r>
          </a:p>
          <a:p>
            <a:pPr marL="342900" indent="-342900">
              <a:buFont typeface="Wingdings" panose="05000000000000000000" pitchFamily="2" charset="2"/>
              <a:buChar char="§"/>
            </a:pPr>
            <a:r>
              <a:rPr lang="en-US" dirty="0"/>
              <a:t>Gabriel Imes    imesgw@mail.uc.edu</a:t>
            </a:r>
          </a:p>
          <a:p>
            <a:pPr marL="342900" indent="-342900">
              <a:buFont typeface="Wingdings" panose="05000000000000000000" pitchFamily="2" charset="2"/>
              <a:buChar char="§"/>
            </a:pPr>
            <a:r>
              <a:rPr lang="en-US" dirty="0"/>
              <a:t>Travis Hurst      hurstts@mail.uc.edu</a:t>
            </a:r>
          </a:p>
          <a:p>
            <a:pPr marL="342900" indent="-342900">
              <a:buFont typeface="Wingdings" panose="05000000000000000000" pitchFamily="2" charset="2"/>
              <a:buChar char="§"/>
            </a:pPr>
            <a:r>
              <a:rPr lang="en-US" dirty="0"/>
              <a:t>Simon Feist      feistsp@mail.uc.edu</a:t>
            </a:r>
          </a:p>
        </p:txBody>
      </p:sp>
      <p:sp>
        <p:nvSpPr>
          <p:cNvPr id="5" name="Content Placeholder 4">
            <a:extLst>
              <a:ext uri="{FF2B5EF4-FFF2-40B4-BE49-F238E27FC236}">
                <a16:creationId xmlns:a16="http://schemas.microsoft.com/office/drawing/2014/main" id="{43B7C2AE-C40C-B802-2732-09F41C4909DD}"/>
              </a:ext>
            </a:extLst>
          </p:cNvPr>
          <p:cNvSpPr>
            <a:spLocks noGrp="1"/>
          </p:cNvSpPr>
          <p:nvPr>
            <p:ph sz="quarter" idx="16"/>
          </p:nvPr>
        </p:nvSpPr>
        <p:spPr/>
        <p:txBody>
          <a:bodyPr/>
          <a:lstStyle/>
          <a:p>
            <a:r>
              <a:rPr lang="en-US" b="1" dirty="0"/>
              <a:t>Faculty Advisor</a:t>
            </a:r>
          </a:p>
          <a:p>
            <a:r>
              <a:rPr lang="en-US" dirty="0"/>
              <a:t>TBD</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EBA66-6EF3-3D9D-5077-1DD0777B57EC}"/>
              </a:ext>
            </a:extLst>
          </p:cNvPr>
          <p:cNvSpPr>
            <a:spLocks noGrp="1"/>
          </p:cNvSpPr>
          <p:nvPr>
            <p:ph type="title"/>
          </p:nvPr>
        </p:nvSpPr>
        <p:spPr/>
        <p:txBody>
          <a:bodyPr/>
          <a:lstStyle/>
          <a:p>
            <a:r>
              <a:rPr lang="en-US" dirty="0"/>
              <a:t>Project Charter</a:t>
            </a:r>
          </a:p>
        </p:txBody>
      </p:sp>
      <p:sp>
        <p:nvSpPr>
          <p:cNvPr id="4" name="Content Placeholder 3">
            <a:extLst>
              <a:ext uri="{FF2B5EF4-FFF2-40B4-BE49-F238E27FC236}">
                <a16:creationId xmlns:a16="http://schemas.microsoft.com/office/drawing/2014/main" id="{27EC8404-E268-AA6C-4399-D36FBA2E828C}"/>
              </a:ext>
            </a:extLst>
          </p:cNvPr>
          <p:cNvSpPr>
            <a:spLocks noGrp="1"/>
          </p:cNvSpPr>
          <p:nvPr>
            <p:ph sz="quarter" idx="15"/>
          </p:nvPr>
        </p:nvSpPr>
        <p:spPr/>
        <p:txBody>
          <a:bodyPr/>
          <a:lstStyle/>
          <a:p>
            <a:r>
              <a:rPr lang="en-US" b="1" dirty="0"/>
              <a:t>Project Purposes</a:t>
            </a:r>
          </a:p>
          <a:p>
            <a:endParaRPr lang="en-US" b="1" dirty="0"/>
          </a:p>
        </p:txBody>
      </p:sp>
      <p:sp>
        <p:nvSpPr>
          <p:cNvPr id="5" name="Content Placeholder 4">
            <a:extLst>
              <a:ext uri="{FF2B5EF4-FFF2-40B4-BE49-F238E27FC236}">
                <a16:creationId xmlns:a16="http://schemas.microsoft.com/office/drawing/2014/main" id="{40996D28-6DFA-E805-BB9D-4B1D4A3F573C}"/>
              </a:ext>
            </a:extLst>
          </p:cNvPr>
          <p:cNvSpPr>
            <a:spLocks noGrp="1"/>
          </p:cNvSpPr>
          <p:nvPr>
            <p:ph sz="quarter" idx="16"/>
          </p:nvPr>
        </p:nvSpPr>
        <p:spPr/>
        <p:txBody>
          <a:bodyPr/>
          <a:lstStyle/>
          <a:p>
            <a:r>
              <a:rPr lang="en-US" b="1" dirty="0"/>
              <a:t>Goals</a:t>
            </a:r>
          </a:p>
        </p:txBody>
      </p:sp>
    </p:spTree>
    <p:extLst>
      <p:ext uri="{BB962C8B-B14F-4D97-AF65-F5344CB8AC3E}">
        <p14:creationId xmlns:p14="http://schemas.microsoft.com/office/powerpoint/2010/main" val="3541850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p:txBody>
          <a:bodyPr/>
          <a:lstStyle/>
          <a:p>
            <a:r>
              <a:rPr lang="en-US" dirty="0"/>
              <a:t>Project Abstract</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p:txBody>
          <a:bodyPr>
            <a:normAutofit/>
          </a:bodyPr>
          <a:lstStyle/>
          <a:p>
            <a:pPr marL="0" indent="0">
              <a:buNone/>
            </a:pPr>
            <a:r>
              <a:rPr lang="en-US" dirty="0"/>
              <a:t>Our project is a Euchre game web application designed to enhance the user gameplay with data-driven insights based on historical probabilities and current gameplay information. The web app has a user-friendly interface that allows players of all skillsets to utilize the data provided to make an informed decision. Using data analysis techniques, the program continuously analyzes card distribution and player actions to recommend optimal moves before the user plays a card. This application also features an AI-powered bot that plays against and with the user playing the best move available. This application aims to improve both the user's strategic understanding of Euchre and their winning potential through data-focused guidance.</a:t>
            </a:r>
          </a:p>
          <a:p>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B8887-6CF9-2026-A09C-585D91D06B1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9D14714-5077-51C0-43F0-70AEDC508EDB}"/>
              </a:ext>
            </a:extLst>
          </p:cNvPr>
          <p:cNvSpPr>
            <a:spLocks noGrp="1"/>
          </p:cNvSpPr>
          <p:nvPr>
            <p:ph type="title"/>
          </p:nvPr>
        </p:nvSpPr>
        <p:spPr/>
        <p:txBody>
          <a:bodyPr/>
          <a:lstStyle/>
          <a:p>
            <a:r>
              <a:rPr lang="en-US" dirty="0"/>
              <a:t>User Stories </a:t>
            </a:r>
          </a:p>
        </p:txBody>
      </p:sp>
      <p:sp>
        <p:nvSpPr>
          <p:cNvPr id="7" name="Text Placeholder 6">
            <a:extLst>
              <a:ext uri="{FF2B5EF4-FFF2-40B4-BE49-F238E27FC236}">
                <a16:creationId xmlns:a16="http://schemas.microsoft.com/office/drawing/2014/main" id="{FED060A1-B86C-B44A-E595-F77A185DFB43}"/>
              </a:ext>
            </a:extLst>
          </p:cNvPr>
          <p:cNvSpPr>
            <a:spLocks noGrp="1"/>
          </p:cNvSpPr>
          <p:nvPr>
            <p:ph sz="quarter" idx="13"/>
          </p:nvPr>
        </p:nvSpPr>
        <p:spPr/>
        <p:txBody>
          <a:bodyPr>
            <a:noAutofit/>
          </a:bodyPr>
          <a:lstStyle/>
          <a:p>
            <a:r>
              <a:rPr lang="en-US" b="0" dirty="0">
                <a:effectLst/>
              </a:rPr>
              <a:t>As a new user, I want to easily navigate the interface and understand the information and data being shown.</a:t>
            </a:r>
          </a:p>
          <a:p>
            <a:r>
              <a:rPr lang="en-US" b="0" dirty="0">
                <a:effectLst/>
              </a:rPr>
              <a:t>As a casual Euchre player, I want to play against an AI bot so that I can improve my euchre skills based on the probabilities provided.</a:t>
            </a:r>
          </a:p>
          <a:p>
            <a:r>
              <a:rPr lang="en-US" b="0" dirty="0">
                <a:effectLst/>
              </a:rPr>
              <a:t>As an advanced Euchre player, I want to view the probability of winning after each card is played so I can make more informed decisions during the game.</a:t>
            </a:r>
          </a:p>
          <a:p>
            <a:r>
              <a:rPr lang="en-US" b="0" dirty="0">
                <a:effectLst/>
              </a:rPr>
              <a:t>As a data scientist, I want to see a detailed and accurate statistical analysis after each played card so I can better understand where our model is strong and where it needs help.</a:t>
            </a:r>
          </a:p>
        </p:txBody>
      </p:sp>
      <p:grpSp>
        <p:nvGrpSpPr>
          <p:cNvPr id="19" name="Group 18">
            <a:extLst>
              <a:ext uri="{FF2B5EF4-FFF2-40B4-BE49-F238E27FC236}">
                <a16:creationId xmlns:a16="http://schemas.microsoft.com/office/drawing/2014/main" id="{CB16265E-48B8-E683-8113-D25D1FC99954}"/>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548F7A1D-56C3-E67E-5017-A4F6F6EB7B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9D0AD273-941C-CC87-5F61-D064EB941E1A}"/>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80807AFB-F50E-289C-5D6A-DFB417BD8EE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409954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D49A1-BBB8-1C0F-5DB7-0F40CD9F33F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BA94D5E-65AB-4850-9D76-ACA4CA4E1A81}"/>
              </a:ext>
            </a:extLst>
          </p:cNvPr>
          <p:cNvSpPr>
            <a:spLocks noGrp="1"/>
          </p:cNvSpPr>
          <p:nvPr>
            <p:ph type="ctrTitle"/>
          </p:nvPr>
        </p:nvSpPr>
        <p:spPr>
          <a:xfrm>
            <a:off x="6299835" y="430529"/>
            <a:ext cx="5486400" cy="2451796"/>
          </a:xfrm>
        </p:spPr>
        <p:txBody>
          <a:bodyPr/>
          <a:lstStyle/>
          <a:p>
            <a:r>
              <a:rPr lang="en-US" dirty="0"/>
              <a:t>Design Diagrams</a:t>
            </a:r>
          </a:p>
        </p:txBody>
      </p:sp>
      <p:grpSp>
        <p:nvGrpSpPr>
          <p:cNvPr id="19" name="Group 18">
            <a:extLst>
              <a:ext uri="{FF2B5EF4-FFF2-40B4-BE49-F238E27FC236}">
                <a16:creationId xmlns:a16="http://schemas.microsoft.com/office/drawing/2014/main" id="{1B08327D-3C99-CF10-0E86-A05E38755483}"/>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3514B7A6-753F-0814-7709-48B903AE0879}"/>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34FCE0F7-FE1E-9225-BE1B-57E8D083C3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FF38597B-B0FD-CF19-21B1-93A343BB6A9C}"/>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 name="Picture 3" descr="A diagram of a data flow&#10;&#10;Description automatically generated">
            <a:extLst>
              <a:ext uri="{FF2B5EF4-FFF2-40B4-BE49-F238E27FC236}">
                <a16:creationId xmlns:a16="http://schemas.microsoft.com/office/drawing/2014/main" id="{0BEEABFB-2642-AF51-4B85-D5BE503E5D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765" y="430529"/>
            <a:ext cx="5212212" cy="1559153"/>
          </a:xfrm>
          <a:prstGeom prst="rect">
            <a:avLst/>
          </a:prstGeom>
        </p:spPr>
      </p:pic>
      <p:pic>
        <p:nvPicPr>
          <p:cNvPr id="6" name="Picture 5" descr="A diagram of a computer&#10;&#10;Description automatically generated">
            <a:extLst>
              <a:ext uri="{FF2B5EF4-FFF2-40B4-BE49-F238E27FC236}">
                <a16:creationId xmlns:a16="http://schemas.microsoft.com/office/drawing/2014/main" id="{F1661428-C2FA-12AB-456B-E019B75875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354" y="2741264"/>
            <a:ext cx="4649623" cy="1875229"/>
          </a:xfrm>
          <a:prstGeom prst="rect">
            <a:avLst/>
          </a:prstGeom>
        </p:spPr>
      </p:pic>
      <p:pic>
        <p:nvPicPr>
          <p:cNvPr id="9" name="Picture 8" descr="A diagram of a diagram&#10;&#10;Description automatically generated">
            <a:extLst>
              <a:ext uri="{FF2B5EF4-FFF2-40B4-BE49-F238E27FC236}">
                <a16:creationId xmlns:a16="http://schemas.microsoft.com/office/drawing/2014/main" id="{A4FC9D20-9A1E-0A79-E675-E46ACB8800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384808"/>
            <a:ext cx="5465179" cy="2463369"/>
          </a:xfrm>
          <a:prstGeom prst="rect">
            <a:avLst/>
          </a:prstGeom>
        </p:spPr>
      </p:pic>
    </p:spTree>
    <p:extLst>
      <p:ext uri="{BB962C8B-B14F-4D97-AF65-F5344CB8AC3E}">
        <p14:creationId xmlns:p14="http://schemas.microsoft.com/office/powerpoint/2010/main" val="2107767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986F2-D0F2-524C-494D-6C059EA8360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5BB475C-EB61-EAB8-26DD-094726B61C56}"/>
              </a:ext>
            </a:extLst>
          </p:cNvPr>
          <p:cNvSpPr>
            <a:spLocks noGrp="1"/>
          </p:cNvSpPr>
          <p:nvPr>
            <p:ph type="title"/>
          </p:nvPr>
        </p:nvSpPr>
        <p:spPr>
          <a:xfrm>
            <a:off x="594360" y="102875"/>
            <a:ext cx="10873740" cy="1491283"/>
          </a:xfrm>
        </p:spPr>
        <p:txBody>
          <a:bodyPr/>
          <a:lstStyle/>
          <a:p>
            <a:r>
              <a:rPr lang="en-US" dirty="0"/>
              <a:t>Project Constraints</a:t>
            </a:r>
          </a:p>
        </p:txBody>
      </p:sp>
      <p:graphicFrame>
        <p:nvGraphicFramePr>
          <p:cNvPr id="4" name="Content Placeholder 3">
            <a:extLst>
              <a:ext uri="{FF2B5EF4-FFF2-40B4-BE49-F238E27FC236}">
                <a16:creationId xmlns:a16="http://schemas.microsoft.com/office/drawing/2014/main" id="{331B3AF5-A76D-B4C7-D04D-63C6D676A4F6}"/>
              </a:ext>
            </a:extLst>
          </p:cNvPr>
          <p:cNvGraphicFramePr>
            <a:graphicFrameLocks noGrp="1"/>
          </p:cNvGraphicFramePr>
          <p:nvPr>
            <p:ph sz="quarter" idx="13"/>
            <p:extLst>
              <p:ext uri="{D42A27DB-BD31-4B8C-83A1-F6EECF244321}">
                <p14:modId xmlns:p14="http://schemas.microsoft.com/office/powerpoint/2010/main" val="3962281495"/>
              </p:ext>
            </p:extLst>
          </p:nvPr>
        </p:nvGraphicFramePr>
        <p:xfrm>
          <a:off x="3517641" y="2099388"/>
          <a:ext cx="7703508" cy="3872203"/>
        </p:xfrm>
        <a:graphic>
          <a:graphicData uri="http://schemas.openxmlformats.org/drawingml/2006/table">
            <a:tbl>
              <a:tblPr firstRow="1" bandRow="1">
                <a:tableStyleId>{6E25E649-3F16-4E02-A733-19D2CDBF48F0}</a:tableStyleId>
              </a:tblPr>
              <a:tblGrid>
                <a:gridCol w="2567836">
                  <a:extLst>
                    <a:ext uri="{9D8B030D-6E8A-4147-A177-3AD203B41FA5}">
                      <a16:colId xmlns:a16="http://schemas.microsoft.com/office/drawing/2014/main" val="2683087315"/>
                    </a:ext>
                  </a:extLst>
                </a:gridCol>
                <a:gridCol w="2567836">
                  <a:extLst>
                    <a:ext uri="{9D8B030D-6E8A-4147-A177-3AD203B41FA5}">
                      <a16:colId xmlns:a16="http://schemas.microsoft.com/office/drawing/2014/main" val="1786556631"/>
                    </a:ext>
                  </a:extLst>
                </a:gridCol>
                <a:gridCol w="2567836">
                  <a:extLst>
                    <a:ext uri="{9D8B030D-6E8A-4147-A177-3AD203B41FA5}">
                      <a16:colId xmlns:a16="http://schemas.microsoft.com/office/drawing/2014/main" val="3374259978"/>
                    </a:ext>
                  </a:extLst>
                </a:gridCol>
              </a:tblGrid>
              <a:tr h="733151">
                <a:tc>
                  <a:txBody>
                    <a:bodyPr/>
                    <a:lstStyle/>
                    <a:p>
                      <a:r>
                        <a:rPr lang="en-US" dirty="0"/>
                        <a:t>Ethical Concerns</a:t>
                      </a:r>
                    </a:p>
                  </a:txBody>
                  <a:tcPr/>
                </a:tc>
                <a:tc>
                  <a:txBody>
                    <a:bodyPr/>
                    <a:lstStyle/>
                    <a:p>
                      <a:r>
                        <a:rPr lang="en-US" dirty="0"/>
                        <a:t>Legal Concerns</a:t>
                      </a:r>
                    </a:p>
                  </a:txBody>
                  <a:tcPr/>
                </a:tc>
                <a:tc>
                  <a:txBody>
                    <a:bodyPr/>
                    <a:lstStyle/>
                    <a:p>
                      <a:r>
                        <a:rPr lang="en-US" dirty="0"/>
                        <a:t>Security Concerns</a:t>
                      </a:r>
                    </a:p>
                  </a:txBody>
                  <a:tcPr/>
                </a:tc>
                <a:extLst>
                  <a:ext uri="{0D108BD9-81ED-4DB2-BD59-A6C34878D82A}">
                    <a16:rowId xmlns:a16="http://schemas.microsoft.com/office/drawing/2014/main" val="1888264354"/>
                  </a:ext>
                </a:extLst>
              </a:tr>
              <a:tr h="1569526">
                <a:tc>
                  <a:txBody>
                    <a:bodyPr/>
                    <a:lstStyle/>
                    <a:p>
                      <a:pPr>
                        <a:buFont typeface="Arial" panose="020B0604020202020204" pitchFamily="34" charset="0"/>
                        <a:buNone/>
                      </a:pPr>
                      <a:r>
                        <a:rPr lang="en-US" dirty="0"/>
                        <a:t>Focus on educating users on Euchre rules, avoiding gambling or betting.</a:t>
                      </a:r>
                    </a:p>
                  </a:txBody>
                  <a:tcPr/>
                </a:tc>
                <a:tc>
                  <a:txBody>
                    <a:bodyPr/>
                    <a:lstStyle/>
                    <a:p>
                      <a:r>
                        <a:rPr lang="en-US" dirty="0"/>
                        <a:t>Ensures no use of patented or proprietary technology.</a:t>
                      </a:r>
                    </a:p>
                  </a:txBody>
                  <a:tcPr/>
                </a:tc>
                <a:tc>
                  <a:txBody>
                    <a:bodyPr/>
                    <a:lstStyle/>
                    <a:p>
                      <a:r>
                        <a:rPr lang="en-US" dirty="0"/>
                        <a:t>Protects user data with encrypted passwords and secure authentication.</a:t>
                      </a:r>
                    </a:p>
                  </a:txBody>
                  <a:tcPr/>
                </a:tc>
                <a:extLst>
                  <a:ext uri="{0D108BD9-81ED-4DB2-BD59-A6C34878D82A}">
                    <a16:rowId xmlns:a16="http://schemas.microsoft.com/office/drawing/2014/main" val="74089680"/>
                  </a:ext>
                </a:extLst>
              </a:tr>
              <a:tr h="1569526">
                <a:tc>
                  <a:txBody>
                    <a:bodyPr/>
                    <a:lstStyle/>
                    <a:p>
                      <a:pPr>
                        <a:buFont typeface="Arial" panose="020B0604020202020204" pitchFamily="34" charset="0"/>
                        <a:buNone/>
                      </a:pPr>
                      <a:r>
                        <a:rPr lang="en-US" dirty="0"/>
                        <a:t>Game remains free and avoids user manipulation for financial gain.</a:t>
                      </a:r>
                    </a:p>
                  </a:txBody>
                  <a:tcPr/>
                </a:tc>
                <a:tc>
                  <a:txBody>
                    <a:bodyPr/>
                    <a:lstStyle/>
                    <a:p>
                      <a:r>
                        <a:rPr lang="en-US" dirty="0"/>
                        <a:t>Avoids accidental infringement by designing independent probability calculations and data structures.</a:t>
                      </a:r>
                    </a:p>
                  </a:txBody>
                  <a:tcPr/>
                </a:tc>
                <a:tc>
                  <a:txBody>
                    <a:bodyPr/>
                    <a:lstStyle/>
                    <a:p>
                      <a:r>
                        <a:rPr lang="en-US" dirty="0"/>
                        <a:t>Informs users about data usage, complying with relevant data protection laws.</a:t>
                      </a:r>
                    </a:p>
                  </a:txBody>
                  <a:tcPr/>
                </a:tc>
                <a:extLst>
                  <a:ext uri="{0D108BD9-81ED-4DB2-BD59-A6C34878D82A}">
                    <a16:rowId xmlns:a16="http://schemas.microsoft.com/office/drawing/2014/main" val="227392071"/>
                  </a:ext>
                </a:extLst>
              </a:tr>
            </a:tbl>
          </a:graphicData>
        </a:graphic>
      </p:graphicFrame>
      <p:grpSp>
        <p:nvGrpSpPr>
          <p:cNvPr id="19" name="Group 18">
            <a:extLst>
              <a:ext uri="{FF2B5EF4-FFF2-40B4-BE49-F238E27FC236}">
                <a16:creationId xmlns:a16="http://schemas.microsoft.com/office/drawing/2014/main" id="{FF8DBAB9-BF37-6310-3BBB-A7C89146EC3B}"/>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03019E1F-2942-1A3F-BEEF-355CE7C2631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B05D8AC-8613-CC9A-62DB-29B44CC27A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8F03D7C9-23AB-BA4B-0933-ABD2BB02934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051522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974D1-396A-7BB2-8F18-67B51FB73C1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7782D05-8850-334B-EA82-5F265714F066}"/>
              </a:ext>
            </a:extLst>
          </p:cNvPr>
          <p:cNvSpPr>
            <a:spLocks noGrp="1"/>
          </p:cNvSpPr>
          <p:nvPr>
            <p:ph type="title"/>
          </p:nvPr>
        </p:nvSpPr>
        <p:spPr>
          <a:xfrm>
            <a:off x="594360" y="102875"/>
            <a:ext cx="10873740" cy="1680205"/>
          </a:xfrm>
        </p:spPr>
        <p:txBody>
          <a:bodyPr/>
          <a:lstStyle/>
          <a:p>
            <a:r>
              <a:rPr lang="en-US" dirty="0"/>
              <a:t>Current Project Progress</a:t>
            </a:r>
          </a:p>
        </p:txBody>
      </p:sp>
      <p:sp>
        <p:nvSpPr>
          <p:cNvPr id="7" name="Text Placeholder 6">
            <a:extLst>
              <a:ext uri="{FF2B5EF4-FFF2-40B4-BE49-F238E27FC236}">
                <a16:creationId xmlns:a16="http://schemas.microsoft.com/office/drawing/2014/main" id="{0B8E29CD-8D22-8F5D-991C-DBFA28FB07D9}"/>
              </a:ext>
            </a:extLst>
          </p:cNvPr>
          <p:cNvSpPr>
            <a:spLocks noGrp="1"/>
          </p:cNvSpPr>
          <p:nvPr>
            <p:ph sz="quarter" idx="13"/>
          </p:nvPr>
        </p:nvSpPr>
        <p:spPr>
          <a:xfrm>
            <a:off x="3657600" y="2281238"/>
            <a:ext cx="7810500" cy="3700462"/>
          </a:xfrm>
        </p:spPr>
        <p:txBody>
          <a:bodyPr>
            <a:normAutofit/>
          </a:bodyPr>
          <a:lstStyle/>
          <a:p>
            <a:endParaRPr lang="en-US" dirty="0"/>
          </a:p>
        </p:txBody>
      </p:sp>
      <p:grpSp>
        <p:nvGrpSpPr>
          <p:cNvPr id="19" name="Group 18">
            <a:extLst>
              <a:ext uri="{FF2B5EF4-FFF2-40B4-BE49-F238E27FC236}">
                <a16:creationId xmlns:a16="http://schemas.microsoft.com/office/drawing/2014/main" id="{262974D3-9EA5-A211-6FAE-CADC52F782C7}"/>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08D3ECDB-0A1B-ECE1-8548-C69487F4A50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57ED5EAF-9232-E4B2-94C7-CB6741CA8CA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FA9A920D-CB92-C978-804E-44A18468ED51}"/>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50574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36621-D398-0474-76C5-D450010C87C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2274AA6-2C8A-C76D-554E-4FE995C90996}"/>
              </a:ext>
            </a:extLst>
          </p:cNvPr>
          <p:cNvSpPr>
            <a:spLocks noGrp="1"/>
          </p:cNvSpPr>
          <p:nvPr>
            <p:ph type="title"/>
          </p:nvPr>
        </p:nvSpPr>
        <p:spPr/>
        <p:txBody>
          <a:bodyPr/>
          <a:lstStyle/>
          <a:p>
            <a:r>
              <a:rPr lang="en-US" dirty="0"/>
              <a:t>Expected Semester Accomplishments</a:t>
            </a:r>
          </a:p>
        </p:txBody>
      </p:sp>
      <p:grpSp>
        <p:nvGrpSpPr>
          <p:cNvPr id="19" name="Group 18">
            <a:extLst>
              <a:ext uri="{FF2B5EF4-FFF2-40B4-BE49-F238E27FC236}">
                <a16:creationId xmlns:a16="http://schemas.microsoft.com/office/drawing/2014/main" id="{2F1E6128-2CCB-54AB-87CB-D2A02309353D}"/>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C0E8D61A-F36C-B294-5DBC-0C70059DBC9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56C2A656-A4B6-2806-8B5C-3CFF182A471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9E7AFC0A-B6A7-B7FA-E837-BC8A7003A38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aphicFrame>
        <p:nvGraphicFramePr>
          <p:cNvPr id="13" name="Table 12">
            <a:extLst>
              <a:ext uri="{FF2B5EF4-FFF2-40B4-BE49-F238E27FC236}">
                <a16:creationId xmlns:a16="http://schemas.microsoft.com/office/drawing/2014/main" id="{7D69ED7A-1072-D4FF-69BF-D6A9222CB47D}"/>
              </a:ext>
            </a:extLst>
          </p:cNvPr>
          <p:cNvGraphicFramePr>
            <a:graphicFrameLocks noGrp="1"/>
          </p:cNvGraphicFramePr>
          <p:nvPr>
            <p:extLst>
              <p:ext uri="{D42A27DB-BD31-4B8C-83A1-F6EECF244321}">
                <p14:modId xmlns:p14="http://schemas.microsoft.com/office/powerpoint/2010/main" val="2950916800"/>
              </p:ext>
            </p:extLst>
          </p:nvPr>
        </p:nvGraphicFramePr>
        <p:xfrm>
          <a:off x="2959226" y="2732525"/>
          <a:ext cx="8128000" cy="2519678"/>
        </p:xfrm>
        <a:graphic>
          <a:graphicData uri="http://schemas.openxmlformats.org/drawingml/2006/table">
            <a:tbl>
              <a:tblPr firstRow="1" bandRow="1">
                <a:tableStyleId>{EB344D84-9AFB-497E-A393-DC336BA19D2E}</a:tableStyleId>
              </a:tblPr>
              <a:tblGrid>
                <a:gridCol w="6395723">
                  <a:extLst>
                    <a:ext uri="{9D8B030D-6E8A-4147-A177-3AD203B41FA5}">
                      <a16:colId xmlns:a16="http://schemas.microsoft.com/office/drawing/2014/main" val="693948123"/>
                    </a:ext>
                  </a:extLst>
                </a:gridCol>
                <a:gridCol w="1732277">
                  <a:extLst>
                    <a:ext uri="{9D8B030D-6E8A-4147-A177-3AD203B41FA5}">
                      <a16:colId xmlns:a16="http://schemas.microsoft.com/office/drawing/2014/main" val="3166117664"/>
                    </a:ext>
                  </a:extLst>
                </a:gridCol>
              </a:tblGrid>
              <a:tr h="462152">
                <a:tc>
                  <a:txBody>
                    <a:bodyPr/>
                    <a:lstStyle/>
                    <a:p>
                      <a:r>
                        <a:rPr lang="en-US" dirty="0"/>
                        <a:t>Semester/End-of-the-Year Goals</a:t>
                      </a:r>
                    </a:p>
                  </a:txBody>
                  <a:tcPr/>
                </a:tc>
                <a:tc>
                  <a:txBody>
                    <a:bodyPr/>
                    <a:lstStyle/>
                    <a:p>
                      <a:r>
                        <a:rPr lang="en-US" dirty="0"/>
                        <a:t>End Date</a:t>
                      </a:r>
                    </a:p>
                  </a:txBody>
                  <a:tcPr/>
                </a:tc>
                <a:extLst>
                  <a:ext uri="{0D108BD9-81ED-4DB2-BD59-A6C34878D82A}">
                    <a16:rowId xmlns:a16="http://schemas.microsoft.com/office/drawing/2014/main" val="674956476"/>
                  </a:ext>
                </a:extLst>
              </a:tr>
              <a:tr h="46215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u="none" strike="noStrike" kern="1200" cap="none" spc="0" normalizeH="0" baseline="0" noProof="0" dirty="0">
                          <a:ln>
                            <a:noFill/>
                          </a:ln>
                          <a:solidFill>
                            <a:srgbClr val="000000"/>
                          </a:solidFill>
                          <a:effectLst/>
                          <a:uLnTx/>
                          <a:uFillTx/>
                        </a:rPr>
                        <a:t>Research for all components is completed</a:t>
                      </a:r>
                      <a:endParaRPr kumimoji="0" lang="en-US" sz="1800" b="0" i="0" u="none" strike="noStrike" kern="1200" cap="none" spc="0" normalizeH="0" baseline="0" noProof="0" dirty="0">
                        <a:ln>
                          <a:noFill/>
                        </a:ln>
                        <a:solidFill>
                          <a:srgbClr val="000000"/>
                        </a:solidFill>
                        <a:effectLst/>
                        <a:uLnTx/>
                        <a:uFillTx/>
                        <a:latin typeface="Franklin Gothic Book"/>
                        <a:ea typeface="+mn-ea"/>
                        <a:cs typeface="+mn-cs"/>
                      </a:endParaRPr>
                    </a:p>
                  </a:txBody>
                  <a:tcPr/>
                </a:tc>
                <a:tc>
                  <a:txBody>
                    <a:bodyPr/>
                    <a:lstStyle/>
                    <a:p>
                      <a:r>
                        <a:rPr lang="en-US" dirty="0"/>
                        <a:t>10/24/2024</a:t>
                      </a:r>
                    </a:p>
                  </a:txBody>
                  <a:tcPr/>
                </a:tc>
                <a:extLst>
                  <a:ext uri="{0D108BD9-81ED-4DB2-BD59-A6C34878D82A}">
                    <a16:rowId xmlns:a16="http://schemas.microsoft.com/office/drawing/2014/main" val="2506259757"/>
                  </a:ext>
                </a:extLst>
              </a:tr>
              <a:tr h="797687">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u="none" strike="noStrike" kern="1200" cap="none" spc="0" normalizeH="0" baseline="0" noProof="0" dirty="0">
                          <a:ln>
                            <a:noFill/>
                          </a:ln>
                          <a:solidFill>
                            <a:srgbClr val="000000"/>
                          </a:solidFill>
                          <a:effectLst/>
                          <a:uLnTx/>
                          <a:uFillTx/>
                        </a:rPr>
                        <a:t>Design specifications are completed, and development has been started </a:t>
                      </a:r>
                      <a:endParaRPr kumimoji="0" lang="en-US" sz="1800" b="0" i="0" u="none" strike="noStrike" kern="1200" cap="none" spc="0" normalizeH="0" baseline="0" noProof="0" dirty="0">
                        <a:ln>
                          <a:noFill/>
                        </a:ln>
                        <a:solidFill>
                          <a:srgbClr val="000000"/>
                        </a:solidFill>
                        <a:effectLst/>
                        <a:uLnTx/>
                        <a:uFillTx/>
                        <a:latin typeface="Franklin Gothic Book"/>
                        <a:ea typeface="+mn-ea"/>
                        <a:cs typeface="+mn-cs"/>
                      </a:endParaRPr>
                    </a:p>
                  </a:txBody>
                  <a:tcPr/>
                </a:tc>
                <a:tc>
                  <a:txBody>
                    <a:bodyPr/>
                    <a:lstStyle/>
                    <a:p>
                      <a:r>
                        <a:rPr lang="en-US" dirty="0"/>
                        <a:t>10/31/2024</a:t>
                      </a:r>
                    </a:p>
                    <a:p>
                      <a:endParaRPr lang="en-US" dirty="0"/>
                    </a:p>
                  </a:txBody>
                  <a:tcPr/>
                </a:tc>
                <a:extLst>
                  <a:ext uri="{0D108BD9-81ED-4DB2-BD59-A6C34878D82A}">
                    <a16:rowId xmlns:a16="http://schemas.microsoft.com/office/drawing/2014/main" val="1703752695"/>
                  </a:ext>
                </a:extLst>
              </a:tr>
              <a:tr h="797687">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u="none" strike="noStrike" kern="1200" cap="none" spc="0" normalizeH="0" baseline="0" noProof="0" dirty="0">
                          <a:ln>
                            <a:noFill/>
                          </a:ln>
                          <a:solidFill>
                            <a:srgbClr val="000000"/>
                          </a:solidFill>
                          <a:effectLst/>
                          <a:uLnTx/>
                          <a:uFillTx/>
                        </a:rPr>
                        <a:t>Initial development is complete and Initial euchre game is in a working state </a:t>
                      </a:r>
                      <a:endParaRPr kumimoji="0" lang="en-US" sz="1800" b="0" i="0" u="none" strike="noStrike" kern="1200" cap="none" spc="0" normalizeH="0" baseline="0" noProof="0" dirty="0">
                        <a:ln>
                          <a:noFill/>
                        </a:ln>
                        <a:solidFill>
                          <a:srgbClr val="000000"/>
                        </a:solidFill>
                        <a:effectLst/>
                        <a:uLnTx/>
                        <a:uFillTx/>
                        <a:latin typeface="Franklin Gothic Book"/>
                        <a:ea typeface="+mn-ea"/>
                        <a:cs typeface="+mn-cs"/>
                      </a:endParaRPr>
                    </a:p>
                  </a:txBody>
                  <a:tcPr/>
                </a:tc>
                <a:tc>
                  <a:txBody>
                    <a:bodyPr/>
                    <a:lstStyle/>
                    <a:p>
                      <a:r>
                        <a:rPr lang="en-US" dirty="0"/>
                        <a:t>1/12/2024</a:t>
                      </a:r>
                    </a:p>
                  </a:txBody>
                  <a:tcPr/>
                </a:tc>
                <a:extLst>
                  <a:ext uri="{0D108BD9-81ED-4DB2-BD59-A6C34878D82A}">
                    <a16:rowId xmlns:a16="http://schemas.microsoft.com/office/drawing/2014/main" val="218093204"/>
                  </a:ext>
                </a:extLst>
              </a:tr>
            </a:tbl>
          </a:graphicData>
        </a:graphic>
      </p:graphicFrame>
    </p:spTree>
    <p:extLst>
      <p:ext uri="{BB962C8B-B14F-4D97-AF65-F5344CB8AC3E}">
        <p14:creationId xmlns:p14="http://schemas.microsoft.com/office/powerpoint/2010/main" val="373325649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{D8B11DD1-E9A5-4217-8746-A3B3BA747215}tf78853419_win32</Template>
  <TotalTime>258</TotalTime>
  <Words>648</Words>
  <Application>Microsoft Office PowerPoint</Application>
  <PresentationFormat>Widescreen</PresentationFormat>
  <Paragraphs>84</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 Book</vt:lpstr>
      <vt:lpstr>Franklin Gothic Demi</vt:lpstr>
      <vt:lpstr>Wingdings</vt:lpstr>
      <vt:lpstr>Custom</vt:lpstr>
      <vt:lpstr>Senior Design Presentation</vt:lpstr>
      <vt:lpstr>Project Contacts</vt:lpstr>
      <vt:lpstr>Project Charter</vt:lpstr>
      <vt:lpstr>Project Abstract</vt:lpstr>
      <vt:lpstr>User Stories </vt:lpstr>
      <vt:lpstr>Design Diagrams</vt:lpstr>
      <vt:lpstr>Project Constraints</vt:lpstr>
      <vt:lpstr>Current Project Progress</vt:lpstr>
      <vt:lpstr>Expected Semester Accomplishments</vt:lpstr>
      <vt:lpstr>Division of  Work</vt:lpstr>
      <vt:lpstr>Expected 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Gabe Imes</dc:creator>
  <cp:lastModifiedBy>Gabe Imes</cp:lastModifiedBy>
  <cp:revision>9</cp:revision>
  <dcterms:created xsi:type="dcterms:W3CDTF">2024-10-26T17:07:27Z</dcterms:created>
  <dcterms:modified xsi:type="dcterms:W3CDTF">2024-10-26T21:25:51Z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