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3" r:id="rId2"/>
    <p:sldId id="279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2" autoAdjust="0"/>
    <p:restoredTop sz="94660"/>
  </p:normalViewPr>
  <p:slideViewPr>
    <p:cSldViewPr>
      <p:cViewPr varScale="1">
        <p:scale>
          <a:sx n="53" d="100"/>
          <a:sy n="53" d="100"/>
        </p:scale>
        <p:origin x="2736" y="9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1336518"/>
            <a:ext cx="5143500" cy="1430867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3125101"/>
            <a:ext cx="5143500" cy="77046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>
            <a:lvl1pPr>
              <a:defRPr sz="1400"/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912114" y="9179560"/>
            <a:ext cx="914400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8656" y="992560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685800" y="3015035"/>
            <a:ext cx="5486400" cy="9906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678656" y="992560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5800" y="3015035"/>
            <a:ext cx="171450" cy="9906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690205" y="4625042"/>
            <a:ext cx="8453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>
              <a:defRPr sz="2000" b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42900" y="848544"/>
            <a:ext cx="6172200" cy="80448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dirty="0"/>
              <a:t>マスタ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292600"/>
            <a:ext cx="5143500" cy="1540933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71550" y="6163733"/>
            <a:ext cx="5086350" cy="1651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386" y="9179560"/>
            <a:ext cx="1140714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800" y="4072467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85800" y="4072467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342900" y="1761067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74149" y="1756664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1857375"/>
            <a:ext cx="3030141" cy="9906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3486151" y="1871133"/>
            <a:ext cx="3031331" cy="9906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290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348615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43450" y="440267"/>
            <a:ext cx="1885950" cy="1210733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743450" y="1761068"/>
            <a:ext cx="1885950" cy="699611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274984" y="4801658"/>
            <a:ext cx="8717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228600" y="440267"/>
            <a:ext cx="4286250" cy="825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23459"/>
            <a:ext cx="6172200" cy="97454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42900" y="2751667"/>
            <a:ext cx="6172200" cy="61681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761067"/>
            <a:ext cx="6172200" cy="770467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342900" y="723459"/>
            <a:ext cx="137160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342900" y="920552"/>
            <a:ext cx="6172200" cy="79332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800600" y="9181394"/>
            <a:ext cx="1716786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173986" y="9181394"/>
            <a:ext cx="2628900" cy="528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59486" y="9181394"/>
            <a:ext cx="1485900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Lesson10 </a:t>
            </a:r>
            <a:r>
              <a:rPr lang="ja-JP" altLang="en-US" dirty="0"/>
              <a:t>クラスの利用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2656" y="870030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Lesson10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練習問題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32656" y="1280592"/>
            <a:ext cx="6192688" cy="5184576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10-B-1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Lesson10B1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次の計算を小数点</a:t>
            </a:r>
            <a:r>
              <a:rPr lang="en-US" altLang="ja-JP" sz="1200" dirty="0">
                <a:latin typeface="+mn-ea"/>
              </a:rPr>
              <a:t>1</a:t>
            </a:r>
            <a:r>
              <a:rPr lang="ja-JP" altLang="en-US" sz="1200" dirty="0">
                <a:latin typeface="+mn-ea"/>
              </a:rPr>
              <a:t>桁目を四捨五入し、答え（整数）を表示してください。</a:t>
            </a:r>
            <a:endParaRPr lang="en-US" altLang="ja-JP" sz="1200" dirty="0">
              <a:latin typeface="+mn-ea"/>
            </a:endParaRP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①</a:t>
            </a:r>
            <a:r>
              <a:rPr lang="en-US" altLang="ja-JP" sz="1200" dirty="0">
                <a:latin typeface="+mn-ea"/>
              </a:rPr>
              <a:t>100÷3</a:t>
            </a: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　②</a:t>
            </a:r>
            <a:r>
              <a:rPr lang="en-US" altLang="ja-JP" sz="1200" dirty="0">
                <a:latin typeface="+mn-ea"/>
              </a:rPr>
              <a:t>77÷9</a:t>
            </a: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727075" lvl="0" indent="-1004888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10-B-2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Lesson10B2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文字列を入力したら、その文字列を逆順に表示するプログラムを作成してください。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10-B-3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 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Lesson10B3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今の日時を</a:t>
            </a:r>
            <a:r>
              <a:rPr lang="en-US" altLang="ja-JP" sz="1200" dirty="0">
                <a:latin typeface="+mn-ea"/>
              </a:rPr>
              <a:t>“ 2017</a:t>
            </a:r>
            <a:r>
              <a:rPr lang="ja-JP" altLang="en-US" sz="1200" dirty="0">
                <a:latin typeface="+mn-ea"/>
              </a:rPr>
              <a:t>年 </a:t>
            </a:r>
            <a:r>
              <a:rPr lang="en-US" altLang="ja-JP" sz="1200" dirty="0">
                <a:latin typeface="+mn-ea"/>
              </a:rPr>
              <a:t>6</a:t>
            </a:r>
            <a:r>
              <a:rPr lang="ja-JP" altLang="en-US" sz="1200" dirty="0">
                <a:latin typeface="+mn-ea"/>
              </a:rPr>
              <a:t>月 </a:t>
            </a:r>
            <a:r>
              <a:rPr lang="en-US" altLang="ja-JP" sz="1200" dirty="0">
                <a:latin typeface="+mn-ea"/>
              </a:rPr>
              <a:t>21</a:t>
            </a:r>
            <a:r>
              <a:rPr lang="ja-JP" altLang="en-US" sz="1200" dirty="0">
                <a:latin typeface="+mn-ea"/>
              </a:rPr>
              <a:t>日（水） </a:t>
            </a:r>
            <a:r>
              <a:rPr lang="en-US" altLang="ja-JP" sz="1200" dirty="0">
                <a:latin typeface="+mn-ea"/>
              </a:rPr>
              <a:t>12</a:t>
            </a:r>
            <a:r>
              <a:rPr lang="ja-JP" altLang="en-US" sz="1200" dirty="0">
                <a:latin typeface="+mn-ea"/>
              </a:rPr>
              <a:t>時 </a:t>
            </a:r>
            <a:r>
              <a:rPr lang="en-US" altLang="ja-JP" sz="1200" dirty="0">
                <a:latin typeface="+mn-ea"/>
              </a:rPr>
              <a:t>5</a:t>
            </a:r>
            <a:r>
              <a:rPr lang="ja-JP" altLang="en-US" sz="1200" dirty="0">
                <a:latin typeface="+mn-ea"/>
              </a:rPr>
              <a:t>分 </a:t>
            </a:r>
            <a:r>
              <a:rPr lang="en-US" altLang="ja-JP" sz="1200" dirty="0">
                <a:latin typeface="+mn-ea"/>
              </a:rPr>
              <a:t>56</a:t>
            </a:r>
            <a:r>
              <a:rPr lang="ja-JP" altLang="en-US" sz="1200" dirty="0">
                <a:latin typeface="+mn-ea"/>
              </a:rPr>
              <a:t>秒</a:t>
            </a:r>
            <a:r>
              <a:rPr lang="en-US" altLang="ja-JP" sz="1200" dirty="0">
                <a:latin typeface="+mn-ea"/>
              </a:rPr>
              <a:t>”</a:t>
            </a:r>
            <a:r>
              <a:rPr lang="ja-JP" altLang="en-US" sz="1200" dirty="0">
                <a:latin typeface="+mn-ea"/>
              </a:rPr>
              <a:t>の書式で表示してください。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6672" y="2360712"/>
            <a:ext cx="3168352" cy="86409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四捨五入前：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100÷3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＝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33.333333333333336</a:t>
            </a:r>
          </a:p>
          <a:p>
            <a:pPr>
              <a:defRPr sz="1000"/>
            </a:pP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四捨五入後：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100÷3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＝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33</a:t>
            </a:r>
          </a:p>
          <a:p>
            <a:pPr>
              <a:defRPr sz="1000"/>
            </a:pP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四捨五入前：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77÷9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＝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8.555555555555555</a:t>
            </a:r>
          </a:p>
          <a:p>
            <a:pPr>
              <a:defRPr sz="1000"/>
            </a:pP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四捨五入後：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77÷9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＝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9 </a:t>
            </a:r>
            <a:endParaRPr lang="ja-JP" altLang="en-US" sz="9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6672" y="3944888"/>
            <a:ext cx="3168352" cy="86409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（入力値：やまもとやま　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（実行結果例）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入力した文章はやまもとやまです。</a:t>
            </a:r>
          </a:p>
          <a:p>
            <a:pPr>
              <a:defRPr sz="1000"/>
            </a:pP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入力した文章を逆から読むと</a:t>
            </a:r>
          </a:p>
          <a:p>
            <a:pPr>
              <a:defRPr sz="1000"/>
            </a:pPr>
            <a:r>
              <a:rPr lang="ja-JP" altLang="en-US" sz="900" dirty="0" err="1">
                <a:latin typeface="ＭＳ Ｐゴシック" pitchFamily="50" charset="-128"/>
                <a:ea typeface="ＭＳ Ｐゴシック" pitchFamily="50" charset="-128"/>
              </a:rPr>
              <a:t>まや</a:t>
            </a: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とも</a:t>
            </a:r>
            <a:r>
              <a:rPr lang="ja-JP" altLang="en-US" sz="900" dirty="0" err="1">
                <a:latin typeface="ＭＳ Ｐゴシック" pitchFamily="50" charset="-128"/>
                <a:ea typeface="ＭＳ Ｐゴシック" pitchFamily="50" charset="-128"/>
              </a:rPr>
              <a:t>まや</a:t>
            </a:r>
            <a:endParaRPr lang="ja-JP" altLang="en-US" sz="9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76672" y="5745088"/>
            <a:ext cx="3168352" cy="4320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（実行結果例）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2017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年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6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月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29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日 （</a:t>
            </a: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木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）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18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時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59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分</a:t>
            </a:r>
            <a:r>
              <a:rPr lang="en-US" altLang="zh-TW" sz="900" dirty="0">
                <a:latin typeface="ＭＳ Ｐゴシック" pitchFamily="50" charset="-128"/>
                <a:ea typeface="ＭＳ Ｐゴシック" pitchFamily="50" charset="-128"/>
              </a:rPr>
              <a:t>41</a:t>
            </a:r>
            <a:r>
              <a:rPr lang="zh-TW" altLang="en-US" sz="900" dirty="0">
                <a:latin typeface="ＭＳ Ｐゴシック" pitchFamily="50" charset="-128"/>
                <a:ea typeface="ＭＳ Ｐゴシック" pitchFamily="50" charset="-128"/>
              </a:rPr>
              <a:t>秒</a:t>
            </a:r>
            <a:endParaRPr lang="ja-JP" altLang="en-US" sz="900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Lesson10 </a:t>
            </a:r>
            <a:r>
              <a:rPr lang="ja-JP" altLang="en-US" dirty="0"/>
              <a:t>クラスの利用</a:t>
            </a:r>
            <a:endParaRPr kumimoji="1" lang="ja-JP" altLang="en-US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>
          <a:xfrm>
            <a:off x="332656" y="1280592"/>
            <a:ext cx="5976664" cy="5904656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10-C-1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Lesson10C1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アルファベットの文字列が入力されたとき、</a:t>
            </a:r>
            <a:r>
              <a:rPr lang="en-US" altLang="ja-JP" sz="1200" dirty="0" err="1">
                <a:latin typeface="+mn-ea"/>
              </a:rPr>
              <a:t>abc</a:t>
            </a:r>
            <a:r>
              <a:rPr lang="ja-JP" altLang="en-US" sz="1200" dirty="0">
                <a:latin typeface="+mn-ea"/>
              </a:rPr>
              <a:t>という文字列があったら、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それを＊＊＊に置き換えるプログラムを作成してください。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10-C-2</a:t>
            </a:r>
            <a:r>
              <a:rPr lang="ja-JP" altLang="en-US" sz="1200" dirty="0">
                <a:latin typeface="+mn-ea"/>
              </a:rPr>
              <a:t>） 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Lesson10C2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文字列が、回文（前から読んでも後ろから読んでも同じ）かどうかを</a:t>
            </a: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判定するプログラムを作成してください。</a:t>
            </a: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altLang="ja-JP" sz="1200" dirty="0">
              <a:latin typeface="+mn-ea"/>
            </a:endParaRPr>
          </a:p>
          <a:p>
            <a:pPr marL="180000" lvl="0" indent="-457200">
              <a:spcBef>
                <a:spcPts val="600"/>
              </a:spcBef>
              <a:buClr>
                <a:schemeClr val="accent1"/>
              </a:buClr>
              <a:buSzPct val="76000"/>
            </a:pPr>
            <a:endParaRPr lang="ja-JP" altLang="en-US" sz="1200" dirty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2656" y="848544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Lesson10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挑戦問題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672" y="2144688"/>
            <a:ext cx="3168352" cy="86409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（実行結果例）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変換前</a:t>
            </a:r>
            <a:r>
              <a:rPr lang="en-US" altLang="ja-JP" sz="900" dirty="0">
                <a:latin typeface="ＭＳ Ｐゴシック" pitchFamily="50" charset="-128"/>
                <a:ea typeface="ＭＳ Ｐゴシック" pitchFamily="50" charset="-128"/>
              </a:rPr>
              <a:t>: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dhiaabcdhiabcf</a:t>
            </a: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　変換後：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dhia</a:t>
            </a:r>
            <a:r>
              <a:rPr lang="en-US" altLang="ja-JP" sz="900" dirty="0">
                <a:latin typeface="ＭＳ Ｐゴシック" pitchFamily="50" charset="-128"/>
                <a:ea typeface="ＭＳ Ｐゴシック" pitchFamily="50" charset="-128"/>
              </a:rPr>
              <a:t>***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dhi</a:t>
            </a:r>
            <a:r>
              <a:rPr lang="en-US" altLang="ja-JP" sz="900" dirty="0">
                <a:latin typeface="ＭＳ Ｐゴシック" pitchFamily="50" charset="-128"/>
                <a:ea typeface="ＭＳ Ｐゴシック" pitchFamily="50" charset="-128"/>
              </a:rPr>
              <a:t>***f</a:t>
            </a:r>
          </a:p>
          <a:p>
            <a:pPr>
              <a:defRPr sz="1000"/>
            </a:pP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変換前</a:t>
            </a:r>
            <a:r>
              <a:rPr lang="en-US" altLang="ja-JP" sz="900" dirty="0">
                <a:latin typeface="ＭＳ Ｐゴシック" pitchFamily="50" charset="-128"/>
                <a:ea typeface="ＭＳ Ｐゴシック" pitchFamily="50" charset="-128"/>
              </a:rPr>
              <a:t>: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dhiemksdhj</a:t>
            </a: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　変換後：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dhiemksdhj</a:t>
            </a:r>
            <a:endParaRPr lang="en-US" altLang="ja-JP" sz="900" dirty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defRPr sz="1000"/>
            </a:pP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変換前</a:t>
            </a:r>
            <a:r>
              <a:rPr lang="en-US" altLang="ja-JP" sz="900" dirty="0">
                <a:latin typeface="ＭＳ Ｐゴシック" pitchFamily="50" charset="-128"/>
                <a:ea typeface="ＭＳ Ｐゴシック" pitchFamily="50" charset="-128"/>
              </a:rPr>
              <a:t>: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abcabcabc</a:t>
            </a: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　変換後：*********</a:t>
            </a:r>
          </a:p>
          <a:p>
            <a:pPr>
              <a:defRPr sz="1000"/>
            </a:pP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変換前</a:t>
            </a:r>
            <a:r>
              <a:rPr lang="en-US" altLang="ja-JP" sz="900" dirty="0">
                <a:latin typeface="ＭＳ Ｐゴシック" pitchFamily="50" charset="-128"/>
                <a:ea typeface="ＭＳ Ｐゴシック" pitchFamily="50" charset="-128"/>
              </a:rPr>
              <a:t>: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hhabchhabchh</a:t>
            </a: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　変換後：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hh</a:t>
            </a:r>
            <a:r>
              <a:rPr lang="en-US" altLang="ja-JP" sz="900" dirty="0">
                <a:latin typeface="ＭＳ Ｐゴシック" pitchFamily="50" charset="-128"/>
                <a:ea typeface="ＭＳ Ｐゴシック" pitchFamily="50" charset="-128"/>
              </a:rPr>
              <a:t>***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hh</a:t>
            </a:r>
            <a:r>
              <a:rPr lang="en-US" altLang="ja-JP" sz="900" dirty="0">
                <a:latin typeface="ＭＳ Ｐゴシック" pitchFamily="50" charset="-128"/>
                <a:ea typeface="ＭＳ Ｐゴシック" pitchFamily="50" charset="-128"/>
              </a:rPr>
              <a:t>***</a:t>
            </a:r>
            <a:r>
              <a:rPr lang="en-US" altLang="ja-JP" sz="900" dirty="0" err="1">
                <a:latin typeface="ＭＳ Ｐゴシック" pitchFamily="50" charset="-128"/>
                <a:ea typeface="ＭＳ Ｐゴシック" pitchFamily="50" charset="-128"/>
              </a:rPr>
              <a:t>hh</a:t>
            </a:r>
            <a:endParaRPr lang="en-US" altLang="ja-JP" sz="9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6672" y="4160912"/>
            <a:ext cx="3168352" cy="72008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 sz="1000"/>
            </a:pPr>
            <a:r>
              <a:rPr lang="ja-JP" altLang="en-US" sz="900" dirty="0">
                <a:solidFill>
                  <a:srgbClr val="000000"/>
                </a:solidFill>
                <a:latin typeface="+mn-ea"/>
              </a:rPr>
              <a:t>（実行結果例）</a:t>
            </a:r>
            <a:endParaRPr lang="en-US" altLang="ja-JP" sz="900" dirty="0">
              <a:solidFill>
                <a:srgbClr val="000000"/>
              </a:solidFill>
              <a:latin typeface="+mn-ea"/>
            </a:endParaRPr>
          </a:p>
          <a:p>
            <a:pPr>
              <a:defRPr sz="1000"/>
            </a:pP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「たけやぶやけた」は、回文です。</a:t>
            </a:r>
          </a:p>
          <a:p>
            <a:pPr>
              <a:defRPr sz="1000"/>
            </a:pP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「やまもとやま」は、回文ではありません。</a:t>
            </a:r>
          </a:p>
          <a:p>
            <a:pPr>
              <a:defRPr sz="1000"/>
            </a:pPr>
            <a:r>
              <a:rPr lang="ja-JP" altLang="en-US" sz="900" dirty="0">
                <a:latin typeface="ＭＳ Ｐゴシック" pitchFamily="50" charset="-128"/>
                <a:ea typeface="ＭＳ Ｐゴシック" pitchFamily="50" charset="-128"/>
              </a:rPr>
              <a:t>「あいうえおおえういあ」は、回文です。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22471</TotalTime>
  <Words>331</Words>
  <Application>Microsoft Office PowerPoint</Application>
  <PresentationFormat>A4 210 x 297 mm</PresentationFormat>
  <Paragraphs>63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HGS創英角ｺﾞｼｯｸUB</vt:lpstr>
      <vt:lpstr>HG明朝E</vt:lpstr>
      <vt:lpstr>ＭＳ Ｐゴシック</vt:lpstr>
      <vt:lpstr>Bookman Old Style</vt:lpstr>
      <vt:lpstr>Gill Sans MT</vt:lpstr>
      <vt:lpstr>Wingdings</vt:lpstr>
      <vt:lpstr>Wingdings 3</vt:lpstr>
      <vt:lpstr>アース</vt:lpstr>
      <vt:lpstr>Lesson10 クラスの利用</vt:lpstr>
      <vt:lpstr>Lesson10 クラスの利用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nn</dc:creator>
  <cp:lastModifiedBy>is00</cp:lastModifiedBy>
  <cp:revision>398</cp:revision>
  <dcterms:created xsi:type="dcterms:W3CDTF">2017-01-15T23:56:28Z</dcterms:created>
  <dcterms:modified xsi:type="dcterms:W3CDTF">2021-06-21T04:39:32Z</dcterms:modified>
</cp:coreProperties>
</file>