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2" autoAdjust="0"/>
    <p:restoredTop sz="94660"/>
  </p:normalViewPr>
  <p:slideViewPr>
    <p:cSldViewPr>
      <p:cViewPr varScale="1">
        <p:scale>
          <a:sx n="80" d="100"/>
          <a:sy n="80" d="100"/>
        </p:scale>
        <p:origin x="3468" y="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1336518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3125101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992560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3015035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992560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3015035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>
              <a:defRPr sz="2000" b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848544"/>
            <a:ext cx="6172200" cy="80448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920552"/>
            <a:ext cx="6172200" cy="79332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Lesson12 </a:t>
            </a:r>
            <a:r>
              <a:rPr lang="ja-JP" altLang="en-US" dirty="0"/>
              <a:t>インタフェース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56" y="87003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Lesson12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352600"/>
            <a:ext cx="6192688" cy="62646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12-B-1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 【 interface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Shape </a:t>
            </a:r>
            <a:r>
              <a:rPr lang="en-US" altLang="ja-JP" sz="1200" dirty="0">
                <a:latin typeface="+mn-ea"/>
              </a:rPr>
              <a:t>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面積の値</a:t>
            </a:r>
            <a:r>
              <a:rPr lang="en-US" altLang="ja-JP" sz="1200" dirty="0">
                <a:latin typeface="+mn-ea"/>
              </a:rPr>
              <a:t>(double)</a:t>
            </a:r>
            <a:r>
              <a:rPr lang="ja-JP" altLang="en-US" sz="1200" dirty="0">
                <a:latin typeface="+mn-ea"/>
              </a:rPr>
              <a:t>を返すメソッドを持つ、インターフェースを作成します。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（フィールドの値はもたない。）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    メソッド名：</a:t>
            </a:r>
            <a:r>
              <a:rPr lang="en-US" altLang="ja-JP" sz="1200" dirty="0" err="1">
                <a:solidFill>
                  <a:srgbClr val="0000FF"/>
                </a:solidFill>
                <a:latin typeface="+mn-ea"/>
              </a:rPr>
              <a:t>calcArea</a:t>
            </a:r>
            <a:r>
              <a:rPr lang="en-US" altLang="ja-JP" sz="1200" dirty="0">
                <a:latin typeface="+mn-ea"/>
              </a:rPr>
              <a:t>()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12-B-2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 【 class Circle 】 【 class Trapezoid 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12-B-1</a:t>
            </a:r>
            <a:r>
              <a:rPr lang="ja-JP" altLang="en-US" sz="1200" dirty="0">
                <a:latin typeface="+mn-ea"/>
              </a:rPr>
              <a:t>）で定義したインターフェースを実装したクラス、円クラスと台形クラスを作成します。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（コンストラクタでフィールドの値を設定できるようにする。）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   円クラス：円の面積を求めるクラス。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   台形クラス：台形の面積を求めるクラス。</a:t>
            </a: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12-B-3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Pillar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垂直方向の高さ（</a:t>
            </a:r>
            <a:r>
              <a:rPr lang="en-US" altLang="ja-JP" sz="1200" dirty="0">
                <a:latin typeface="+mn-ea"/>
              </a:rPr>
              <a:t>double</a:t>
            </a:r>
            <a:r>
              <a:rPr lang="ja-JP" altLang="en-US" sz="1200" dirty="0">
                <a:latin typeface="+mn-ea"/>
              </a:rPr>
              <a:t>）と</a:t>
            </a:r>
            <a:r>
              <a:rPr lang="en-US" altLang="ja-JP" sz="1200" dirty="0">
                <a:latin typeface="+mn-ea"/>
              </a:rPr>
              <a:t>Circle</a:t>
            </a:r>
            <a:r>
              <a:rPr lang="ja-JP" altLang="en-US" sz="1200" dirty="0">
                <a:latin typeface="+mn-ea"/>
              </a:rPr>
              <a:t>クラス、</a:t>
            </a:r>
            <a:r>
              <a:rPr lang="en-US" altLang="ja-JP" sz="1200" dirty="0">
                <a:latin typeface="+mn-ea"/>
              </a:rPr>
              <a:t>Trapezoid</a:t>
            </a:r>
            <a:r>
              <a:rPr lang="ja-JP" altLang="en-US" sz="1200" dirty="0">
                <a:latin typeface="+mn-ea"/>
              </a:rPr>
              <a:t>クラスで出した底面積の値、ふたつの値を引数で受け取る</a:t>
            </a:r>
            <a:r>
              <a:rPr lang="ja-JP" altLang="en-US" sz="1200" dirty="0">
                <a:solidFill>
                  <a:srgbClr val="0000FF"/>
                </a:solidFill>
                <a:latin typeface="+mn-ea"/>
              </a:rPr>
              <a:t>コンストラクタ</a:t>
            </a:r>
            <a:r>
              <a:rPr lang="ja-JP" altLang="en-US" sz="1200" dirty="0">
                <a:latin typeface="+mn-ea"/>
              </a:rPr>
              <a:t>を持ち、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体積</a:t>
            </a:r>
            <a:r>
              <a:rPr lang="en-US" altLang="ja-JP" sz="1200" dirty="0">
                <a:latin typeface="+mn-ea"/>
              </a:rPr>
              <a:t>(double</a:t>
            </a:r>
            <a:r>
              <a:rPr lang="ja-JP" altLang="en-US" sz="1200" dirty="0">
                <a:latin typeface="+mn-ea"/>
              </a:rPr>
              <a:t>）の値を返すメソッド </a:t>
            </a:r>
            <a:r>
              <a:rPr lang="en-US" altLang="ja-JP" sz="1200" dirty="0" err="1">
                <a:solidFill>
                  <a:srgbClr val="0000FF"/>
                </a:solidFill>
                <a:latin typeface="+mn-ea"/>
              </a:rPr>
              <a:t>calcVolume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()</a:t>
            </a:r>
            <a:r>
              <a:rPr lang="en-US" altLang="ja-JP" sz="1200" dirty="0">
                <a:latin typeface="+mn-ea"/>
              </a:rPr>
              <a:t> </a:t>
            </a:r>
            <a:r>
              <a:rPr lang="ja-JP" altLang="en-US" sz="1200" dirty="0">
                <a:latin typeface="+mn-ea"/>
              </a:rPr>
              <a:t>を持つクラスを作成します。</a:t>
            </a: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12-B-4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Lesson12B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12-B-3</a:t>
            </a:r>
            <a:r>
              <a:rPr lang="ja-JP" altLang="en-US" sz="1200" dirty="0">
                <a:latin typeface="+mn-ea"/>
              </a:rPr>
              <a:t>）を使い、円柱と台形柱の体積を表示するプログラムを作成してください。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664" y="6537176"/>
            <a:ext cx="3672408" cy="93610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/>
              <a:t>半径</a:t>
            </a:r>
            <a:r>
              <a:rPr lang="en-US" altLang="ja-JP" sz="900" dirty="0"/>
              <a:t>5.0</a:t>
            </a:r>
            <a:r>
              <a:rPr lang="ja-JP" altLang="en-US" sz="900" dirty="0"/>
              <a:t>の円の面積は</a:t>
            </a:r>
            <a:r>
              <a:rPr lang="en-US" altLang="ja-JP" sz="900" dirty="0"/>
              <a:t>78.53981633974483</a:t>
            </a:r>
            <a:r>
              <a:rPr lang="ja-JP" altLang="en-US" sz="900" dirty="0"/>
              <a:t>です。</a:t>
            </a:r>
          </a:p>
          <a:p>
            <a:pPr>
              <a:defRPr sz="1000"/>
            </a:pPr>
            <a:r>
              <a:rPr lang="ja-JP" altLang="en-US" sz="900" dirty="0"/>
              <a:t>高さが</a:t>
            </a:r>
            <a:r>
              <a:rPr lang="en-US" altLang="ja-JP" sz="900" dirty="0"/>
              <a:t>11.0</a:t>
            </a:r>
            <a:r>
              <a:rPr lang="ja-JP" altLang="en-US" sz="900" dirty="0"/>
              <a:t>の上記円の円柱の体積は</a:t>
            </a:r>
            <a:r>
              <a:rPr lang="en-US" altLang="ja-JP" sz="900" dirty="0"/>
              <a:t>863.9379797371931</a:t>
            </a:r>
            <a:r>
              <a:rPr lang="ja-JP" altLang="en-US" sz="900" dirty="0"/>
              <a:t>です。</a:t>
            </a:r>
          </a:p>
          <a:p>
            <a:pPr>
              <a:defRPr sz="1000"/>
            </a:pPr>
            <a:r>
              <a:rPr lang="ja-JP" altLang="en-US" sz="900" dirty="0"/>
              <a:t>上底</a:t>
            </a:r>
            <a:r>
              <a:rPr lang="en-US" altLang="ja-JP" sz="900" dirty="0"/>
              <a:t>6.0</a:t>
            </a:r>
            <a:r>
              <a:rPr lang="ja-JP" altLang="en-US" sz="900" dirty="0" err="1"/>
              <a:t>、</a:t>
            </a:r>
            <a:r>
              <a:rPr lang="ja-JP" altLang="en-US" sz="900" dirty="0"/>
              <a:t>下底</a:t>
            </a:r>
            <a:r>
              <a:rPr lang="en-US" altLang="ja-JP" sz="900" dirty="0"/>
              <a:t>9.0</a:t>
            </a:r>
            <a:r>
              <a:rPr lang="ja-JP" altLang="en-US" sz="900" dirty="0" err="1"/>
              <a:t>、</a:t>
            </a:r>
            <a:r>
              <a:rPr lang="ja-JP" altLang="en-US" sz="900" dirty="0"/>
              <a:t>高さ</a:t>
            </a:r>
            <a:r>
              <a:rPr lang="en-US" altLang="ja-JP" sz="900" dirty="0"/>
              <a:t>7.0</a:t>
            </a:r>
            <a:r>
              <a:rPr lang="ja-JP" altLang="en-US" sz="900" dirty="0"/>
              <a:t>の台形の面積は</a:t>
            </a:r>
            <a:r>
              <a:rPr lang="en-US" altLang="ja-JP" sz="900" dirty="0"/>
              <a:t>52.5</a:t>
            </a:r>
            <a:r>
              <a:rPr lang="ja-JP" altLang="en-US" sz="900" dirty="0"/>
              <a:t>です。</a:t>
            </a:r>
          </a:p>
          <a:p>
            <a:pPr>
              <a:defRPr sz="1000"/>
            </a:pPr>
            <a:r>
              <a:rPr lang="ja-JP" altLang="en-US" sz="900" dirty="0"/>
              <a:t>高さが</a:t>
            </a:r>
            <a:r>
              <a:rPr lang="en-US" altLang="ja-JP" sz="900" dirty="0"/>
              <a:t>11.0</a:t>
            </a:r>
            <a:r>
              <a:rPr lang="ja-JP" altLang="en-US" sz="900" dirty="0"/>
              <a:t>の上記台形の台形柱の体積は</a:t>
            </a:r>
            <a:r>
              <a:rPr lang="en-US" altLang="ja-JP" sz="900" dirty="0"/>
              <a:t>577.5</a:t>
            </a:r>
            <a:r>
              <a:rPr lang="ja-JP" altLang="en-US" sz="900" dirty="0"/>
              <a:t>です。</a:t>
            </a:r>
            <a:endParaRPr lang="ja-JP" altLang="en-US" sz="900" dirty="0">
              <a:latin typeface="+mn-ea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4C11232-CCC3-4EEF-A670-401D299FB1F9}"/>
              </a:ext>
            </a:extLst>
          </p:cNvPr>
          <p:cNvSpPr/>
          <p:nvPr/>
        </p:nvSpPr>
        <p:spPr>
          <a:xfrm>
            <a:off x="7749480" y="0"/>
            <a:ext cx="3888432" cy="3528392"/>
          </a:xfrm>
          <a:prstGeom prst="wedgeRoundRectCallout">
            <a:avLst>
              <a:gd name="adj1" fmla="val -97722"/>
              <a:gd name="adj2" fmla="val 303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/**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</a:rPr>
              <a:t>円を表すクラス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*/</a:t>
            </a: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public class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</a:rPr>
              <a:t>Circle implements Shape{ </a:t>
            </a: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private double radius;</a:t>
            </a:r>
          </a:p>
          <a:p>
            <a:endParaRPr kumimoji="1" lang="en-US" altLang="ja-JP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/**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</a:rPr>
              <a:t>半径を受け取るコンストラクタ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*/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public Circle(double radius) {</a:t>
            </a: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    …</a:t>
            </a: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}</a:t>
            </a: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/**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</a:rPr>
              <a:t>面積を計算して返却する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*/</a:t>
            </a: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public double </a:t>
            </a:r>
            <a:r>
              <a:rPr lang="en-US" altLang="ja-JP" sz="1400" dirty="0" err="1">
                <a:solidFill>
                  <a:schemeClr val="accent3">
                    <a:lumMod val="75000"/>
                  </a:schemeClr>
                </a:solidFill>
              </a:rPr>
              <a:t>calcArea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() {</a:t>
            </a: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    …</a:t>
            </a: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</a:rPr>
              <a:t>    }</a:t>
            </a: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kumimoji="1" lang="ja-JP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22593</TotalTime>
  <Words>302</Words>
  <Application>Microsoft Office PowerPoint</Application>
  <PresentationFormat>A4 210 x 297 mm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HGS創英角ｺﾞｼｯｸUB</vt:lpstr>
      <vt:lpstr>HG明朝E</vt:lpstr>
      <vt:lpstr>ＭＳ Ｐゴシック</vt:lpstr>
      <vt:lpstr>Bookman Old Style</vt:lpstr>
      <vt:lpstr>Gill Sans MT</vt:lpstr>
      <vt:lpstr>Wingdings</vt:lpstr>
      <vt:lpstr>Wingdings 3</vt:lpstr>
      <vt:lpstr>アース</vt:lpstr>
      <vt:lpstr>Lesson12 インタフェース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nn</dc:creator>
  <cp:lastModifiedBy>is00</cp:lastModifiedBy>
  <cp:revision>400</cp:revision>
  <dcterms:created xsi:type="dcterms:W3CDTF">2017-01-15T23:56:28Z</dcterms:created>
  <dcterms:modified xsi:type="dcterms:W3CDTF">2021-06-25T00:58:37Z</dcterms:modified>
</cp:coreProperties>
</file>