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4"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2" autoAdjust="0"/>
    <p:restoredTop sz="94660"/>
  </p:normalViewPr>
  <p:slideViewPr>
    <p:cSldViewPr>
      <p:cViewPr>
        <p:scale>
          <a:sx n="125" d="100"/>
          <a:sy n="125" d="100"/>
        </p:scale>
        <p:origin x="1164" y="-57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1336518"/>
            <a:ext cx="5143500" cy="1430867"/>
          </a:xfrm>
        </p:spPr>
        <p:txBody>
          <a:bodyPr anchor="t" anchorCtr="0"/>
          <a:lstStyle>
            <a:lvl1pPr algn="r">
              <a:defRPr sz="3200">
                <a:solidFill>
                  <a:schemeClr val="tx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914400" y="3125101"/>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A817566C-8F0F-4860-9D33-8D15806CD4C8}" type="datetimeFigureOut">
              <a:rPr kumimoji="1" lang="ja-JP" altLang="en-US" smtClean="0"/>
              <a:pPr/>
              <a:t>2021/6/4</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dirty="0"/>
          </a:p>
        </p:txBody>
      </p:sp>
      <p:sp>
        <p:nvSpPr>
          <p:cNvPr id="29" name="スライド番号プレースホルダ 28"/>
          <p:cNvSpPr>
            <a:spLocks noGrp="1"/>
          </p:cNvSpPr>
          <p:nvPr>
            <p:ph type="sldNum" sz="quarter" idx="12"/>
          </p:nvPr>
        </p:nvSpPr>
        <p:spPr>
          <a:xfrm>
            <a:off x="912114" y="9179560"/>
            <a:ext cx="914400" cy="528320"/>
          </a:xfrm>
        </p:spPr>
        <p:txBody>
          <a:bodyPr/>
          <a:lstStyle/>
          <a:p>
            <a:fld id="{50C05186-5514-427C-B954-BA9D6D92D86B}" type="slidenum">
              <a:rPr kumimoji="1" lang="ja-JP" altLang="en-US" smtClean="0"/>
              <a:pPr/>
              <a:t>‹#›</a:t>
            </a:fld>
            <a:endParaRPr kumimoji="1" lang="ja-JP" altLang="en-US"/>
          </a:p>
        </p:txBody>
      </p:sp>
      <p:sp>
        <p:nvSpPr>
          <p:cNvPr id="21" name="正方形/長方形 20"/>
          <p:cNvSpPr/>
          <p:nvPr/>
        </p:nvSpPr>
        <p:spPr>
          <a:xfrm>
            <a:off x="678656" y="992560"/>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3015035"/>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992560"/>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3015035"/>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220133"/>
            <a:ext cx="6172200" cy="484395"/>
          </a:xfrm>
        </p:spPr>
        <p:style>
          <a:lnRef idx="1">
            <a:schemeClr val="accent2"/>
          </a:lnRef>
          <a:fillRef idx="2">
            <a:schemeClr val="accent2"/>
          </a:fillRef>
          <a:effectRef idx="1">
            <a:schemeClr val="accent2"/>
          </a:effectRef>
          <a:fontRef idx="none"/>
        </p:style>
        <p:txBody>
          <a:bodyPr anchor="ctr">
            <a:normAutofit/>
          </a:bodyPr>
          <a:lstStyle>
            <a:lvl1pPr>
              <a:defRPr sz="2000" b="0">
                <a:solidFill>
                  <a:srgbClr val="002060"/>
                </a:solidFill>
                <a:effectLst>
                  <a:outerShdw blurRad="38100" dist="38100" dir="2700000" algn="tl">
                    <a:srgbClr val="000000">
                      <a:alpha val="43137"/>
                    </a:srgbClr>
                  </a:outerShdw>
                </a:effectLst>
                <a:latin typeface="HGS創英角ｺﾞｼｯｸUB" pitchFamily="50" charset="-128"/>
                <a:ea typeface="HGS創英角ｺﾞｼｯｸUB" pitchFamily="50" charset="-128"/>
              </a:defRPr>
            </a:lvl1pPr>
          </a:lstStyle>
          <a:p>
            <a:r>
              <a:rPr kumimoji="0" lang="ja-JP" altLang="en-US" dirty="0"/>
              <a:t>マスタ タイトルの書式設定</a:t>
            </a:r>
            <a:endParaRPr kumimoji="0" lang="en-US" dirty="0"/>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342900" y="848544"/>
            <a:ext cx="6172200" cy="8044843"/>
          </a:xfrm>
        </p:spPr>
        <p:txBody>
          <a:bodyPr>
            <a:normAutofit/>
          </a:bodyPr>
          <a:lstStyle>
            <a:lvl1pPr>
              <a:defRPr sz="1600"/>
            </a:lvl1pPr>
            <a:lvl2pPr>
              <a:defRPr sz="1600"/>
            </a:lvl2pPr>
            <a:lvl3pPr>
              <a:defRPr sz="1600"/>
            </a:lvl3pPr>
            <a:lvl4pPr>
              <a:defRPr sz="1600"/>
            </a:lvl4pPr>
            <a:lvl5pPr>
              <a:defRPr sz="1600"/>
            </a:lvl5pPr>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A817566C-8F0F-4860-9D33-8D15806CD4C8}" type="datetimeFigureOut">
              <a:rPr kumimoji="1" lang="ja-JP" altLang="en-US" smtClean="0"/>
              <a:pPr/>
              <a:t>2021/6/4</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50C05186-5514-427C-B954-BA9D6D92D86B}" type="slidenum">
              <a:rPr kumimoji="1" lang="ja-JP" altLang="en-US" smtClean="0"/>
              <a:pPr/>
              <a: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7" name="日付プレースホルダ 6"/>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484395"/>
          </a:xfrm>
          <a:prstGeom prst="rect">
            <a:avLst/>
          </a:prstGeom>
        </p:spPr>
        <p:txBody>
          <a:bodyPr vert="horz" anchor="b" anchorCtr="0">
            <a:normAutofit/>
          </a:bodyPr>
          <a:lstStyle/>
          <a:p>
            <a:r>
              <a:rPr kumimoji="0" lang="ja-JP" altLang="en-US" dirty="0"/>
              <a:t>マスタ タイトルの書式設定</a:t>
            </a:r>
            <a:endParaRPr kumimoji="0" lang="en-US" dirty="0"/>
          </a:p>
        </p:txBody>
      </p:sp>
      <p:sp>
        <p:nvSpPr>
          <p:cNvPr id="13" name="テキスト プレースホルダ 12"/>
          <p:cNvSpPr>
            <a:spLocks noGrp="1"/>
          </p:cNvSpPr>
          <p:nvPr>
            <p:ph type="body" idx="1"/>
          </p:nvPr>
        </p:nvSpPr>
        <p:spPr>
          <a:xfrm>
            <a:off x="342900" y="920552"/>
            <a:ext cx="6172200" cy="7933211"/>
          </a:xfrm>
          <a:prstGeom prst="rect">
            <a:avLst/>
          </a:prstGeom>
        </p:spPr>
        <p:txBody>
          <a:bodyPr vert="horz">
            <a:normAutofit/>
          </a:bodyPr>
          <a:lstStyle/>
          <a:p>
            <a:pPr lvl="0" eaLnBrk="1" latinLnBrk="0" hangingPunct="1"/>
            <a:r>
              <a:rPr kumimoji="0" lang="ja-JP" altLang="en-US" dirty="0"/>
              <a:t>マスタ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A817566C-8F0F-4860-9D33-8D15806CD4C8}" type="datetimeFigureOut">
              <a:rPr kumimoji="1" lang="ja-JP" altLang="en-US" smtClean="0"/>
              <a:pPr/>
              <a:t>2021/6/4</a:t>
            </a:fld>
            <a:endParaRPr kumimoji="1" lang="ja-JP" altLang="en-US"/>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50C05186-5514-427C-B954-BA9D6D92D86B}" type="slidenum">
              <a:rPr kumimoji="1" lang="ja-JP" altLang="en-US" smtClean="0"/>
              <a:pPr/>
              <a:t>‹#›</a:t>
            </a:fld>
            <a:endParaRPr kumimoji="1" lang="ja-JP" altLang="en-US"/>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Lesson2 Java</a:t>
            </a:r>
            <a:r>
              <a:rPr lang="ja-JP" altLang="en-US" dirty="0"/>
              <a:t>の基本 </a:t>
            </a:r>
            <a:endParaRPr kumimoji="1" lang="ja-JP" altLang="en-US" dirty="0"/>
          </a:p>
        </p:txBody>
      </p:sp>
      <p:sp>
        <p:nvSpPr>
          <p:cNvPr id="6" name="テキスト ボックス 5"/>
          <p:cNvSpPr txBox="1"/>
          <p:nvPr/>
        </p:nvSpPr>
        <p:spPr>
          <a:xfrm>
            <a:off x="346511" y="5241032"/>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Lesson2</a:t>
            </a:r>
            <a:r>
              <a:rPr lang="ja-JP" altLang="en-US" sz="1600" dirty="0">
                <a:solidFill>
                  <a:schemeClr val="bg1"/>
                </a:solidFill>
                <a:latin typeface="+mn-ea"/>
              </a:rPr>
              <a:t> 挑戦問題</a:t>
            </a:r>
          </a:p>
        </p:txBody>
      </p:sp>
      <p:sp>
        <p:nvSpPr>
          <p:cNvPr id="16" name="コンテンツ プレースホルダ 2"/>
          <p:cNvSpPr txBox="1">
            <a:spLocks/>
          </p:cNvSpPr>
          <p:nvPr/>
        </p:nvSpPr>
        <p:spPr>
          <a:xfrm>
            <a:off x="346511" y="5673080"/>
            <a:ext cx="6172200" cy="3456384"/>
          </a:xfrm>
          <a:prstGeom prst="rect">
            <a:avLst/>
          </a:prstGeom>
        </p:spPr>
        <p:txBody>
          <a:bodyPr vert="horz">
            <a:noAutofit/>
          </a:bodyPr>
          <a:lstStyle/>
          <a:p>
            <a:pPr>
              <a:spcBef>
                <a:spcPts val="600"/>
              </a:spcBef>
              <a:buClr>
                <a:schemeClr val="accent1"/>
              </a:buClr>
              <a:buSzPct val="76000"/>
            </a:pPr>
            <a:r>
              <a:rPr lang="en-US" altLang="ja-JP" sz="1200" dirty="0">
                <a:latin typeface="+mn-ea"/>
              </a:rPr>
              <a:t>【 class </a:t>
            </a:r>
            <a:r>
              <a:rPr lang="en-US" altLang="ja-JP" sz="1200" dirty="0">
                <a:solidFill>
                  <a:srgbClr val="0000FF"/>
                </a:solidFill>
                <a:latin typeface="+mn-ea"/>
              </a:rPr>
              <a:t>Lesson2C1</a:t>
            </a:r>
            <a:r>
              <a:rPr lang="en-US" altLang="ja-JP" sz="1200" dirty="0">
                <a:latin typeface="+mn-ea"/>
              </a:rPr>
              <a:t>】(</a:t>
            </a:r>
            <a:r>
              <a:rPr lang="ja-JP" altLang="en-US" sz="1200" dirty="0">
                <a:latin typeface="+mn-ea"/>
              </a:rPr>
              <a:t>数値ではなく文字列で表示してください</a:t>
            </a:r>
            <a:r>
              <a:rPr lang="en-US" altLang="ja-JP" sz="1200" dirty="0">
                <a:latin typeface="+mn-ea"/>
              </a:rPr>
              <a:t>)</a:t>
            </a:r>
          </a:p>
          <a:p>
            <a:pPr lvl="0">
              <a:spcBef>
                <a:spcPts val="600"/>
              </a:spcBef>
              <a:buClr>
                <a:schemeClr val="accent1"/>
              </a:buClr>
              <a:buSzPct val="76000"/>
            </a:pPr>
            <a:r>
              <a:rPr lang="ja-JP" altLang="en-US" sz="1200" dirty="0">
                <a:latin typeface="+mn-ea"/>
              </a:rPr>
              <a:t>「合計金額は</a:t>
            </a:r>
            <a:r>
              <a:rPr lang="en-US" altLang="ja-JP" sz="1200" dirty="0">
                <a:latin typeface="+mn-ea"/>
              </a:rPr>
              <a:t>\15,600</a:t>
            </a:r>
            <a:r>
              <a:rPr lang="ja-JP" altLang="en-US" sz="1200" dirty="0">
                <a:latin typeface="+mn-ea"/>
              </a:rPr>
              <a:t>です。」と表示するプログラムを作成してください。</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kumimoji="1" lang="en-US" altLang="ja-JP" sz="1200" b="0" i="0" u="none" strike="noStrike" kern="1200" cap="none" spc="0" normalizeH="0" baseline="0" noProof="0" dirty="0">
              <a:ln>
                <a:noFill/>
              </a:ln>
              <a:solidFill>
                <a:schemeClr val="tx1"/>
              </a:solidFill>
              <a:effectLst/>
              <a:uLnTx/>
              <a:uFillTx/>
              <a:latin typeface="+mn-ea"/>
              <a:cs typeface="+mn-cs"/>
            </a:endParaRPr>
          </a:p>
          <a:p>
            <a:pPr>
              <a:spcBef>
                <a:spcPts val="600"/>
              </a:spcBef>
              <a:buClr>
                <a:schemeClr val="accent1"/>
              </a:buClr>
              <a:buSzPct val="76000"/>
            </a:pPr>
            <a:endParaRPr lang="en-US" altLang="ja-JP" sz="1200" dirty="0">
              <a:latin typeface="+mn-ea"/>
            </a:endParaRPr>
          </a:p>
          <a:p>
            <a:pPr>
              <a:spcBef>
                <a:spcPts val="600"/>
              </a:spcBef>
              <a:buClr>
                <a:schemeClr val="accent1"/>
              </a:buClr>
              <a:buSzPct val="76000"/>
            </a:pPr>
            <a:endParaRPr lang="en-US" altLang="ja-JP" sz="1200" dirty="0">
              <a:latin typeface="+mn-ea"/>
            </a:endParaRPr>
          </a:p>
          <a:p>
            <a:pPr>
              <a:spcBef>
                <a:spcPts val="600"/>
              </a:spcBef>
              <a:buClr>
                <a:schemeClr val="accent1"/>
              </a:buClr>
              <a:buSzPct val="76000"/>
            </a:pPr>
            <a:r>
              <a:rPr lang="en-US" altLang="ja-JP" sz="1200" dirty="0">
                <a:latin typeface="+mn-ea"/>
              </a:rPr>
              <a:t>【 class </a:t>
            </a:r>
            <a:r>
              <a:rPr lang="en-US" altLang="ja-JP" sz="1200" dirty="0">
                <a:solidFill>
                  <a:srgbClr val="0000FF"/>
                </a:solidFill>
                <a:latin typeface="+mn-ea"/>
              </a:rPr>
              <a:t>Lesson2C2</a:t>
            </a:r>
            <a:r>
              <a:rPr lang="en-US" altLang="ja-JP" sz="1200" dirty="0">
                <a:latin typeface="+mn-ea"/>
              </a:rPr>
              <a:t> 】</a:t>
            </a:r>
            <a:r>
              <a:rPr lang="ja-JP" altLang="en-US" sz="1200" dirty="0">
                <a:latin typeface="+mn-ea"/>
              </a:rPr>
              <a:t>ヒント：エスケープシーケンス　スペース</a:t>
            </a:r>
            <a:endParaRPr lang="en-US" altLang="ja-JP" sz="1200" dirty="0">
              <a:latin typeface="+mn-ea"/>
            </a:endParaRPr>
          </a:p>
          <a:p>
            <a:pPr lvl="0">
              <a:spcBef>
                <a:spcPts val="600"/>
              </a:spcBef>
              <a:buClr>
                <a:schemeClr val="accent1"/>
              </a:buClr>
              <a:buSzPct val="76000"/>
            </a:pPr>
            <a:r>
              <a:rPr lang="ja-JP" altLang="en-US" sz="1200" dirty="0">
                <a:solidFill>
                  <a:srgbClr val="0000FF"/>
                </a:solidFill>
                <a:latin typeface="+mn-ea"/>
              </a:rPr>
              <a:t>タブ文字を利用して</a:t>
            </a:r>
            <a:r>
              <a:rPr lang="ja-JP" altLang="en-US" sz="1200" dirty="0">
                <a:latin typeface="+mn-ea"/>
              </a:rPr>
              <a:t>下記の出力結果になるようなプログラムを作成してください。</a:t>
            </a:r>
            <a:endParaRPr lang="en-US" altLang="ja-JP" sz="1200" dirty="0">
              <a:latin typeface="+mn-ea"/>
            </a:endParaRPr>
          </a:p>
          <a:p>
            <a:pPr lvl="0">
              <a:spcBef>
                <a:spcPts val="600"/>
              </a:spcBef>
              <a:buClr>
                <a:schemeClr val="accent1"/>
              </a:buClr>
              <a:buSzPct val="76000"/>
            </a:pPr>
            <a:r>
              <a:rPr lang="ja-JP" altLang="en-US" sz="1200" dirty="0">
                <a:latin typeface="+mn-ea"/>
              </a:rPr>
              <a:t>　　　　　</a:t>
            </a:r>
            <a:r>
              <a:rPr lang="en-US" altLang="ja-JP" sz="1200" dirty="0">
                <a:latin typeface="+mn-ea"/>
              </a:rPr>
              <a:t>※</a:t>
            </a:r>
            <a:r>
              <a:rPr lang="ja-JP" altLang="en-US" sz="1200" dirty="0">
                <a:latin typeface="+mn-ea"/>
              </a:rPr>
              <a:t>スペースを使って位置を合わせる方法は使いません。</a:t>
            </a:r>
          </a:p>
          <a:p>
            <a:pPr lvl="0">
              <a:spcBef>
                <a:spcPts val="600"/>
              </a:spcBef>
              <a:buClr>
                <a:schemeClr val="accent1"/>
              </a:buClr>
              <a:buSzPct val="76000"/>
            </a:pPr>
            <a:endParaRPr kumimoji="1" lang="ja-JP" altLang="en-US" sz="1200" b="0" i="0" u="none" strike="noStrike" kern="1200" cap="none" spc="0" normalizeH="0" baseline="0" noProof="0" dirty="0">
              <a:ln>
                <a:noFill/>
              </a:ln>
              <a:solidFill>
                <a:schemeClr val="tx1"/>
              </a:solidFill>
              <a:effectLst/>
              <a:uLnTx/>
              <a:uFillTx/>
              <a:latin typeface="+mn-ea"/>
              <a:cs typeface="+mn-cs"/>
            </a:endParaRPr>
          </a:p>
        </p:txBody>
      </p:sp>
      <p:sp>
        <p:nvSpPr>
          <p:cNvPr id="7" name="テキスト ボックス 6"/>
          <p:cNvSpPr txBox="1"/>
          <p:nvPr/>
        </p:nvSpPr>
        <p:spPr>
          <a:xfrm>
            <a:off x="355476" y="920552"/>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latin typeface="+mn-ea"/>
              </a:rPr>
              <a:t>Lesson2</a:t>
            </a:r>
            <a:r>
              <a:rPr lang="ja-JP" altLang="en-US" sz="1600" dirty="0">
                <a:solidFill>
                  <a:schemeClr val="bg1"/>
                </a:solidFill>
                <a:latin typeface="+mn-ea"/>
              </a:rPr>
              <a:t> 練習問題</a:t>
            </a:r>
            <a:endParaRPr kumimoji="1" lang="ja-JP" altLang="en-US" sz="1600" dirty="0">
              <a:solidFill>
                <a:schemeClr val="bg1"/>
              </a:solidFill>
              <a:latin typeface="+mn-ea"/>
            </a:endParaRPr>
          </a:p>
        </p:txBody>
      </p:sp>
      <p:sp>
        <p:nvSpPr>
          <p:cNvPr id="8" name="コンテンツ プレースホルダ 2"/>
          <p:cNvSpPr txBox="1">
            <a:spLocks/>
          </p:cNvSpPr>
          <p:nvPr/>
        </p:nvSpPr>
        <p:spPr>
          <a:xfrm>
            <a:off x="365720" y="1331114"/>
            <a:ext cx="6172200" cy="504056"/>
          </a:xfrm>
          <a:prstGeom prst="rect">
            <a:avLst/>
          </a:prstGeom>
        </p:spPr>
        <p:txBody>
          <a:bodyPr vert="horz">
            <a:noAutofit/>
          </a:bodyPr>
          <a:lstStyle/>
          <a:p>
            <a:pPr>
              <a:spcBef>
                <a:spcPts val="600"/>
              </a:spcBef>
              <a:buClr>
                <a:schemeClr val="accent1"/>
              </a:buClr>
              <a:buSzPct val="76000"/>
            </a:pPr>
            <a:r>
              <a:rPr lang="en-US" altLang="ja-JP" sz="1200">
                <a:latin typeface="+mn-ea"/>
              </a:rPr>
              <a:t>【 </a:t>
            </a:r>
            <a:r>
              <a:rPr lang="en-US" altLang="ja-JP" sz="1200" dirty="0">
                <a:latin typeface="+mn-ea"/>
              </a:rPr>
              <a:t>class </a:t>
            </a:r>
            <a:r>
              <a:rPr lang="en-US" altLang="ja-JP" sz="1200" dirty="0">
                <a:solidFill>
                  <a:srgbClr val="0000FF"/>
                </a:solidFill>
                <a:latin typeface="+mn-ea"/>
              </a:rPr>
              <a:t>Lesson2B1</a:t>
            </a:r>
            <a:r>
              <a:rPr lang="en-US" altLang="ja-JP" sz="1200" dirty="0">
                <a:solidFill>
                  <a:srgbClr val="000000"/>
                </a:solidFill>
                <a:latin typeface="+mn-ea"/>
              </a:rPr>
              <a:t> </a:t>
            </a:r>
            <a:r>
              <a:rPr lang="en-US" altLang="ja-JP" sz="1200" dirty="0">
                <a:latin typeface="+mn-ea"/>
              </a:rPr>
              <a:t>】</a:t>
            </a:r>
          </a:p>
          <a:p>
            <a:pPr lvl="0">
              <a:spcBef>
                <a:spcPts val="600"/>
              </a:spcBef>
              <a:buClr>
                <a:schemeClr val="accent1"/>
              </a:buClr>
              <a:buSzPct val="76000"/>
            </a:pPr>
            <a:endParaRPr kumimoji="1" lang="ja-JP" altLang="en-US" sz="1200" b="0" i="0" u="none" strike="noStrike" kern="1200" cap="none" spc="0" normalizeH="0" baseline="0" noProof="0" dirty="0">
              <a:ln>
                <a:noFill/>
              </a:ln>
              <a:solidFill>
                <a:schemeClr val="tx1"/>
              </a:solidFill>
              <a:effectLst/>
              <a:uLnTx/>
              <a:uFillTx/>
              <a:latin typeface="+mn-ea"/>
              <a:cs typeface="+mn-cs"/>
            </a:endParaRPr>
          </a:p>
        </p:txBody>
      </p:sp>
      <p:sp>
        <p:nvSpPr>
          <p:cNvPr id="10" name="コンテンツ プレースホルダ 2"/>
          <p:cNvSpPr txBox="1">
            <a:spLocks/>
          </p:cNvSpPr>
          <p:nvPr/>
        </p:nvSpPr>
        <p:spPr>
          <a:xfrm>
            <a:off x="365720" y="1469287"/>
            <a:ext cx="6172200" cy="576064"/>
          </a:xfrm>
          <a:prstGeom prst="rect">
            <a:avLst/>
          </a:prstGeom>
        </p:spPr>
        <p:txBody>
          <a:bodyPr vert="horz">
            <a:noAutofit/>
          </a:bodyPr>
          <a:lstStyle/>
          <a:p>
            <a:pPr>
              <a:spcBef>
                <a:spcPts val="600"/>
              </a:spcBef>
              <a:buClr>
                <a:schemeClr val="accent1"/>
              </a:buClr>
              <a:buSzPct val="76000"/>
            </a:pPr>
            <a:endParaRPr lang="en-US" altLang="ja-JP" sz="1200" dirty="0">
              <a:latin typeface="+mn-ea"/>
            </a:endParaRPr>
          </a:p>
          <a:p>
            <a:pPr lvl="0">
              <a:spcBef>
                <a:spcPts val="600"/>
              </a:spcBef>
              <a:buClr>
                <a:schemeClr val="accent1"/>
              </a:buClr>
              <a:buSzPct val="76000"/>
            </a:pPr>
            <a:r>
              <a:rPr lang="en-US" altLang="ja-JP" sz="1200" dirty="0" err="1">
                <a:latin typeface="+mn-ea"/>
              </a:rPr>
              <a:t>System.out.println</a:t>
            </a:r>
            <a:r>
              <a:rPr lang="ja-JP" altLang="en-US" sz="1200" dirty="0">
                <a:latin typeface="+mn-ea"/>
              </a:rPr>
              <a:t>を一度しか使わずに下記の実行結果になるように作成してください。</a:t>
            </a:r>
            <a:endParaRPr lang="en-US" altLang="ja-JP" sz="1200" dirty="0">
              <a:latin typeface="+mn-ea"/>
            </a:endParaRPr>
          </a:p>
          <a:p>
            <a:pPr lvl="0">
              <a:spcBef>
                <a:spcPts val="600"/>
              </a:spcBef>
              <a:buClr>
                <a:schemeClr val="accent1"/>
              </a:buClr>
              <a:buSzPct val="76000"/>
            </a:pPr>
            <a:r>
              <a:rPr kumimoji="1" lang="ja-JP" altLang="en-US" sz="1200" b="0" i="0" u="none" strike="noStrike" kern="1200" cap="none" spc="0" normalizeH="0" baseline="0" noProof="0" dirty="0">
                <a:ln>
                  <a:noFill/>
                </a:ln>
                <a:effectLst/>
                <a:uLnTx/>
                <a:uFillTx/>
                <a:latin typeface="+mn-ea"/>
                <a:cs typeface="+mn-cs"/>
              </a:rPr>
              <a:t>ヒント：エスケープシーケンスで改行は</a:t>
            </a:r>
            <a:r>
              <a:rPr kumimoji="1" lang="en-US" altLang="ja-JP" sz="1200" b="0" i="0" u="none" strike="noStrike" kern="1200" cap="none" spc="0" normalizeH="0" baseline="0" noProof="0" dirty="0">
                <a:ln>
                  <a:noFill/>
                </a:ln>
                <a:effectLst/>
                <a:uLnTx/>
                <a:uFillTx/>
                <a:latin typeface="+mn-ea"/>
                <a:cs typeface="+mn-cs"/>
              </a:rPr>
              <a:t>…</a:t>
            </a:r>
            <a:endParaRPr kumimoji="1" lang="ja-JP" altLang="en-US" sz="1200" b="0" i="0" u="none" strike="noStrike" kern="1200" cap="none" spc="0" normalizeH="0" baseline="0" noProof="0" dirty="0">
              <a:ln>
                <a:noFill/>
              </a:ln>
              <a:effectLst/>
              <a:uLnTx/>
              <a:uFillTx/>
              <a:latin typeface="+mn-ea"/>
              <a:cs typeface="+mn-cs"/>
            </a:endParaRPr>
          </a:p>
        </p:txBody>
      </p:sp>
      <p:sp>
        <p:nvSpPr>
          <p:cNvPr id="12" name="Rectangle 4"/>
          <p:cNvSpPr>
            <a:spLocks noChangeArrowheads="1"/>
          </p:cNvSpPr>
          <p:nvPr/>
        </p:nvSpPr>
        <p:spPr bwMode="auto">
          <a:xfrm>
            <a:off x="764704" y="2342947"/>
            <a:ext cx="3312368" cy="648072"/>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b="0" i="0" u="none" strike="noStrike" baseline="0" dirty="0">
                <a:solidFill>
                  <a:srgbClr val="000000"/>
                </a:solidFill>
                <a:latin typeface="ＭＳ ゴシック" pitchFamily="49" charset="-128"/>
                <a:ea typeface="ＭＳ ゴシック" pitchFamily="49" charset="-128"/>
              </a:rPr>
              <a:t>（実行結果）</a:t>
            </a:r>
            <a:endParaRPr lang="en-US" altLang="ja-JP" sz="900" b="0" i="0" u="none" strike="noStrike" baseline="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ＭＳ ゴシック" pitchFamily="49" charset="-128"/>
                <a:ea typeface="ＭＳ ゴシック" pitchFamily="49" charset="-128"/>
              </a:rPr>
              <a:t>朝</a:t>
            </a:r>
          </a:p>
          <a:p>
            <a:pPr>
              <a:defRPr sz="1000"/>
            </a:pPr>
            <a:r>
              <a:rPr lang="ja-JP" altLang="en-US" sz="900" dirty="0">
                <a:solidFill>
                  <a:srgbClr val="000000"/>
                </a:solidFill>
                <a:latin typeface="ＭＳ ゴシック" pitchFamily="49" charset="-128"/>
                <a:ea typeface="ＭＳ ゴシック" pitchFamily="49" charset="-128"/>
              </a:rPr>
              <a:t>昼</a:t>
            </a:r>
          </a:p>
          <a:p>
            <a:pPr>
              <a:defRPr sz="1000"/>
            </a:pPr>
            <a:r>
              <a:rPr lang="ja-JP" altLang="en-US" sz="900" dirty="0">
                <a:solidFill>
                  <a:srgbClr val="000000"/>
                </a:solidFill>
                <a:latin typeface="ＭＳ ゴシック" pitchFamily="49" charset="-128"/>
                <a:ea typeface="ＭＳ ゴシック" pitchFamily="49" charset="-128"/>
              </a:rPr>
              <a:t>夜</a:t>
            </a:r>
            <a:endParaRPr lang="ja-JP" altLang="en-US" sz="900" b="0" i="0" u="none" strike="noStrike" baseline="0" dirty="0">
              <a:solidFill>
                <a:srgbClr val="000000"/>
              </a:solidFill>
              <a:latin typeface="ＭＳ ゴシック" pitchFamily="49" charset="-128"/>
              <a:ea typeface="ＭＳ ゴシック" pitchFamily="49" charset="-128"/>
            </a:endParaRPr>
          </a:p>
        </p:txBody>
      </p:sp>
      <p:sp>
        <p:nvSpPr>
          <p:cNvPr id="14" name="Rectangle 4"/>
          <p:cNvSpPr>
            <a:spLocks noChangeArrowheads="1"/>
          </p:cNvSpPr>
          <p:nvPr/>
        </p:nvSpPr>
        <p:spPr bwMode="auto">
          <a:xfrm>
            <a:off x="764704" y="8127195"/>
            <a:ext cx="3312368" cy="129614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b="0" i="0" u="none" strike="noStrike" baseline="0" dirty="0">
                <a:solidFill>
                  <a:srgbClr val="000000"/>
                </a:solidFill>
                <a:latin typeface="ＭＳ ゴシック" pitchFamily="49" charset="-128"/>
                <a:ea typeface="ＭＳ ゴシック" pitchFamily="49" charset="-128"/>
              </a:rPr>
              <a:t>（実行結果）</a:t>
            </a:r>
            <a:endParaRPr lang="en-US" altLang="ja-JP" sz="900" b="0" i="0" u="none" strike="noStrike" baseline="0" dirty="0">
              <a:solidFill>
                <a:srgbClr val="000000"/>
              </a:solidFill>
              <a:latin typeface="ＭＳ ゴシック" pitchFamily="49" charset="-128"/>
              <a:ea typeface="ＭＳ ゴシック" pitchFamily="49" charset="-128"/>
            </a:endParaRPr>
          </a:p>
          <a:p>
            <a:pPr>
              <a:defRPr sz="1000"/>
            </a:pPr>
            <a:r>
              <a:rPr lang="ja-JP" altLang="en-US" sz="900" dirty="0">
                <a:solidFill>
                  <a:srgbClr val="000000"/>
                </a:solidFill>
                <a:latin typeface="+mn-ea"/>
              </a:rPr>
              <a:t>第</a:t>
            </a:r>
            <a:r>
              <a:rPr lang="en-US" altLang="ja-JP" sz="900" dirty="0">
                <a:solidFill>
                  <a:srgbClr val="000000"/>
                </a:solidFill>
                <a:latin typeface="+mn-ea"/>
              </a:rPr>
              <a:t>1</a:t>
            </a:r>
            <a:r>
              <a:rPr lang="ja-JP" altLang="en-US" sz="900" dirty="0">
                <a:solidFill>
                  <a:srgbClr val="000000"/>
                </a:solidFill>
                <a:latin typeface="+mn-ea"/>
              </a:rPr>
              <a:t>章</a:t>
            </a:r>
            <a:endParaRPr lang="en-US" altLang="ja-JP" sz="900" dirty="0">
              <a:solidFill>
                <a:srgbClr val="000000"/>
              </a:solidFill>
              <a:latin typeface="+mn-ea"/>
            </a:endParaRPr>
          </a:p>
          <a:p>
            <a:pPr>
              <a:defRPr sz="1000"/>
            </a:pPr>
            <a:r>
              <a:rPr lang="en-US" altLang="ja-JP" sz="900" dirty="0">
                <a:solidFill>
                  <a:srgbClr val="000000"/>
                </a:solidFill>
                <a:latin typeface="+mn-ea"/>
              </a:rPr>
              <a:t>	</a:t>
            </a:r>
            <a:r>
              <a:rPr lang="ja-JP" altLang="en-US" sz="900" dirty="0">
                <a:solidFill>
                  <a:srgbClr val="000000"/>
                </a:solidFill>
                <a:latin typeface="+mn-ea"/>
              </a:rPr>
              <a:t>第</a:t>
            </a:r>
            <a:r>
              <a:rPr lang="en-US" altLang="ja-JP" sz="900" dirty="0">
                <a:solidFill>
                  <a:srgbClr val="000000"/>
                </a:solidFill>
                <a:latin typeface="+mn-ea"/>
              </a:rPr>
              <a:t>1</a:t>
            </a:r>
            <a:r>
              <a:rPr lang="ja-JP" altLang="en-US" sz="900" dirty="0">
                <a:solidFill>
                  <a:srgbClr val="000000"/>
                </a:solidFill>
                <a:latin typeface="+mn-ea"/>
              </a:rPr>
              <a:t>節</a:t>
            </a:r>
            <a:endParaRPr lang="en-US" altLang="ja-JP" sz="900" dirty="0">
              <a:solidFill>
                <a:srgbClr val="000000"/>
              </a:solidFill>
              <a:latin typeface="+mn-ea"/>
            </a:endParaRPr>
          </a:p>
          <a:p>
            <a:pPr>
              <a:defRPr sz="1000"/>
            </a:pPr>
            <a:r>
              <a:rPr lang="en-US" altLang="ja-JP" sz="900" dirty="0">
                <a:solidFill>
                  <a:srgbClr val="000000"/>
                </a:solidFill>
                <a:latin typeface="+mn-ea"/>
              </a:rPr>
              <a:t>		</a:t>
            </a:r>
            <a:r>
              <a:rPr lang="ja-JP" altLang="en-US" sz="900" dirty="0">
                <a:solidFill>
                  <a:srgbClr val="000000"/>
                </a:solidFill>
                <a:latin typeface="+mn-ea"/>
              </a:rPr>
              <a:t>その</a:t>
            </a:r>
            <a:r>
              <a:rPr lang="en-US" altLang="ja-JP" sz="900" dirty="0">
                <a:solidFill>
                  <a:srgbClr val="000000"/>
                </a:solidFill>
                <a:latin typeface="+mn-ea"/>
              </a:rPr>
              <a:t>1</a:t>
            </a:r>
          </a:p>
          <a:p>
            <a:pPr>
              <a:defRPr sz="1000"/>
            </a:pPr>
            <a:r>
              <a:rPr lang="en-US" altLang="ja-JP" sz="900" dirty="0">
                <a:solidFill>
                  <a:srgbClr val="000000"/>
                </a:solidFill>
                <a:latin typeface="+mn-ea"/>
              </a:rPr>
              <a:t>		</a:t>
            </a:r>
            <a:r>
              <a:rPr lang="ja-JP" altLang="en-US" sz="900" dirty="0">
                <a:solidFill>
                  <a:srgbClr val="000000"/>
                </a:solidFill>
                <a:latin typeface="+mn-ea"/>
              </a:rPr>
              <a:t>その</a:t>
            </a:r>
            <a:r>
              <a:rPr lang="en-US" altLang="ja-JP" sz="900" dirty="0">
                <a:solidFill>
                  <a:srgbClr val="000000"/>
                </a:solidFill>
                <a:latin typeface="+mn-ea"/>
              </a:rPr>
              <a:t>2</a:t>
            </a:r>
          </a:p>
          <a:p>
            <a:pPr>
              <a:defRPr sz="1000"/>
            </a:pPr>
            <a:r>
              <a:rPr lang="en-US" altLang="ja-JP" sz="900" dirty="0">
                <a:solidFill>
                  <a:srgbClr val="000000"/>
                </a:solidFill>
                <a:latin typeface="+mn-ea"/>
              </a:rPr>
              <a:t>	</a:t>
            </a:r>
            <a:r>
              <a:rPr lang="ja-JP" altLang="en-US" sz="900" dirty="0">
                <a:solidFill>
                  <a:srgbClr val="000000"/>
                </a:solidFill>
                <a:latin typeface="+mn-ea"/>
              </a:rPr>
              <a:t>第</a:t>
            </a:r>
            <a:r>
              <a:rPr lang="en-US" altLang="ja-JP" sz="900" dirty="0">
                <a:solidFill>
                  <a:srgbClr val="000000"/>
                </a:solidFill>
                <a:latin typeface="+mn-ea"/>
              </a:rPr>
              <a:t>2</a:t>
            </a:r>
            <a:r>
              <a:rPr lang="ja-JP" altLang="en-US" sz="900" dirty="0">
                <a:solidFill>
                  <a:srgbClr val="000000"/>
                </a:solidFill>
                <a:latin typeface="+mn-ea"/>
              </a:rPr>
              <a:t>節</a:t>
            </a:r>
            <a:endParaRPr lang="en-US" altLang="ja-JP" sz="900" dirty="0">
              <a:solidFill>
                <a:srgbClr val="000000"/>
              </a:solidFill>
              <a:latin typeface="+mn-ea"/>
            </a:endParaRPr>
          </a:p>
          <a:p>
            <a:pPr>
              <a:defRPr sz="1000"/>
            </a:pPr>
            <a:r>
              <a:rPr lang="en-US" altLang="ja-JP" sz="900" dirty="0">
                <a:solidFill>
                  <a:srgbClr val="000000"/>
                </a:solidFill>
                <a:latin typeface="+mn-ea"/>
              </a:rPr>
              <a:t>		</a:t>
            </a:r>
            <a:r>
              <a:rPr lang="ja-JP" altLang="en-US" sz="900" dirty="0">
                <a:solidFill>
                  <a:srgbClr val="000000"/>
                </a:solidFill>
                <a:latin typeface="+mn-ea"/>
              </a:rPr>
              <a:t>その</a:t>
            </a:r>
            <a:r>
              <a:rPr lang="en-US" altLang="ja-JP" sz="900" dirty="0">
                <a:solidFill>
                  <a:srgbClr val="000000"/>
                </a:solidFill>
                <a:latin typeface="+mn-ea"/>
              </a:rPr>
              <a:t>1</a:t>
            </a:r>
          </a:p>
          <a:p>
            <a:pPr>
              <a:defRPr sz="1000"/>
            </a:pPr>
            <a:r>
              <a:rPr lang="en-US" altLang="ja-JP" sz="900" dirty="0">
                <a:solidFill>
                  <a:srgbClr val="000000"/>
                </a:solidFill>
                <a:latin typeface="+mn-ea"/>
              </a:rPr>
              <a:t>		</a:t>
            </a:r>
            <a:r>
              <a:rPr lang="ja-JP" altLang="en-US" sz="900" dirty="0">
                <a:solidFill>
                  <a:srgbClr val="000000"/>
                </a:solidFill>
                <a:latin typeface="+mn-ea"/>
              </a:rPr>
              <a:t>その</a:t>
            </a:r>
            <a:r>
              <a:rPr lang="en-US" altLang="ja-JP" sz="900" dirty="0">
                <a:solidFill>
                  <a:srgbClr val="000000"/>
                </a:solidFill>
                <a:latin typeface="+mn-ea"/>
              </a:rPr>
              <a:t>2</a:t>
            </a:r>
          </a:p>
        </p:txBody>
      </p:sp>
      <p:sp>
        <p:nvSpPr>
          <p:cNvPr id="15" name="Rectangle 4"/>
          <p:cNvSpPr>
            <a:spLocks noChangeArrowheads="1"/>
          </p:cNvSpPr>
          <p:nvPr/>
        </p:nvSpPr>
        <p:spPr bwMode="auto">
          <a:xfrm>
            <a:off x="620688" y="6249144"/>
            <a:ext cx="3312368" cy="432048"/>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b="0" i="0" u="none" strike="noStrike" baseline="0" dirty="0">
                <a:solidFill>
                  <a:srgbClr val="000000"/>
                </a:solidFill>
                <a:latin typeface="ＭＳ ゴシック" pitchFamily="49" charset="-128"/>
                <a:ea typeface="ＭＳ ゴシック" pitchFamily="49" charset="-128"/>
              </a:rPr>
              <a:t>（実行結果）</a:t>
            </a:r>
            <a:endParaRPr lang="en-US" altLang="ja-JP" sz="900" b="0" i="0" u="none" strike="noStrike" baseline="0" dirty="0">
              <a:solidFill>
                <a:srgbClr val="000000"/>
              </a:solidFill>
              <a:latin typeface="ＭＳ ゴシック" pitchFamily="49" charset="-128"/>
              <a:ea typeface="ＭＳ ゴシック" pitchFamily="49" charset="-128"/>
            </a:endParaRPr>
          </a:p>
          <a:p>
            <a:pPr>
              <a:defRPr sz="1000"/>
            </a:pPr>
            <a:r>
              <a:rPr lang="ja-JP" altLang="en-US" sz="900" dirty="0">
                <a:latin typeface="ＭＳ ゴシック" pitchFamily="49" charset="-128"/>
                <a:ea typeface="ＭＳ ゴシック" pitchFamily="49" charset="-128"/>
              </a:rPr>
              <a:t>合計金額は</a:t>
            </a:r>
            <a:r>
              <a:rPr lang="en-US" altLang="ja-JP" sz="900" dirty="0">
                <a:latin typeface="ＭＳ ゴシック" pitchFamily="49" charset="-128"/>
                <a:ea typeface="ＭＳ ゴシック" pitchFamily="49" charset="-128"/>
              </a:rPr>
              <a:t>\15,600</a:t>
            </a:r>
            <a:r>
              <a:rPr lang="ja-JP" altLang="en-US" sz="900" dirty="0">
                <a:latin typeface="ＭＳ ゴシック" pitchFamily="49" charset="-128"/>
                <a:ea typeface="ＭＳ ゴシック" pitchFamily="49" charset="-128"/>
              </a:rPr>
              <a:t>です。</a:t>
            </a:r>
            <a:endParaRPr lang="ja-JP" altLang="en-US" sz="900" dirty="0">
              <a:solidFill>
                <a:srgbClr val="000000"/>
              </a:solidFill>
              <a:latin typeface="ＭＳ ゴシック" pitchFamily="49" charset="-128"/>
              <a:ea typeface="ＭＳ ゴシック" pitchFamily="49" charset="-12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22485</TotalTime>
  <Words>165</Words>
  <Application>Microsoft Office PowerPoint</Application>
  <PresentationFormat>A4 210 x 297 mm</PresentationFormat>
  <Paragraphs>30</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HGS創英角ｺﾞｼｯｸUB</vt:lpstr>
      <vt:lpstr>HG明朝E</vt:lpstr>
      <vt:lpstr>ＭＳ Ｐゴシック</vt:lpstr>
      <vt:lpstr>ＭＳ ゴシック</vt:lpstr>
      <vt:lpstr>Bookman Old Style</vt:lpstr>
      <vt:lpstr>Gill Sans MT</vt:lpstr>
      <vt:lpstr>Wingdings</vt:lpstr>
      <vt:lpstr>Wingdings 3</vt:lpstr>
      <vt:lpstr>アース</vt:lpstr>
      <vt:lpstr>Lesson2 Javaの基本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nn</dc:creator>
  <cp:lastModifiedBy>is00</cp:lastModifiedBy>
  <cp:revision>399</cp:revision>
  <dcterms:created xsi:type="dcterms:W3CDTF">2017-01-15T23:56:28Z</dcterms:created>
  <dcterms:modified xsi:type="dcterms:W3CDTF">2021-06-04T05:42:04Z</dcterms:modified>
</cp:coreProperties>
</file>