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329" r:id="rId3"/>
    <p:sldId id="273" r:id="rId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2" autoAdjust="0"/>
    <p:restoredTop sz="94660"/>
  </p:normalViewPr>
  <p:slideViewPr>
    <p:cSldViewPr>
      <p:cViewPr>
        <p:scale>
          <a:sx n="100" d="100"/>
          <a:sy n="100" d="100"/>
        </p:scale>
        <p:origin x="1704" y="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914400" y="1336518"/>
            <a:ext cx="5143500" cy="1430867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914400" y="3125101"/>
            <a:ext cx="5143500" cy="77046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>
            <a:lvl1pPr>
              <a:defRPr sz="1400"/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912114" y="9179560"/>
            <a:ext cx="914400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78656" y="992560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685800" y="3015035"/>
            <a:ext cx="5486400" cy="9906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678656" y="992560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685800" y="3015035"/>
            <a:ext cx="171450" cy="9906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690205" y="4625042"/>
            <a:ext cx="8453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>
              <a:defRPr sz="2000" b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42900" y="848544"/>
            <a:ext cx="6172200" cy="80448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dirty="0"/>
              <a:t>マスタ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292600"/>
            <a:ext cx="5143500" cy="1540933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71550" y="6163733"/>
            <a:ext cx="5086350" cy="1651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386" y="9179560"/>
            <a:ext cx="1140714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5800" y="4072467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85800" y="4072467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342900" y="1761067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74149" y="1756664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1857375"/>
            <a:ext cx="3030141" cy="9906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3486151" y="1871133"/>
            <a:ext cx="3031331" cy="9906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290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348615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43450" y="440267"/>
            <a:ext cx="1885950" cy="1210733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743450" y="1761068"/>
            <a:ext cx="1885950" cy="699611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274984" y="4801658"/>
            <a:ext cx="8717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228600" y="440267"/>
            <a:ext cx="4286250" cy="825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723459"/>
            <a:ext cx="6172200" cy="974549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42900" y="2751667"/>
            <a:ext cx="6172200" cy="616813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761067"/>
            <a:ext cx="6172200" cy="770467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342900" y="723459"/>
            <a:ext cx="137160" cy="990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342900" y="920552"/>
            <a:ext cx="6172200" cy="79332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4800600" y="9181394"/>
            <a:ext cx="1716786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173986" y="9181394"/>
            <a:ext cx="2628900" cy="528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59486" y="9181394"/>
            <a:ext cx="1485900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Lesson6 </a:t>
            </a:r>
            <a:r>
              <a:rPr lang="ja-JP" altLang="en-US" dirty="0"/>
              <a:t>何度も繰り返す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2656" y="870030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Lesson6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練習問題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32656" y="1280592"/>
            <a:ext cx="5976664" cy="79208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6-B-1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Lesson6B1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</a:t>
            </a:r>
            <a:r>
              <a:rPr lang="ja-JP" altLang="en-US" sz="1200" dirty="0">
                <a:latin typeface="+mn-ea"/>
              </a:rPr>
              <a:t>から</a:t>
            </a:r>
            <a:r>
              <a:rPr lang="en-US" altLang="ja-JP" sz="1200" dirty="0">
                <a:latin typeface="+mn-ea"/>
              </a:rPr>
              <a:t>100</a:t>
            </a:r>
            <a:r>
              <a:rPr lang="ja-JP" altLang="en-US" sz="1200" dirty="0" err="1">
                <a:latin typeface="+mn-ea"/>
              </a:rPr>
              <a:t>まで</a:t>
            </a:r>
            <a:r>
              <a:rPr lang="ja-JP" altLang="en-US" sz="1200" dirty="0">
                <a:latin typeface="+mn-ea"/>
              </a:rPr>
              <a:t>足し算をして、結果を表示してください。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1+2+3+4+</a:t>
            </a:r>
            <a:r>
              <a:rPr lang="ja-JP" altLang="en-US" sz="1200" dirty="0">
                <a:latin typeface="+mn-ea"/>
              </a:rPr>
              <a:t>・・・・・・</a:t>
            </a:r>
            <a:r>
              <a:rPr lang="en-US" altLang="ja-JP" sz="1200" dirty="0">
                <a:latin typeface="+mn-ea"/>
              </a:rPr>
              <a:t>+100</a:t>
            </a:r>
            <a:r>
              <a:rPr lang="ja-JP" altLang="en-US" sz="1200" dirty="0">
                <a:latin typeface="+mn-ea"/>
              </a:rPr>
              <a:t>をする。</a:t>
            </a:r>
            <a:r>
              <a:rPr lang="en-US" altLang="ja-JP" sz="1200" dirty="0">
                <a:latin typeface="+mn-ea"/>
              </a:rPr>
              <a:t>)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6-B-2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Lesson6B2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</a:t>
            </a:r>
            <a:r>
              <a:rPr lang="ja-JP" altLang="en-US" sz="1200" dirty="0">
                <a:latin typeface="+mn-ea"/>
              </a:rPr>
              <a:t>から</a:t>
            </a:r>
            <a:r>
              <a:rPr lang="en-US" altLang="ja-JP" sz="1200" dirty="0">
                <a:latin typeface="+mn-ea"/>
              </a:rPr>
              <a:t>10</a:t>
            </a:r>
            <a:r>
              <a:rPr lang="ja-JP" altLang="en-US" sz="1200" dirty="0">
                <a:latin typeface="+mn-ea"/>
              </a:rPr>
              <a:t>の数字の偶数、奇数を表示してください。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6-B-3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 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Lesson6B3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キーボードで数字を１回入力すると、その数字の回数分「</a:t>
            </a:r>
            <a:r>
              <a:rPr lang="en-US" altLang="ja-JP" sz="1200" dirty="0">
                <a:latin typeface="+mn-ea"/>
              </a:rPr>
              <a:t>Hello!</a:t>
            </a:r>
            <a:r>
              <a:rPr lang="ja-JP" altLang="en-US" sz="1200" dirty="0">
                <a:latin typeface="+mn-ea"/>
              </a:rPr>
              <a:t>」を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出力するプログラムを作成してください。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（受け付ける数字は１以上</a:t>
            </a:r>
            <a:r>
              <a:rPr lang="en-US" altLang="ja-JP" sz="1200" dirty="0">
                <a:latin typeface="+mn-ea"/>
              </a:rPr>
              <a:t>20</a:t>
            </a:r>
            <a:r>
              <a:rPr lang="ja-JP" altLang="en-US" sz="1200" dirty="0">
                <a:latin typeface="+mn-ea"/>
              </a:rPr>
              <a:t>以下）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6-B-4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 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Lesson6B4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2</a:t>
            </a:r>
            <a:r>
              <a:rPr lang="ja-JP" altLang="en-US" sz="1200" dirty="0">
                <a:latin typeface="+mn-ea"/>
              </a:rPr>
              <a:t>の</a:t>
            </a:r>
            <a:r>
              <a:rPr lang="en-US" altLang="ja-JP" sz="1200" dirty="0">
                <a:latin typeface="+mn-ea"/>
              </a:rPr>
              <a:t>30</a:t>
            </a:r>
            <a:r>
              <a:rPr lang="ja-JP" altLang="en-US" sz="1200" dirty="0">
                <a:latin typeface="+mn-ea"/>
              </a:rPr>
              <a:t>乗を計算してください。</a:t>
            </a:r>
            <a:br>
              <a:rPr lang="en-US" altLang="ja-JP" sz="1200" dirty="0">
                <a:latin typeface="+mn-ea"/>
              </a:rPr>
            </a:br>
            <a:r>
              <a:rPr lang="en-US" altLang="ja-JP" sz="1200" dirty="0">
                <a:latin typeface="+mn-ea"/>
              </a:rPr>
              <a:t>※30</a:t>
            </a:r>
            <a:r>
              <a:rPr lang="ja-JP" altLang="en-US" sz="1200" dirty="0">
                <a:latin typeface="+mn-ea"/>
              </a:rPr>
              <a:t>乗までの計算式と答えをすべて表示させてください。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8680" y="1856656"/>
            <a:ext cx="2592288" cy="50405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1</a:t>
            </a:r>
            <a:r>
              <a:rPr lang="ja-JP" altLang="en-US" sz="900" dirty="0">
                <a:latin typeface="+mn-ea"/>
              </a:rPr>
              <a:t>から</a:t>
            </a:r>
            <a:r>
              <a:rPr lang="en-US" altLang="ja-JP" sz="900" dirty="0">
                <a:latin typeface="+mn-ea"/>
              </a:rPr>
              <a:t>100</a:t>
            </a:r>
            <a:r>
              <a:rPr lang="ja-JP" altLang="en-US" sz="900" dirty="0">
                <a:latin typeface="+mn-ea"/>
              </a:rPr>
              <a:t>の合計は</a:t>
            </a:r>
            <a:r>
              <a:rPr lang="en-US" altLang="ja-JP" sz="900" dirty="0">
                <a:latin typeface="+mn-ea"/>
              </a:rPr>
              <a:t>5050</a:t>
            </a:r>
            <a:r>
              <a:rPr lang="ja-JP" altLang="en-US" sz="900" dirty="0">
                <a:latin typeface="+mn-ea"/>
              </a:rPr>
              <a:t>です。</a:t>
            </a:r>
            <a:endParaRPr lang="ja-JP" altLang="en-US" sz="9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48680" y="6249144"/>
            <a:ext cx="2016224" cy="86409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（入力値：</a:t>
            </a:r>
            <a:r>
              <a:rPr lang="en-US" altLang="ja-JP" sz="900" dirty="0">
                <a:solidFill>
                  <a:srgbClr val="000000"/>
                </a:solidFill>
                <a:latin typeface="+mn-ea"/>
              </a:rPr>
              <a:t>3</a:t>
            </a: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en-US" altLang="ja-JP" sz="900" dirty="0"/>
              <a:t>Hello! </a:t>
            </a:r>
          </a:p>
          <a:p>
            <a:pPr>
              <a:defRPr sz="1000"/>
            </a:pPr>
            <a:r>
              <a:rPr lang="en-US" altLang="ja-JP" sz="900" dirty="0"/>
              <a:t>Hello! </a:t>
            </a:r>
          </a:p>
          <a:p>
            <a:pPr>
              <a:defRPr sz="1000"/>
            </a:pPr>
            <a:r>
              <a:rPr lang="en-US" altLang="ja-JP" sz="900" dirty="0"/>
              <a:t>Hello!</a:t>
            </a:r>
            <a:endParaRPr lang="ja-JP" altLang="en-US" sz="9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8680" y="3152800"/>
            <a:ext cx="2592288" cy="1656184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1</a:t>
            </a:r>
            <a:r>
              <a:rPr lang="ja-JP" altLang="en-US" sz="900" dirty="0">
                <a:latin typeface="+mn-ea"/>
              </a:rPr>
              <a:t>は奇数です。 </a:t>
            </a:r>
            <a:endParaRPr lang="en-US" altLang="ja-JP" sz="900" dirty="0"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2</a:t>
            </a:r>
            <a:r>
              <a:rPr lang="ja-JP" altLang="en-US" sz="900" dirty="0">
                <a:latin typeface="+mn-ea"/>
              </a:rPr>
              <a:t>は偶数です。 </a:t>
            </a:r>
            <a:endParaRPr lang="en-US" altLang="ja-JP" sz="900" dirty="0"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3</a:t>
            </a:r>
            <a:r>
              <a:rPr lang="ja-JP" altLang="en-US" sz="900" dirty="0">
                <a:latin typeface="+mn-ea"/>
              </a:rPr>
              <a:t>は奇数です。</a:t>
            </a:r>
            <a:endParaRPr lang="en-US" altLang="ja-JP" sz="900" dirty="0"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4</a:t>
            </a:r>
            <a:r>
              <a:rPr lang="ja-JP" altLang="en-US" sz="900" dirty="0">
                <a:latin typeface="+mn-ea"/>
              </a:rPr>
              <a:t>は偶数です。 </a:t>
            </a:r>
            <a:endParaRPr lang="en-US" altLang="ja-JP" sz="900" dirty="0"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5</a:t>
            </a:r>
            <a:r>
              <a:rPr lang="ja-JP" altLang="en-US" sz="900" dirty="0">
                <a:latin typeface="+mn-ea"/>
              </a:rPr>
              <a:t>は奇数です。</a:t>
            </a:r>
            <a:endParaRPr lang="en-US" altLang="ja-JP" sz="900" dirty="0"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6</a:t>
            </a:r>
            <a:r>
              <a:rPr lang="ja-JP" altLang="en-US" sz="900" dirty="0">
                <a:latin typeface="+mn-ea"/>
              </a:rPr>
              <a:t>は偶数です。 </a:t>
            </a:r>
            <a:endParaRPr lang="en-US" altLang="ja-JP" sz="900" dirty="0"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7</a:t>
            </a:r>
            <a:r>
              <a:rPr lang="ja-JP" altLang="en-US" sz="900" dirty="0">
                <a:latin typeface="+mn-ea"/>
              </a:rPr>
              <a:t>は奇数です。</a:t>
            </a:r>
            <a:endParaRPr lang="en-US" altLang="ja-JP" sz="900" dirty="0"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8</a:t>
            </a:r>
            <a:r>
              <a:rPr lang="ja-JP" altLang="en-US" sz="900" dirty="0">
                <a:latin typeface="+mn-ea"/>
              </a:rPr>
              <a:t>は偶数です。 </a:t>
            </a:r>
            <a:endParaRPr lang="en-US" altLang="ja-JP" sz="900" dirty="0"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9</a:t>
            </a:r>
            <a:r>
              <a:rPr lang="ja-JP" altLang="en-US" sz="900" dirty="0">
                <a:latin typeface="+mn-ea"/>
              </a:rPr>
              <a:t>は奇数です。 </a:t>
            </a:r>
            <a:endParaRPr lang="en-US" altLang="ja-JP" sz="900" dirty="0"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10</a:t>
            </a:r>
            <a:r>
              <a:rPr lang="ja-JP" altLang="en-US" sz="900" dirty="0">
                <a:latin typeface="+mn-ea"/>
              </a:rPr>
              <a:t>は偶数です。</a:t>
            </a:r>
            <a:endParaRPr lang="ja-JP" altLang="en-US" sz="9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36912" y="6249144"/>
            <a:ext cx="2016224" cy="86409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（入力値：</a:t>
            </a:r>
            <a:r>
              <a:rPr lang="en-US" altLang="ja-JP" sz="900" dirty="0">
                <a:solidFill>
                  <a:srgbClr val="000000"/>
                </a:solidFill>
                <a:latin typeface="+mn-ea"/>
              </a:rPr>
              <a:t>21</a:t>
            </a: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/>
              <a:t>数字は</a:t>
            </a:r>
            <a:r>
              <a:rPr lang="en-US" altLang="ja-JP" sz="900" dirty="0"/>
              <a:t>1</a:t>
            </a:r>
            <a:r>
              <a:rPr lang="ja-JP" altLang="en-US" sz="900" dirty="0"/>
              <a:t>～</a:t>
            </a:r>
            <a:r>
              <a:rPr lang="en-US" altLang="ja-JP" sz="900" dirty="0"/>
              <a:t>20</a:t>
            </a:r>
            <a:r>
              <a:rPr lang="ja-JP" altLang="en-US" sz="900" dirty="0"/>
              <a:t>の間で入力してください。</a:t>
            </a:r>
            <a:endParaRPr lang="ja-JP" altLang="en-US" sz="9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8680" y="8193360"/>
            <a:ext cx="2592288" cy="86409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2</a:t>
            </a:r>
            <a:r>
              <a:rPr lang="ja-JP" altLang="en-US" sz="900" dirty="0">
                <a:latin typeface="+mn-ea"/>
              </a:rPr>
              <a:t>の</a:t>
            </a:r>
            <a:r>
              <a:rPr lang="en-US" altLang="ja-JP" sz="900" dirty="0">
                <a:latin typeface="+mn-ea"/>
              </a:rPr>
              <a:t>1</a:t>
            </a:r>
            <a:r>
              <a:rPr lang="ja-JP" altLang="en-US" sz="900" dirty="0">
                <a:latin typeface="+mn-ea"/>
              </a:rPr>
              <a:t>乗は</a:t>
            </a:r>
            <a:r>
              <a:rPr lang="en-US" altLang="ja-JP" sz="900" dirty="0">
                <a:latin typeface="+mn-ea"/>
              </a:rPr>
              <a:t>2</a:t>
            </a:r>
            <a:r>
              <a:rPr lang="ja-JP" altLang="en-US" sz="900" dirty="0">
                <a:latin typeface="+mn-ea"/>
              </a:rPr>
              <a:t>です。</a:t>
            </a: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2</a:t>
            </a:r>
            <a:r>
              <a:rPr lang="ja-JP" altLang="en-US" sz="900" dirty="0">
                <a:latin typeface="+mn-ea"/>
              </a:rPr>
              <a:t>の</a:t>
            </a:r>
            <a:r>
              <a:rPr lang="en-US" altLang="ja-JP" sz="900" dirty="0">
                <a:latin typeface="+mn-ea"/>
              </a:rPr>
              <a:t>2</a:t>
            </a:r>
            <a:r>
              <a:rPr lang="ja-JP" altLang="en-US" sz="900" dirty="0">
                <a:latin typeface="+mn-ea"/>
              </a:rPr>
              <a:t>乗は</a:t>
            </a:r>
            <a:r>
              <a:rPr lang="en-US" altLang="ja-JP" sz="900" dirty="0">
                <a:latin typeface="+mn-ea"/>
              </a:rPr>
              <a:t>4</a:t>
            </a:r>
            <a:r>
              <a:rPr lang="ja-JP" altLang="en-US" sz="900" dirty="0">
                <a:latin typeface="+mn-ea"/>
              </a:rPr>
              <a:t>です。</a:t>
            </a:r>
          </a:p>
          <a:p>
            <a:pPr>
              <a:defRPr sz="1000"/>
            </a:pP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中略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2</a:t>
            </a:r>
            <a:r>
              <a:rPr lang="ja-JP" altLang="en-US" sz="900" dirty="0">
                <a:latin typeface="+mn-ea"/>
              </a:rPr>
              <a:t>の</a:t>
            </a:r>
            <a:r>
              <a:rPr lang="en-US" altLang="ja-JP" sz="900" dirty="0">
                <a:latin typeface="+mn-ea"/>
              </a:rPr>
              <a:t>30</a:t>
            </a:r>
            <a:r>
              <a:rPr lang="ja-JP" altLang="en-US" sz="900" dirty="0">
                <a:latin typeface="+mn-ea"/>
              </a:rPr>
              <a:t>乗は</a:t>
            </a:r>
            <a:r>
              <a:rPr lang="en-US" altLang="ja-JP" sz="900" dirty="0">
                <a:latin typeface="+mn-ea"/>
              </a:rPr>
              <a:t>1073741824</a:t>
            </a:r>
            <a:r>
              <a:rPr lang="ja-JP" altLang="en-US" sz="900" dirty="0">
                <a:latin typeface="+mn-ea"/>
              </a:rPr>
              <a:t>です。</a:t>
            </a:r>
            <a:endParaRPr lang="ja-JP" altLang="en-US" sz="9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Lesson6 </a:t>
            </a:r>
            <a:r>
              <a:rPr lang="ja-JP" altLang="en-US" dirty="0"/>
              <a:t>何度も繰り返す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2656" y="870030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Lesson6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練習問題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32656" y="1280592"/>
            <a:ext cx="5976664" cy="79208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6-B-5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Lesson6B5</a:t>
            </a:r>
            <a:r>
              <a:rPr lang="en-US" altLang="ja-JP" sz="1200" dirty="0">
                <a:latin typeface="+mn-ea"/>
              </a:rPr>
              <a:t> 】</a:t>
            </a:r>
            <a:r>
              <a:rPr lang="ja-JP" altLang="en-US" sz="1200" dirty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2</a:t>
            </a:r>
            <a:r>
              <a:rPr lang="ja-JP" altLang="en-US" sz="1200" dirty="0">
                <a:latin typeface="+mn-ea"/>
              </a:rPr>
              <a:t>の</a:t>
            </a:r>
            <a:r>
              <a:rPr lang="en-US" altLang="ja-JP" sz="1200" dirty="0">
                <a:latin typeface="+mn-ea"/>
              </a:rPr>
              <a:t>n</a:t>
            </a:r>
            <a:r>
              <a:rPr lang="ja-JP" altLang="en-US" sz="1200" dirty="0">
                <a:latin typeface="+mn-ea"/>
              </a:rPr>
              <a:t>乗  ＞ </a:t>
            </a:r>
            <a:r>
              <a:rPr lang="en-US" altLang="ja-JP" sz="1200" dirty="0">
                <a:latin typeface="+mn-ea"/>
              </a:rPr>
              <a:t>100,000</a:t>
            </a:r>
            <a:r>
              <a:rPr lang="ja-JP" altLang="en-US" sz="1200" dirty="0">
                <a:latin typeface="+mn-ea"/>
              </a:rPr>
              <a:t>を満たす一番小さなｎと、そのときの値を表示してください。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6-B-6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Lesson6B6</a:t>
            </a:r>
            <a:r>
              <a:rPr lang="en-US" altLang="ja-JP" sz="1200" dirty="0">
                <a:latin typeface="+mn-ea"/>
              </a:rPr>
              <a:t> 】</a:t>
            </a:r>
            <a:r>
              <a:rPr lang="ja-JP" altLang="en-US" sz="1200" dirty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 + 2 + 3 + 4 </a:t>
            </a:r>
            <a:r>
              <a:rPr lang="ja-JP" altLang="en-US" sz="1200" dirty="0">
                <a:latin typeface="+mn-ea"/>
              </a:rPr>
              <a:t>と足していき、総和が１万を超えたら、そのときの総和と最後に足した数を出力してください。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（答え）　総和 </a:t>
            </a:r>
            <a:r>
              <a:rPr lang="en-US" altLang="ja-JP" sz="1200" dirty="0">
                <a:latin typeface="+mn-ea"/>
              </a:rPr>
              <a:t>= 10011 </a:t>
            </a:r>
            <a:r>
              <a:rPr lang="ja-JP" altLang="en-US" sz="1200" dirty="0" err="1">
                <a:latin typeface="+mn-ea"/>
              </a:rPr>
              <a:t>、</a:t>
            </a:r>
            <a:r>
              <a:rPr lang="ja-JP" altLang="en-US" sz="1200" dirty="0">
                <a:latin typeface="+mn-ea"/>
              </a:rPr>
              <a:t>　最後に足した数 </a:t>
            </a:r>
            <a:r>
              <a:rPr lang="en-US" altLang="ja-JP" sz="1200" dirty="0">
                <a:latin typeface="+mn-ea"/>
              </a:rPr>
              <a:t>= 141</a:t>
            </a:r>
            <a:r>
              <a:rPr lang="ja-JP" altLang="en-US" sz="1200" dirty="0">
                <a:latin typeface="+mn-ea"/>
              </a:rPr>
              <a:t>　になります。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900" y="2252700"/>
            <a:ext cx="4536504" cy="576064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2</a:t>
            </a:r>
            <a:r>
              <a:rPr lang="ja-JP" altLang="en-US" sz="900" dirty="0">
                <a:latin typeface="+mn-ea"/>
              </a:rPr>
              <a:t>の</a:t>
            </a:r>
            <a:r>
              <a:rPr lang="en-US" altLang="ja-JP" sz="900" dirty="0">
                <a:latin typeface="+mn-ea"/>
              </a:rPr>
              <a:t>n</a:t>
            </a:r>
            <a:r>
              <a:rPr lang="ja-JP" altLang="en-US" sz="900" dirty="0">
                <a:latin typeface="+mn-ea"/>
              </a:rPr>
              <a:t>乗 </a:t>
            </a:r>
            <a:r>
              <a:rPr lang="en-US" altLang="ja-JP" sz="900" dirty="0">
                <a:latin typeface="+mn-ea"/>
              </a:rPr>
              <a:t>&gt; 100000 </a:t>
            </a:r>
            <a:r>
              <a:rPr lang="ja-JP" altLang="en-US" sz="900" dirty="0">
                <a:latin typeface="+mn-ea"/>
              </a:rPr>
              <a:t>を満たす最小のｎは</a:t>
            </a:r>
            <a:r>
              <a:rPr lang="en-US" altLang="ja-JP" sz="900" dirty="0">
                <a:latin typeface="+mn-ea"/>
              </a:rPr>
              <a:t>17</a:t>
            </a:r>
            <a:r>
              <a:rPr lang="ja-JP" altLang="en-US" sz="900" dirty="0">
                <a:latin typeface="+mn-ea"/>
              </a:rPr>
              <a:t>です。</a:t>
            </a: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その時の値は</a:t>
            </a:r>
            <a:r>
              <a:rPr lang="en-US" altLang="ja-JP" sz="900" dirty="0">
                <a:latin typeface="+mn-ea"/>
              </a:rPr>
              <a:t>131072</a:t>
            </a:r>
            <a:r>
              <a:rPr lang="ja-JP" altLang="en-US" sz="900" dirty="0">
                <a:latin typeface="+mn-ea"/>
              </a:rPr>
              <a:t>です。</a:t>
            </a:r>
            <a:endParaRPr lang="ja-JP" altLang="en-US" sz="9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04664" y="4520952"/>
            <a:ext cx="4536504" cy="576064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総和は</a:t>
            </a:r>
            <a:r>
              <a:rPr lang="en-US" altLang="ja-JP" sz="900" dirty="0">
                <a:latin typeface="+mn-ea"/>
              </a:rPr>
              <a:t>10011</a:t>
            </a:r>
            <a:r>
              <a:rPr lang="ja-JP" altLang="en-US" sz="900" dirty="0" err="1">
                <a:latin typeface="+mn-ea"/>
              </a:rPr>
              <a:t>、</a:t>
            </a:r>
            <a:r>
              <a:rPr lang="ja-JP" altLang="en-US" sz="900" dirty="0">
                <a:latin typeface="+mn-ea"/>
              </a:rPr>
              <a:t>最後に足した数は</a:t>
            </a:r>
            <a:r>
              <a:rPr lang="en-US" altLang="ja-JP" sz="900" dirty="0">
                <a:latin typeface="+mn-ea"/>
              </a:rPr>
              <a:t>141</a:t>
            </a:r>
            <a:r>
              <a:rPr lang="ja-JP" altLang="en-US" sz="900" dirty="0">
                <a:latin typeface="+mn-ea"/>
              </a:rPr>
              <a:t>です。</a:t>
            </a:r>
            <a:endParaRPr lang="ja-JP" altLang="en-US" sz="9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Lesson6 </a:t>
            </a:r>
            <a:r>
              <a:rPr lang="ja-JP" altLang="en-US" dirty="0"/>
              <a:t>何度も繰り返す</a:t>
            </a:r>
            <a:endParaRPr kumimoji="1" lang="ja-JP" altLang="en-US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32656" y="1280592"/>
            <a:ext cx="5976664" cy="76328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6-C-1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Lesson6C1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九九の計算式と答えを</a:t>
            </a:r>
            <a:r>
              <a:rPr lang="en-US" altLang="ja-JP" sz="1200" dirty="0">
                <a:latin typeface="+mn-ea"/>
              </a:rPr>
              <a:t>9</a:t>
            </a:r>
            <a:r>
              <a:rPr lang="ja-JP" altLang="en-US" sz="1200" dirty="0">
                <a:latin typeface="+mn-ea"/>
              </a:rPr>
              <a:t>の段から逆に表示してください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6-C-2</a:t>
            </a:r>
            <a:r>
              <a:rPr lang="ja-JP" altLang="en-US" sz="1200" dirty="0">
                <a:latin typeface="+mn-ea"/>
              </a:rPr>
              <a:t> ） 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Lesson6C2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for</a:t>
            </a:r>
            <a:r>
              <a:rPr lang="ja-JP" altLang="en-US" sz="1200" dirty="0">
                <a:latin typeface="+mn-ea"/>
              </a:rPr>
              <a:t>文を使って、アルファベットの</a:t>
            </a:r>
            <a:r>
              <a:rPr lang="en-US" altLang="ja-JP" sz="1200" dirty="0">
                <a:latin typeface="+mn-ea"/>
              </a:rPr>
              <a:t>a</a:t>
            </a:r>
            <a:r>
              <a:rPr lang="ja-JP" altLang="en-US" sz="1200" dirty="0">
                <a:latin typeface="+mn-ea"/>
              </a:rPr>
              <a:t>から</a:t>
            </a:r>
            <a:r>
              <a:rPr lang="en-US" altLang="ja-JP" sz="1200" dirty="0">
                <a:latin typeface="+mn-ea"/>
              </a:rPr>
              <a:t>z</a:t>
            </a:r>
            <a:r>
              <a:rPr lang="ja-JP" altLang="en-US" sz="1200" dirty="0" err="1">
                <a:latin typeface="+mn-ea"/>
              </a:rPr>
              <a:t>までを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出力してください。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2656" y="848544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Lesson6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挑戦問題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672" y="1856656"/>
            <a:ext cx="4536504" cy="86409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9*9=81  9*8=72  9*7=63  9*6=54  9*5=45  9*4=36  9*3=27  9*2=18  9*1=9   </a:t>
            </a: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8*9=72  8*8=64  8*7=56  8*6=48  8*5=40  8*4=32  8*3=24  8*2=16  8*1=8   </a:t>
            </a:r>
          </a:p>
          <a:p>
            <a:pPr>
              <a:defRPr sz="1000"/>
            </a:pP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中略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1*9=9   1*8=8   1*7=7   1*6=6   1*5=5   1*4=4   1*3=3   1*2=2   1*1=1</a:t>
            </a:r>
            <a:endParaRPr lang="ja-JP" altLang="en-US" sz="9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6720" y="4031414"/>
            <a:ext cx="4536504" cy="50405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en-US" altLang="ja-JP" sz="900" dirty="0" err="1"/>
              <a:t>abcdefghijklmnopqrstuvwxyz</a:t>
            </a:r>
            <a:endParaRPr lang="ja-JP" altLang="en-US" sz="9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22513</TotalTime>
  <Words>496</Words>
  <Application>Microsoft Office PowerPoint</Application>
  <PresentationFormat>A4 210 x 297 mm</PresentationFormat>
  <Paragraphs>110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HGS創英角ｺﾞｼｯｸUB</vt:lpstr>
      <vt:lpstr>HG明朝E</vt:lpstr>
      <vt:lpstr>ＭＳ Ｐゴシック</vt:lpstr>
      <vt:lpstr>Bookman Old Style</vt:lpstr>
      <vt:lpstr>Gill Sans MT</vt:lpstr>
      <vt:lpstr>Wingdings</vt:lpstr>
      <vt:lpstr>Wingdings 3</vt:lpstr>
      <vt:lpstr>アース</vt:lpstr>
      <vt:lpstr>Lesson6 何度も繰り返す</vt:lpstr>
      <vt:lpstr>Lesson6 何度も繰り返す</vt:lpstr>
      <vt:lpstr>Lesson6 何度も繰り返す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nn</dc:creator>
  <cp:lastModifiedBy>is00</cp:lastModifiedBy>
  <cp:revision>398</cp:revision>
  <dcterms:created xsi:type="dcterms:W3CDTF">2017-01-15T23:56:28Z</dcterms:created>
  <dcterms:modified xsi:type="dcterms:W3CDTF">2021-06-10T04:32:29Z</dcterms:modified>
</cp:coreProperties>
</file>