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  <p:sldId id="278" r:id="rId5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2" autoAdjust="0"/>
    <p:restoredTop sz="94660"/>
  </p:normalViewPr>
  <p:slideViewPr>
    <p:cSldViewPr>
      <p:cViewPr varScale="1">
        <p:scale>
          <a:sx n="80" d="100"/>
          <a:sy n="80" d="100"/>
        </p:scale>
        <p:origin x="3468" y="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2022/7/7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Lesson8 </a:t>
            </a:r>
            <a:r>
              <a:rPr lang="ja-JP" altLang="en-US" dirty="0"/>
              <a:t>クラスの基本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Lesson8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61926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Dog 】</a:t>
            </a: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名前（</a:t>
            </a:r>
            <a:r>
              <a:rPr lang="ja-JP" altLang="en-US" sz="1200" dirty="0">
                <a:solidFill>
                  <a:srgbClr val="0000FF"/>
                </a:solidFill>
                <a:latin typeface="+mn-ea"/>
              </a:rPr>
              <a:t>文字列型</a:t>
            </a:r>
            <a:r>
              <a:rPr lang="ja-JP" altLang="en-US" sz="1200" dirty="0">
                <a:latin typeface="+mn-ea"/>
              </a:rPr>
              <a:t>）と年齢（数値型）をフィールドとして持ち、フィールドの値をセットするメソッドと</a:t>
            </a: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表示するメソッドを持つ</a:t>
            </a:r>
            <a:r>
              <a:rPr lang="en-US" altLang="ja-JP" sz="1200" dirty="0">
                <a:latin typeface="+mn-ea"/>
              </a:rPr>
              <a:t>Dog</a:t>
            </a:r>
            <a:r>
              <a:rPr lang="ja-JP" altLang="en-US" sz="1200" dirty="0">
                <a:latin typeface="+mn-ea"/>
              </a:rPr>
              <a:t>クラスを作成してください。</a:t>
            </a: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Lesson8B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2</a:t>
            </a:r>
            <a:r>
              <a:rPr lang="ja-JP" altLang="en-US" sz="1200" dirty="0">
                <a:latin typeface="+mn-ea"/>
              </a:rPr>
              <a:t>匹の犬の値のセットし、表示するプログラムを作成してください。</a:t>
            </a:r>
            <a:endParaRPr lang="en-US" altLang="ja-JP" sz="12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2656" y="4160912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Lesson8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352078" y="4571474"/>
            <a:ext cx="6192688" cy="482453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Student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Student</a:t>
            </a:r>
            <a:r>
              <a:rPr lang="ja-JP" altLang="en-US" sz="1200" dirty="0">
                <a:latin typeface="+mn-ea"/>
              </a:rPr>
              <a:t>クラスを作成してください。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</a:t>
            </a:r>
            <a:r>
              <a:rPr lang="en-US" altLang="ja-JP" sz="1200" dirty="0">
                <a:latin typeface="+mn-ea"/>
              </a:rPr>
              <a:t>Student</a:t>
            </a:r>
            <a:r>
              <a:rPr lang="ja-JP" altLang="en-US" sz="1200" dirty="0">
                <a:latin typeface="+mn-ea"/>
              </a:rPr>
              <a:t>クラスのフィールドを利用して</a:t>
            </a:r>
            <a:r>
              <a:rPr lang="en-US" altLang="ja-JP" sz="1200" dirty="0">
                <a:latin typeface="+mn-ea"/>
              </a:rPr>
              <a:t>Lesson8B2</a:t>
            </a:r>
            <a:r>
              <a:rPr lang="ja-JP" altLang="en-US" sz="1200" dirty="0">
                <a:latin typeface="+mn-ea"/>
              </a:rPr>
              <a:t>から値を代入してください。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8-B-2)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Lesson8B2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Student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クラスを利用して下記のように表示しなさい。</a:t>
            </a: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672" y="3080792"/>
            <a:ext cx="3168352" cy="10081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犬の名前はポチです。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犬の年齢は</a:t>
            </a:r>
            <a:r>
              <a:rPr lang="en-US" altLang="ja-JP" sz="900" dirty="0">
                <a:latin typeface="+mn-ea"/>
              </a:rPr>
              <a:t>8</a:t>
            </a:r>
            <a:r>
              <a:rPr lang="ja-JP" altLang="en-US" sz="900" dirty="0">
                <a:latin typeface="+mn-ea"/>
              </a:rPr>
              <a:t>歳です。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犬の名前はシロです。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犬の年齢は</a:t>
            </a:r>
            <a:r>
              <a:rPr lang="en-US" altLang="ja-JP" sz="900" dirty="0">
                <a:latin typeface="+mn-ea"/>
              </a:rPr>
              <a:t>3</a:t>
            </a:r>
            <a:r>
              <a:rPr lang="ja-JP" altLang="en-US" sz="900" dirty="0">
                <a:latin typeface="+mn-ea"/>
              </a:rPr>
              <a:t>歳です。</a:t>
            </a:r>
            <a:endParaRPr lang="ja-JP" altLang="en-US" sz="9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3B3ACC1-9F87-4773-9962-AF96DFD6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8" y="6479686"/>
            <a:ext cx="3168352" cy="10081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国語：</a:t>
            </a:r>
            <a:r>
              <a:rPr lang="en-US" altLang="ja-JP" sz="900" dirty="0">
                <a:latin typeface="+mn-ea"/>
              </a:rPr>
              <a:t>58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数学：</a:t>
            </a:r>
            <a:r>
              <a:rPr lang="en-US" altLang="ja-JP" sz="900" dirty="0">
                <a:latin typeface="+mn-ea"/>
              </a:rPr>
              <a:t>93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英語：</a:t>
            </a:r>
            <a:r>
              <a:rPr lang="en-US" altLang="ja-JP" sz="900" dirty="0">
                <a:latin typeface="+mn-ea"/>
              </a:rPr>
              <a:t>78</a:t>
            </a:r>
            <a:endParaRPr lang="ja-JP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22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Lesson8 </a:t>
            </a:r>
            <a:r>
              <a:rPr lang="ja-JP" altLang="en-US" dirty="0"/>
              <a:t>クラスの基本</a:t>
            </a:r>
            <a:endParaRPr kumimoji="1" lang="ja-JP" altLang="en-US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79884" y="1388604"/>
            <a:ext cx="61926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2412" y="901289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Lesson8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298376" y="1436604"/>
            <a:ext cx="6192688" cy="482453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8-B-3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Student2】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Student2</a:t>
            </a:r>
            <a:r>
              <a:rPr lang="ja-JP" altLang="en-US" sz="1200" dirty="0">
                <a:latin typeface="+mn-ea"/>
              </a:rPr>
              <a:t>クラスを作成してください。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</a:t>
            </a:r>
            <a:r>
              <a:rPr lang="en-US" altLang="ja-JP" sz="1200" dirty="0">
                <a:latin typeface="+mn-ea"/>
              </a:rPr>
              <a:t>Student2</a:t>
            </a:r>
            <a:r>
              <a:rPr lang="ja-JP" altLang="en-US" sz="1200" dirty="0">
                <a:latin typeface="+mn-ea"/>
              </a:rPr>
              <a:t>クラスに</a:t>
            </a:r>
            <a:r>
              <a:rPr lang="en-US" altLang="ja-JP" sz="1200" dirty="0">
                <a:latin typeface="+mn-ea"/>
              </a:rPr>
              <a:t>Lesson8B3</a:t>
            </a:r>
            <a:r>
              <a:rPr lang="ja-JP" altLang="en-US" sz="1200" dirty="0">
                <a:latin typeface="+mn-ea"/>
              </a:rPr>
              <a:t>から値を受けとる</a:t>
            </a:r>
            <a:r>
              <a:rPr lang="en-US" altLang="ja-JP" sz="1200" dirty="0" err="1">
                <a:latin typeface="+mn-ea"/>
              </a:rPr>
              <a:t>setScore</a:t>
            </a:r>
            <a:r>
              <a:rPr lang="ja-JP" altLang="en-US" sz="1200" dirty="0">
                <a:latin typeface="+mn-ea"/>
              </a:rPr>
              <a:t>というメソッドと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各教科の点数と合計の点数を表示する</a:t>
            </a:r>
            <a:r>
              <a:rPr lang="en-US" altLang="ja-JP" sz="1200" dirty="0">
                <a:latin typeface="+mn-ea"/>
              </a:rPr>
              <a:t>show</a:t>
            </a:r>
            <a:r>
              <a:rPr lang="ja-JP" altLang="en-US" sz="1200" dirty="0">
                <a:latin typeface="+mn-ea"/>
              </a:rPr>
              <a:t>メソッドを実装しなさい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8-B-3)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Lesson8B3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Student2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クラスを利用して下記のように表示しなさい。</a:t>
            </a: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3B3ACC1-9F87-4773-9962-AF96DFD6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76" y="3800872"/>
            <a:ext cx="3420194" cy="10081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各教科の得点をセットしました。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国語：</a:t>
            </a:r>
            <a:r>
              <a:rPr lang="en-US" altLang="ja-JP" sz="900" dirty="0">
                <a:latin typeface="+mn-ea"/>
              </a:rPr>
              <a:t>58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数学：</a:t>
            </a:r>
            <a:r>
              <a:rPr lang="en-US" altLang="ja-JP" sz="900" dirty="0">
                <a:latin typeface="+mn-ea"/>
              </a:rPr>
              <a:t>93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英語：</a:t>
            </a:r>
            <a:r>
              <a:rPr lang="en-US" altLang="ja-JP" sz="900" dirty="0">
                <a:latin typeface="+mn-ea"/>
              </a:rPr>
              <a:t>78</a:t>
            </a: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合計：</a:t>
            </a:r>
            <a:r>
              <a:rPr lang="en-US" altLang="ja-JP" sz="900" dirty="0">
                <a:latin typeface="+mn-ea"/>
              </a:rPr>
              <a:t>229</a:t>
            </a:r>
            <a:endParaRPr lang="ja-JP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80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Lesson8 </a:t>
            </a:r>
            <a:r>
              <a:rPr lang="ja-JP" altLang="en-US" dirty="0"/>
              <a:t>クラスの基本</a:t>
            </a:r>
            <a:endParaRPr kumimoji="1" lang="ja-JP" altLang="en-US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79884" y="1388604"/>
            <a:ext cx="61926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2412" y="901289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Lesson8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298376" y="1436604"/>
            <a:ext cx="6192688" cy="482453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8-B-4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Student3】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Student3</a:t>
            </a:r>
            <a:r>
              <a:rPr lang="ja-JP" altLang="en-US" sz="1200" dirty="0">
                <a:latin typeface="+mn-ea"/>
              </a:rPr>
              <a:t>クラスを作成してください。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</a:t>
            </a:r>
            <a:r>
              <a:rPr lang="en-US" altLang="ja-JP" sz="1200" dirty="0">
                <a:latin typeface="+mn-ea"/>
              </a:rPr>
              <a:t>Student3</a:t>
            </a:r>
            <a:r>
              <a:rPr lang="ja-JP" altLang="en-US" sz="1200" dirty="0">
                <a:latin typeface="+mn-ea"/>
              </a:rPr>
              <a:t>クラスに</a:t>
            </a:r>
            <a:r>
              <a:rPr lang="en-US" altLang="ja-JP" sz="1200" dirty="0">
                <a:latin typeface="+mn-ea"/>
              </a:rPr>
              <a:t>Lesson8B4</a:t>
            </a:r>
            <a:r>
              <a:rPr lang="ja-JP" altLang="en-US" sz="1200" dirty="0">
                <a:latin typeface="+mn-ea"/>
              </a:rPr>
              <a:t>から値を受けとる</a:t>
            </a:r>
            <a:r>
              <a:rPr lang="en-US" altLang="ja-JP" sz="1200" dirty="0" err="1">
                <a:latin typeface="+mn-ea"/>
              </a:rPr>
              <a:t>setScore</a:t>
            </a:r>
            <a:r>
              <a:rPr lang="ja-JP" altLang="en-US" sz="1200" dirty="0">
                <a:latin typeface="+mn-ea"/>
              </a:rPr>
              <a:t>というメソッドと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各教科の合計の点数を</a:t>
            </a:r>
            <a:r>
              <a:rPr lang="en-US" altLang="ja-JP" sz="1200" dirty="0">
                <a:latin typeface="+mn-ea"/>
              </a:rPr>
              <a:t>Lesson8B4</a:t>
            </a:r>
            <a:r>
              <a:rPr lang="ja-JP" altLang="en-US" sz="1200" dirty="0">
                <a:latin typeface="+mn-ea"/>
              </a:rPr>
              <a:t>に返却される</a:t>
            </a:r>
            <a:r>
              <a:rPr lang="en-US" altLang="ja-JP" sz="1200" dirty="0" err="1">
                <a:latin typeface="+mn-ea"/>
              </a:rPr>
              <a:t>getTotal</a:t>
            </a:r>
            <a:r>
              <a:rPr lang="ja-JP" altLang="en-US" sz="1200" dirty="0">
                <a:latin typeface="+mn-ea"/>
              </a:rPr>
              <a:t>メソッドを実装しなさい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8-B-4)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Lesson8B4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Student3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クラスを利用して下記のように表示しなさい。</a:t>
            </a: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3B3ACC1-9F87-4773-9962-AF96DFD6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76" y="3800872"/>
            <a:ext cx="3420194" cy="10081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各教科の得点をセットしました。</a:t>
            </a:r>
            <a:endParaRPr lang="en-US" altLang="ja-JP" sz="900" dirty="0"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合計：</a:t>
            </a:r>
            <a:r>
              <a:rPr lang="en-US" altLang="ja-JP" sz="900" dirty="0">
                <a:latin typeface="+mn-ea"/>
              </a:rPr>
              <a:t>229</a:t>
            </a:r>
            <a:endParaRPr lang="ja-JP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036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Lesson8 </a:t>
            </a:r>
            <a:r>
              <a:rPr lang="ja-JP" altLang="en-US" dirty="0"/>
              <a:t>クラスの基本</a:t>
            </a:r>
            <a:endParaRPr kumimoji="1" lang="ja-JP" altLang="en-US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6192688" cy="1728192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2656" y="4160912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Lesson8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挑戦問題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332656" y="4571474"/>
            <a:ext cx="6192688" cy="482453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8-C-1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Creature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生物をあらわす</a:t>
            </a:r>
            <a:r>
              <a:rPr lang="en-US" altLang="ja-JP" sz="1200" dirty="0">
                <a:latin typeface="+mn-ea"/>
              </a:rPr>
              <a:t>Creature</a:t>
            </a:r>
            <a:r>
              <a:rPr lang="ja-JP" altLang="en-US" sz="1200" dirty="0">
                <a:latin typeface="+mn-ea"/>
              </a:rPr>
              <a:t>クラスを作成してください。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</a:t>
            </a:r>
            <a:r>
              <a:rPr lang="en-US" altLang="ja-JP" sz="1200" dirty="0">
                <a:latin typeface="+mn-ea"/>
              </a:rPr>
              <a:t>Creature</a:t>
            </a:r>
            <a:r>
              <a:rPr lang="ja-JP" altLang="en-US" sz="1200" dirty="0">
                <a:latin typeface="+mn-ea"/>
              </a:rPr>
              <a:t>クラスには次のようなフィールドを持たせ、アクセス用</a:t>
            </a:r>
            <a:r>
              <a:rPr lang="en-US" altLang="ja-JP" sz="1050" dirty="0">
                <a:solidFill>
                  <a:srgbClr val="0000FF"/>
                </a:solidFill>
                <a:latin typeface="+mn-ea"/>
              </a:rPr>
              <a:t>(</a:t>
            </a:r>
            <a:r>
              <a:rPr lang="ja-JP" altLang="en-US" sz="1050" dirty="0">
                <a:solidFill>
                  <a:srgbClr val="0000FF"/>
                </a:solidFill>
                <a:latin typeface="+mn-ea"/>
              </a:rPr>
              <a:t>値の取得、設定用</a:t>
            </a:r>
            <a:r>
              <a:rPr lang="en-US" altLang="ja-JP" sz="1050" dirty="0">
                <a:solidFill>
                  <a:srgbClr val="0000FF"/>
                </a:solidFill>
                <a:latin typeface="+mn-ea"/>
              </a:rPr>
              <a:t>)</a:t>
            </a:r>
            <a:r>
              <a:rPr lang="ja-JP" altLang="en-US" sz="1200" dirty="0">
                <a:latin typeface="+mn-ea"/>
              </a:rPr>
              <a:t>のメソッドを用意してください。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①名前をあらわす</a:t>
            </a:r>
            <a:r>
              <a:rPr lang="en-US" altLang="ja-JP" sz="1200" dirty="0">
                <a:latin typeface="+mn-ea"/>
              </a:rPr>
              <a:t>String</a:t>
            </a:r>
            <a:r>
              <a:rPr lang="ja-JP" altLang="en-US" sz="1200" dirty="0">
                <a:latin typeface="+mn-ea"/>
              </a:rPr>
              <a:t>型のフィールド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②生命値をあらわす</a:t>
            </a:r>
            <a:r>
              <a:rPr lang="en-US" altLang="ja-JP" sz="1200" dirty="0" err="1">
                <a:latin typeface="+mn-ea"/>
              </a:rPr>
              <a:t>int</a:t>
            </a:r>
            <a:r>
              <a:rPr lang="ja-JP" altLang="en-US" sz="1200" dirty="0">
                <a:latin typeface="+mn-ea"/>
              </a:rPr>
              <a:t>型のフィールド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　（正の値</a:t>
            </a:r>
            <a:r>
              <a:rPr lang="en-US" altLang="ja-JP" sz="1200" dirty="0">
                <a:solidFill>
                  <a:schemeClr val="accent6"/>
                </a:solidFill>
                <a:latin typeface="+mn-ea"/>
              </a:rPr>
              <a:t>(</a:t>
            </a:r>
            <a:r>
              <a:rPr lang="ja-JP" altLang="en-US" sz="1200" dirty="0">
                <a:solidFill>
                  <a:schemeClr val="accent6"/>
                </a:solidFill>
                <a:latin typeface="+mn-ea"/>
              </a:rPr>
              <a:t>または</a:t>
            </a:r>
            <a:r>
              <a:rPr lang="en-US" altLang="ja-JP" sz="1200" dirty="0">
                <a:solidFill>
                  <a:schemeClr val="accent6"/>
                </a:solidFill>
                <a:latin typeface="+mn-ea"/>
              </a:rPr>
              <a:t>0)</a:t>
            </a:r>
            <a:r>
              <a:rPr lang="ja-JP" altLang="en-US" sz="1200" dirty="0">
                <a:latin typeface="+mn-ea"/>
              </a:rPr>
              <a:t>しかとらない。負の値が入った時は、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0</a:t>
            </a:r>
            <a:r>
              <a:rPr lang="ja-JP" altLang="en-US" sz="1200" dirty="0">
                <a:latin typeface="+mn-ea"/>
              </a:rPr>
              <a:t>を入れる）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8-C-2)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Lesson8C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Creature</a:t>
            </a:r>
            <a:r>
              <a:rPr lang="ja-JP" altLang="en-US" sz="1200" dirty="0">
                <a:solidFill>
                  <a:srgbClr val="0000FF"/>
                </a:solidFill>
                <a:latin typeface="+mn-ea"/>
              </a:rPr>
              <a:t>クラスを使って以下を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ja-JP" altLang="en-US" sz="1200" dirty="0">
                <a:solidFill>
                  <a:srgbClr val="0000FF"/>
                </a:solidFill>
                <a:latin typeface="+mn-ea"/>
              </a:rPr>
              <a:t>で実行するプログラムを作成してください。</a:t>
            </a:r>
            <a:endParaRPr lang="en-US" altLang="ja-JP" sz="1200" dirty="0">
              <a:solidFill>
                <a:srgbClr val="0000FF"/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    変数 </a:t>
            </a: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cat 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に </a:t>
            </a: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Creature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　のインスタンスを代入</a:t>
            </a:r>
            <a:b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</a:b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cat 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の名前を「ネコ」に設定</a:t>
            </a:r>
            <a:b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</a:b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cat 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の体力を「</a:t>
            </a: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」に設定</a:t>
            </a:r>
            <a:b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</a:b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cat 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の名前を取得して、画面に表示</a:t>
            </a:r>
            <a:b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</a:b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cat </a:t>
            </a: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の体力を取得して、画面に表示</a:t>
            </a: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表示結果</a:t>
            </a: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名前</a:t>
            </a:r>
            <a:r>
              <a:rPr lang="en-US" altLang="ja-JP" sz="1100">
                <a:solidFill>
                  <a:schemeClr val="accent6">
                    <a:lumMod val="50000"/>
                  </a:schemeClr>
                </a:solidFill>
                <a:latin typeface="+mn-ea"/>
              </a:rPr>
              <a:t>:</a:t>
            </a:r>
            <a:r>
              <a:rPr lang="ja-JP" altLang="en-US" sz="1100">
                <a:solidFill>
                  <a:schemeClr val="accent6">
                    <a:lumMod val="50000"/>
                  </a:schemeClr>
                </a:solidFill>
                <a:latin typeface="+mn-ea"/>
              </a:rPr>
              <a:t>ネコ</a:t>
            </a:r>
            <a:endParaRPr lang="en-US" altLang="ja-JP" sz="11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ライフ</a:t>
            </a:r>
            <a:r>
              <a:rPr lang="en-US" altLang="ja-JP" sz="11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:1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5F3C5865-AEEA-41E6-A7C3-96B70A2D1272}"/>
              </a:ext>
            </a:extLst>
          </p:cNvPr>
          <p:cNvSpPr/>
          <p:nvPr/>
        </p:nvSpPr>
        <p:spPr>
          <a:xfrm>
            <a:off x="3212976" y="8142947"/>
            <a:ext cx="3302124" cy="964922"/>
          </a:xfrm>
          <a:prstGeom prst="foldedCorner">
            <a:avLst>
              <a:gd name="adj" fmla="val 50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getXXXXX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() 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メソッドをゲッタ 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(getter)</a:t>
            </a:r>
          </a:p>
          <a:p>
            <a:pPr algn="ctr"/>
            <a:r>
              <a:rPr lang="en-US" altLang="ja-JP" sz="11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setXXXXX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() 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メソッドをセッタ 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(setter)</a:t>
            </a:r>
          </a:p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getter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setter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を合わせてアクセッサ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(accessor)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とも言います。</a:t>
            </a:r>
          </a:p>
          <a:p>
            <a:pPr algn="ctr"/>
            <a:endParaRPr kumimoji="1" lang="ja-JP" altLang="en-US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22545</TotalTime>
  <Words>562</Words>
  <Application>Microsoft Office PowerPoint</Application>
  <PresentationFormat>A4 210 x 297 mm</PresentationFormat>
  <Paragraphs>75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HGS創英角ｺﾞｼｯｸUB</vt:lpstr>
      <vt:lpstr>HG丸ｺﾞｼｯｸM-PRO</vt:lpstr>
      <vt:lpstr>HG明朝E</vt:lpstr>
      <vt:lpstr>ＭＳ Ｐゴシック</vt:lpstr>
      <vt:lpstr>Bookman Old Style</vt:lpstr>
      <vt:lpstr>Gill Sans MT</vt:lpstr>
      <vt:lpstr>Wingdings</vt:lpstr>
      <vt:lpstr>Wingdings 3</vt:lpstr>
      <vt:lpstr>アース</vt:lpstr>
      <vt:lpstr>Lesson8 クラスの基本</vt:lpstr>
      <vt:lpstr>Lesson8 クラスの基本</vt:lpstr>
      <vt:lpstr>Lesson8 クラスの基本</vt:lpstr>
      <vt:lpstr>Lesson8 クラスの基本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406</cp:revision>
  <dcterms:created xsi:type="dcterms:W3CDTF">2017-01-15T23:56:28Z</dcterms:created>
  <dcterms:modified xsi:type="dcterms:W3CDTF">2022-07-07T04:56:02Z</dcterms:modified>
</cp:coreProperties>
</file>