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89" r:id="rId3"/>
    <p:sldId id="290" r:id="rId4"/>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p:scale>
          <a:sx n="100" d="100"/>
          <a:sy n="100" d="100"/>
        </p:scale>
        <p:origin x="72" y="-372"/>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2021/5/28</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2021/5/28</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2021/5/28</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Lesson12 </a:t>
            </a:r>
            <a:r>
              <a:rPr lang="ja-JP" altLang="en-US" dirty="0"/>
              <a:t>インタフェース</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Lesson12</a:t>
            </a:r>
            <a:r>
              <a:rPr lang="ja-JP" altLang="en-US" sz="1600" dirty="0">
                <a:solidFill>
                  <a:schemeClr val="bg1"/>
                </a:solidFill>
                <a:latin typeface="+mn-ea"/>
              </a:rPr>
              <a:t>　練習問題</a:t>
            </a:r>
            <a:endParaRPr kumimoji="1" lang="ja-JP" altLang="en-US" sz="1600" dirty="0">
              <a:solidFill>
                <a:schemeClr val="bg1"/>
              </a:solidFill>
              <a:latin typeface="+mn-ea"/>
            </a:endParaRPr>
          </a:p>
        </p:txBody>
      </p:sp>
      <p:sp>
        <p:nvSpPr>
          <p:cNvPr id="10" name="コンテンツ プレースホルダ 2"/>
          <p:cNvSpPr txBox="1">
            <a:spLocks/>
          </p:cNvSpPr>
          <p:nvPr/>
        </p:nvSpPr>
        <p:spPr>
          <a:xfrm>
            <a:off x="332656" y="1352600"/>
            <a:ext cx="6192688" cy="6264696"/>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12-B-1</a:t>
            </a:r>
            <a:r>
              <a:rPr lang="ja-JP" altLang="en-US" sz="1200" dirty="0">
                <a:latin typeface="+mn-ea"/>
              </a:rPr>
              <a:t>）</a:t>
            </a:r>
            <a:r>
              <a:rPr lang="en-US" altLang="ja-JP" sz="1200" dirty="0">
                <a:latin typeface="+mn-ea"/>
              </a:rPr>
              <a:t> 【 interface </a:t>
            </a:r>
            <a:r>
              <a:rPr lang="en-US" altLang="ja-JP" sz="1200" dirty="0">
                <a:solidFill>
                  <a:srgbClr val="0000FF"/>
                </a:solidFill>
                <a:latin typeface="+mn-ea"/>
              </a:rPr>
              <a:t>Shape </a:t>
            </a:r>
            <a:r>
              <a:rPr lang="en-US" altLang="ja-JP" sz="1200" dirty="0">
                <a:latin typeface="+mn-ea"/>
              </a:rPr>
              <a:t>】</a:t>
            </a:r>
          </a:p>
          <a:p>
            <a:pPr lvl="0">
              <a:spcBef>
                <a:spcPts val="600"/>
              </a:spcBef>
              <a:buClr>
                <a:schemeClr val="accent1"/>
              </a:buClr>
              <a:buSzPct val="76000"/>
            </a:pPr>
            <a:r>
              <a:rPr lang="ja-JP" altLang="en-US" sz="1200" dirty="0">
                <a:latin typeface="+mn-ea"/>
              </a:rPr>
              <a:t>面積の値</a:t>
            </a:r>
            <a:r>
              <a:rPr lang="en-US" altLang="ja-JP" sz="1200" dirty="0">
                <a:latin typeface="+mn-ea"/>
              </a:rPr>
              <a:t>(double)</a:t>
            </a:r>
            <a:r>
              <a:rPr lang="ja-JP" altLang="en-US" sz="1200" dirty="0">
                <a:latin typeface="+mn-ea"/>
              </a:rPr>
              <a:t>を返すメソッドを持つ、インターフェースを作成します。</a:t>
            </a:r>
          </a:p>
          <a:p>
            <a:pPr lvl="0">
              <a:spcBef>
                <a:spcPts val="600"/>
              </a:spcBef>
              <a:buClr>
                <a:schemeClr val="accent1"/>
              </a:buClr>
              <a:buSzPct val="76000"/>
            </a:pPr>
            <a:r>
              <a:rPr lang="ja-JP" altLang="en-US" sz="1200" dirty="0">
                <a:latin typeface="+mn-ea"/>
              </a:rPr>
              <a:t>（フィールドの値はもたない。）</a:t>
            </a:r>
          </a:p>
          <a:p>
            <a:pPr lvl="0">
              <a:spcBef>
                <a:spcPts val="600"/>
              </a:spcBef>
              <a:buClr>
                <a:schemeClr val="accent1"/>
              </a:buClr>
              <a:buSzPct val="76000"/>
            </a:pPr>
            <a:r>
              <a:rPr lang="ja-JP" altLang="en-US" sz="1200" dirty="0">
                <a:latin typeface="+mn-ea"/>
              </a:rPr>
              <a:t>    メソッド名：</a:t>
            </a:r>
            <a:r>
              <a:rPr lang="en-US" altLang="ja-JP" sz="1200" dirty="0" err="1">
                <a:solidFill>
                  <a:srgbClr val="0000FF"/>
                </a:solidFill>
                <a:latin typeface="+mn-ea"/>
              </a:rPr>
              <a:t>calcArea</a:t>
            </a:r>
            <a:r>
              <a:rPr lang="en-US" altLang="ja-JP" sz="1200" dirty="0">
                <a:latin typeface="+mn-ea"/>
              </a:rPr>
              <a:t>()</a:t>
            </a:r>
          </a:p>
          <a:p>
            <a:pPr lvl="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12-B-2</a:t>
            </a:r>
            <a:r>
              <a:rPr lang="ja-JP" altLang="en-US" sz="1200" dirty="0">
                <a:latin typeface="+mn-ea"/>
              </a:rPr>
              <a:t>）</a:t>
            </a:r>
            <a:r>
              <a:rPr lang="en-US" altLang="ja-JP" sz="1200" dirty="0">
                <a:latin typeface="+mn-ea"/>
              </a:rPr>
              <a:t> 【 class Circle 】 【 class Trapezoid 】</a:t>
            </a:r>
          </a:p>
          <a:p>
            <a:pPr lvl="0">
              <a:spcBef>
                <a:spcPts val="600"/>
              </a:spcBef>
              <a:buClr>
                <a:schemeClr val="accent1"/>
              </a:buClr>
              <a:buSzPct val="76000"/>
            </a:pPr>
            <a:r>
              <a:rPr lang="en-US" altLang="ja-JP" sz="1200" dirty="0">
                <a:latin typeface="+mn-ea"/>
              </a:rPr>
              <a:t>12-B-1</a:t>
            </a:r>
            <a:r>
              <a:rPr lang="ja-JP" altLang="en-US" sz="1200" dirty="0">
                <a:latin typeface="+mn-ea"/>
              </a:rPr>
              <a:t>）で定義したインターフェースを実装したクラス、円クラスと台形クラスを作成します。</a:t>
            </a:r>
          </a:p>
          <a:p>
            <a:pPr lvl="0">
              <a:spcBef>
                <a:spcPts val="600"/>
              </a:spcBef>
              <a:buClr>
                <a:schemeClr val="accent1"/>
              </a:buClr>
              <a:buSzPct val="76000"/>
            </a:pPr>
            <a:r>
              <a:rPr lang="ja-JP" altLang="en-US" sz="1200" dirty="0">
                <a:latin typeface="+mn-ea"/>
              </a:rPr>
              <a:t>（コンストラクタでフィールドの値を設定できるようにする。）</a:t>
            </a:r>
          </a:p>
          <a:p>
            <a:pPr lvl="0">
              <a:spcBef>
                <a:spcPts val="600"/>
              </a:spcBef>
              <a:buClr>
                <a:schemeClr val="accent1"/>
              </a:buClr>
              <a:buSzPct val="76000"/>
            </a:pPr>
            <a:r>
              <a:rPr lang="ja-JP" altLang="en-US" sz="1200" dirty="0">
                <a:latin typeface="+mn-ea"/>
              </a:rPr>
              <a:t>   円クラス：円の面積を求めるクラス。</a:t>
            </a:r>
          </a:p>
          <a:p>
            <a:pPr lvl="0">
              <a:spcBef>
                <a:spcPts val="600"/>
              </a:spcBef>
              <a:buClr>
                <a:schemeClr val="accent1"/>
              </a:buClr>
              <a:buSzPct val="76000"/>
            </a:pPr>
            <a:r>
              <a:rPr lang="ja-JP" altLang="en-US" sz="1200" dirty="0">
                <a:latin typeface="+mn-ea"/>
              </a:rPr>
              <a:t>   台形クラス：台形の面積を求めるクラス。</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12-B-3</a:t>
            </a:r>
            <a:r>
              <a:rPr lang="ja-JP" altLang="en-US" sz="1200" dirty="0">
                <a:latin typeface="+mn-ea"/>
              </a:rPr>
              <a:t>）</a:t>
            </a:r>
            <a:r>
              <a:rPr lang="en-US" altLang="ja-JP" sz="1200" dirty="0">
                <a:latin typeface="+mn-ea"/>
              </a:rPr>
              <a:t> 【 class </a:t>
            </a:r>
            <a:r>
              <a:rPr lang="en-US" altLang="ja-JP" sz="1200" dirty="0">
                <a:solidFill>
                  <a:srgbClr val="0000FF"/>
                </a:solidFill>
                <a:latin typeface="+mn-ea"/>
              </a:rPr>
              <a:t>Pillar</a:t>
            </a:r>
            <a:r>
              <a:rPr lang="en-US" altLang="ja-JP" sz="1200" dirty="0">
                <a:latin typeface="+mn-ea"/>
              </a:rPr>
              <a:t> 】</a:t>
            </a:r>
          </a:p>
          <a:p>
            <a:pPr lvl="0">
              <a:spcBef>
                <a:spcPts val="600"/>
              </a:spcBef>
              <a:buClr>
                <a:schemeClr val="accent1"/>
              </a:buClr>
              <a:buSzPct val="76000"/>
            </a:pPr>
            <a:r>
              <a:rPr lang="en-US" altLang="ja-JP" sz="1200" dirty="0">
                <a:latin typeface="+mn-ea"/>
              </a:rPr>
              <a:t>12-B-1</a:t>
            </a:r>
            <a:r>
              <a:rPr lang="ja-JP" altLang="en-US" sz="1200" dirty="0">
                <a:latin typeface="+mn-ea"/>
              </a:rPr>
              <a:t>）で定義したインターフェース </a:t>
            </a:r>
            <a:r>
              <a:rPr lang="en-US" altLang="ja-JP" sz="1200" dirty="0">
                <a:solidFill>
                  <a:srgbClr val="0000FF"/>
                </a:solidFill>
                <a:latin typeface="+mn-ea"/>
              </a:rPr>
              <a:t>Shape</a:t>
            </a:r>
            <a:r>
              <a:rPr lang="ja-JP" altLang="en-US" sz="1200" dirty="0">
                <a:solidFill>
                  <a:schemeClr val="accent6"/>
                </a:solidFill>
                <a:latin typeface="+mn-ea"/>
              </a:rPr>
              <a:t> </a:t>
            </a:r>
            <a:r>
              <a:rPr lang="ja-JP" altLang="en-US" sz="1200" dirty="0">
                <a:latin typeface="+mn-ea"/>
              </a:rPr>
              <a:t>型の変数と、</a:t>
            </a:r>
          </a:p>
          <a:p>
            <a:pPr lvl="0">
              <a:spcBef>
                <a:spcPts val="600"/>
              </a:spcBef>
              <a:buClr>
                <a:schemeClr val="accent1"/>
              </a:buClr>
              <a:buSzPct val="76000"/>
            </a:pPr>
            <a:r>
              <a:rPr lang="ja-JP" altLang="en-US" sz="1200" dirty="0">
                <a:latin typeface="+mn-ea"/>
              </a:rPr>
              <a:t>垂直方向の高さ（</a:t>
            </a:r>
            <a:r>
              <a:rPr lang="en-US" altLang="ja-JP" sz="1200" dirty="0">
                <a:latin typeface="+mn-ea"/>
              </a:rPr>
              <a:t>double</a:t>
            </a:r>
            <a:r>
              <a:rPr lang="ja-JP" altLang="en-US" sz="1200" dirty="0">
                <a:latin typeface="+mn-ea"/>
              </a:rPr>
              <a:t>）のふたつの値を引数で受け取る</a:t>
            </a:r>
            <a:r>
              <a:rPr lang="ja-JP" altLang="en-US" sz="1200" dirty="0">
                <a:solidFill>
                  <a:srgbClr val="0000FF"/>
                </a:solidFill>
                <a:latin typeface="+mn-ea"/>
              </a:rPr>
              <a:t>コンストラクタ</a:t>
            </a:r>
            <a:r>
              <a:rPr lang="ja-JP" altLang="en-US" sz="1200" dirty="0">
                <a:latin typeface="+mn-ea"/>
              </a:rPr>
              <a:t>を持ち、</a:t>
            </a:r>
          </a:p>
          <a:p>
            <a:pPr lvl="0">
              <a:spcBef>
                <a:spcPts val="600"/>
              </a:spcBef>
              <a:buClr>
                <a:schemeClr val="accent1"/>
              </a:buClr>
              <a:buSzPct val="76000"/>
            </a:pPr>
            <a:r>
              <a:rPr lang="ja-JP" altLang="en-US" sz="1200" dirty="0">
                <a:latin typeface="+mn-ea"/>
              </a:rPr>
              <a:t>体積</a:t>
            </a:r>
            <a:r>
              <a:rPr lang="en-US" altLang="ja-JP" sz="1200" dirty="0">
                <a:latin typeface="+mn-ea"/>
              </a:rPr>
              <a:t>(double</a:t>
            </a:r>
            <a:r>
              <a:rPr lang="ja-JP" altLang="en-US" sz="1200" dirty="0">
                <a:latin typeface="+mn-ea"/>
              </a:rPr>
              <a:t>）の値を返すメソッド </a:t>
            </a:r>
            <a:r>
              <a:rPr lang="en-US" altLang="ja-JP" sz="1200" dirty="0" err="1">
                <a:solidFill>
                  <a:srgbClr val="0000FF"/>
                </a:solidFill>
                <a:latin typeface="+mn-ea"/>
              </a:rPr>
              <a:t>calcVolume</a:t>
            </a:r>
            <a:r>
              <a:rPr lang="en-US" altLang="ja-JP" sz="1200" dirty="0">
                <a:solidFill>
                  <a:srgbClr val="0000FF"/>
                </a:solidFill>
                <a:latin typeface="+mn-ea"/>
              </a:rPr>
              <a:t>()</a:t>
            </a:r>
            <a:r>
              <a:rPr lang="en-US" altLang="ja-JP" sz="1200" dirty="0">
                <a:latin typeface="+mn-ea"/>
              </a:rPr>
              <a:t> </a:t>
            </a:r>
            <a:r>
              <a:rPr lang="ja-JP" altLang="en-US" sz="1200" dirty="0">
                <a:latin typeface="+mn-ea"/>
              </a:rPr>
              <a:t>を持つクラスを作成します。</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12-B-4</a:t>
            </a:r>
            <a:r>
              <a:rPr lang="ja-JP" altLang="en-US" sz="1200" dirty="0">
                <a:latin typeface="+mn-ea"/>
              </a:rPr>
              <a:t>）</a:t>
            </a:r>
            <a:r>
              <a:rPr lang="en-US" altLang="ja-JP" sz="1200" dirty="0">
                <a:latin typeface="+mn-ea"/>
              </a:rPr>
              <a:t> 【 class </a:t>
            </a:r>
            <a:r>
              <a:rPr lang="en-US" altLang="ja-JP" sz="1200" dirty="0">
                <a:solidFill>
                  <a:srgbClr val="0000FF"/>
                </a:solidFill>
                <a:latin typeface="+mn-ea"/>
              </a:rPr>
              <a:t>Lesson12B</a:t>
            </a:r>
            <a:r>
              <a:rPr lang="ja-JP" altLang="en-US" sz="1200" dirty="0">
                <a:latin typeface="+mn-ea"/>
              </a:rPr>
              <a:t> </a:t>
            </a:r>
            <a:r>
              <a:rPr lang="en-US" altLang="ja-JP" sz="1200" dirty="0">
                <a:latin typeface="+mn-ea"/>
              </a:rPr>
              <a:t>】</a:t>
            </a:r>
          </a:p>
          <a:p>
            <a:pPr lvl="0">
              <a:spcBef>
                <a:spcPts val="600"/>
              </a:spcBef>
              <a:buClr>
                <a:schemeClr val="accent1"/>
              </a:buClr>
              <a:buSzPct val="76000"/>
            </a:pPr>
            <a:r>
              <a:rPr lang="en-US" altLang="ja-JP" sz="1200" dirty="0">
                <a:latin typeface="+mn-ea"/>
              </a:rPr>
              <a:t>12-B-3</a:t>
            </a:r>
            <a:r>
              <a:rPr lang="ja-JP" altLang="en-US" sz="1200" dirty="0">
                <a:latin typeface="+mn-ea"/>
              </a:rPr>
              <a:t>）を使い、円柱と台形柱の体積を表示するプログラムを作成してください。</a:t>
            </a: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p:txBody>
      </p:sp>
      <p:sp>
        <p:nvSpPr>
          <p:cNvPr id="5" name="Rectangle 4"/>
          <p:cNvSpPr>
            <a:spLocks noChangeArrowheads="1"/>
          </p:cNvSpPr>
          <p:nvPr/>
        </p:nvSpPr>
        <p:spPr bwMode="auto">
          <a:xfrm>
            <a:off x="404664" y="6537176"/>
            <a:ext cx="3672408" cy="93610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t>半径</a:t>
            </a:r>
            <a:r>
              <a:rPr lang="en-US" altLang="ja-JP" sz="900" dirty="0"/>
              <a:t>5.0</a:t>
            </a:r>
            <a:r>
              <a:rPr lang="ja-JP" altLang="en-US" sz="900" dirty="0"/>
              <a:t>の円の面積は</a:t>
            </a:r>
            <a:r>
              <a:rPr lang="en-US" altLang="ja-JP" sz="900" dirty="0"/>
              <a:t>78.53981633974483</a:t>
            </a:r>
            <a:r>
              <a:rPr lang="ja-JP" altLang="en-US" sz="900" dirty="0"/>
              <a:t>です。</a:t>
            </a:r>
          </a:p>
          <a:p>
            <a:pPr>
              <a:defRPr sz="1000"/>
            </a:pPr>
            <a:r>
              <a:rPr lang="ja-JP" altLang="en-US" sz="900" dirty="0"/>
              <a:t>高さが</a:t>
            </a:r>
            <a:r>
              <a:rPr lang="en-US" altLang="ja-JP" sz="900" dirty="0"/>
              <a:t>11.0</a:t>
            </a:r>
            <a:r>
              <a:rPr lang="ja-JP" altLang="en-US" sz="900" dirty="0"/>
              <a:t>の上記円の円柱の体積は</a:t>
            </a:r>
            <a:r>
              <a:rPr lang="en-US" altLang="ja-JP" sz="900" dirty="0"/>
              <a:t>863.9379797371931</a:t>
            </a:r>
            <a:r>
              <a:rPr lang="ja-JP" altLang="en-US" sz="900" dirty="0"/>
              <a:t>です。</a:t>
            </a:r>
          </a:p>
          <a:p>
            <a:pPr>
              <a:defRPr sz="1000"/>
            </a:pPr>
            <a:r>
              <a:rPr lang="ja-JP" altLang="en-US" sz="900" dirty="0"/>
              <a:t>上底</a:t>
            </a:r>
            <a:r>
              <a:rPr lang="en-US" altLang="ja-JP" sz="900" dirty="0"/>
              <a:t>6.0</a:t>
            </a:r>
            <a:r>
              <a:rPr lang="ja-JP" altLang="en-US" sz="900" dirty="0" err="1"/>
              <a:t>、</a:t>
            </a:r>
            <a:r>
              <a:rPr lang="ja-JP" altLang="en-US" sz="900" dirty="0"/>
              <a:t>下底</a:t>
            </a:r>
            <a:r>
              <a:rPr lang="en-US" altLang="ja-JP" sz="900" dirty="0"/>
              <a:t>9.0</a:t>
            </a:r>
            <a:r>
              <a:rPr lang="ja-JP" altLang="en-US" sz="900" dirty="0" err="1"/>
              <a:t>、</a:t>
            </a:r>
            <a:r>
              <a:rPr lang="ja-JP" altLang="en-US" sz="900" dirty="0"/>
              <a:t>高さ</a:t>
            </a:r>
            <a:r>
              <a:rPr lang="en-US" altLang="ja-JP" sz="900" dirty="0"/>
              <a:t>7.0</a:t>
            </a:r>
            <a:r>
              <a:rPr lang="ja-JP" altLang="en-US" sz="900" dirty="0"/>
              <a:t>の台形の面積は</a:t>
            </a:r>
            <a:r>
              <a:rPr lang="en-US" altLang="ja-JP" sz="900" dirty="0"/>
              <a:t>52.5</a:t>
            </a:r>
            <a:r>
              <a:rPr lang="ja-JP" altLang="en-US" sz="900" dirty="0"/>
              <a:t>です。</a:t>
            </a:r>
          </a:p>
          <a:p>
            <a:pPr>
              <a:defRPr sz="1000"/>
            </a:pPr>
            <a:r>
              <a:rPr lang="ja-JP" altLang="en-US" sz="900" dirty="0"/>
              <a:t>高さが</a:t>
            </a:r>
            <a:r>
              <a:rPr lang="en-US" altLang="ja-JP" sz="900" dirty="0"/>
              <a:t>11.0</a:t>
            </a:r>
            <a:r>
              <a:rPr lang="ja-JP" altLang="en-US" sz="900" dirty="0"/>
              <a:t>の上記台形の台形柱の体積は</a:t>
            </a:r>
            <a:r>
              <a:rPr lang="en-US" altLang="ja-JP" sz="900" dirty="0"/>
              <a:t>577.5</a:t>
            </a:r>
            <a:r>
              <a:rPr lang="ja-JP" altLang="en-US" sz="900" dirty="0"/>
              <a:t>です。</a:t>
            </a:r>
            <a:endParaRPr lang="ja-JP" altLang="en-US" sz="900" dirty="0">
              <a:latin typeface="+mn-ea"/>
            </a:endParaRPr>
          </a:p>
        </p:txBody>
      </p:sp>
      <p:sp>
        <p:nvSpPr>
          <p:cNvPr id="6" name="吹き出し: 角を丸めた四角形 5">
            <a:extLst>
              <a:ext uri="{FF2B5EF4-FFF2-40B4-BE49-F238E27FC236}">
                <a16:creationId xmlns:a16="http://schemas.microsoft.com/office/drawing/2014/main" id="{E4C11232-CCC3-4EEF-A670-401D299FB1F9}"/>
              </a:ext>
            </a:extLst>
          </p:cNvPr>
          <p:cNvSpPr/>
          <p:nvPr/>
        </p:nvSpPr>
        <p:spPr>
          <a:xfrm>
            <a:off x="7749480" y="0"/>
            <a:ext cx="3888432" cy="3528392"/>
          </a:xfrm>
          <a:prstGeom prst="wedgeRoundRectCallout">
            <a:avLst>
              <a:gd name="adj1" fmla="val -97722"/>
              <a:gd name="adj2" fmla="val 303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z="1400" dirty="0">
                <a:solidFill>
                  <a:schemeClr val="accent3">
                    <a:lumMod val="75000"/>
                  </a:schemeClr>
                </a:solidFill>
              </a:rPr>
              <a:t>/** </a:t>
            </a:r>
            <a:r>
              <a:rPr lang="ja-JP" altLang="en-US" sz="1400" dirty="0">
                <a:solidFill>
                  <a:schemeClr val="accent3">
                    <a:lumMod val="75000"/>
                  </a:schemeClr>
                </a:solidFill>
              </a:rPr>
              <a:t>円を表すクラス </a:t>
            </a:r>
            <a:r>
              <a:rPr lang="en-US" altLang="ja-JP" sz="1400" dirty="0">
                <a:solidFill>
                  <a:schemeClr val="accent3">
                    <a:lumMod val="75000"/>
                  </a:schemeClr>
                </a:solidFill>
              </a:rPr>
              <a:t>*/</a:t>
            </a:r>
          </a:p>
          <a:p>
            <a:r>
              <a:rPr lang="en-US" altLang="ja-JP" sz="1400" dirty="0">
                <a:solidFill>
                  <a:schemeClr val="accent3">
                    <a:lumMod val="75000"/>
                  </a:schemeClr>
                </a:solidFill>
              </a:rPr>
              <a:t>public class </a:t>
            </a:r>
            <a:r>
              <a:rPr kumimoji="1" lang="en-US" altLang="ja-JP" sz="1400" dirty="0">
                <a:solidFill>
                  <a:schemeClr val="accent3">
                    <a:lumMod val="75000"/>
                  </a:schemeClr>
                </a:solidFill>
              </a:rPr>
              <a:t>Circle implements </a:t>
            </a:r>
            <a:r>
              <a:rPr kumimoji="1" lang="en-US" altLang="ja-JP" sz="1400" dirty="0" err="1">
                <a:solidFill>
                  <a:schemeClr val="accent3">
                    <a:lumMod val="75000"/>
                  </a:schemeClr>
                </a:solidFill>
              </a:rPr>
              <a:t>Menseki</a:t>
            </a:r>
            <a:r>
              <a:rPr kumimoji="1" lang="en-US" altLang="ja-JP" sz="1400" dirty="0">
                <a:solidFill>
                  <a:schemeClr val="accent3">
                    <a:lumMod val="75000"/>
                  </a:schemeClr>
                </a:solidFill>
              </a:rPr>
              <a:t> { </a:t>
            </a:r>
          </a:p>
          <a:p>
            <a:r>
              <a:rPr lang="en-US" altLang="ja-JP" sz="1400" dirty="0">
                <a:solidFill>
                  <a:schemeClr val="accent3">
                    <a:lumMod val="75000"/>
                  </a:schemeClr>
                </a:solidFill>
              </a:rPr>
              <a:t>    private double radius;</a:t>
            </a:r>
          </a:p>
          <a:p>
            <a:endParaRPr kumimoji="1" lang="en-US" altLang="ja-JP" sz="1400" dirty="0">
              <a:solidFill>
                <a:schemeClr val="accent3">
                  <a:lumMod val="75000"/>
                </a:schemeClr>
              </a:solidFill>
            </a:endParaRPr>
          </a:p>
          <a:p>
            <a:r>
              <a:rPr lang="en-US" altLang="ja-JP" sz="1400" dirty="0">
                <a:solidFill>
                  <a:schemeClr val="accent3">
                    <a:lumMod val="75000"/>
                  </a:schemeClr>
                </a:solidFill>
              </a:rPr>
              <a:t>    /** </a:t>
            </a:r>
            <a:r>
              <a:rPr lang="ja-JP" altLang="en-US" sz="1400" dirty="0">
                <a:solidFill>
                  <a:schemeClr val="accent3">
                    <a:lumMod val="75000"/>
                  </a:schemeClr>
                </a:solidFill>
              </a:rPr>
              <a:t>半径を受け取るコンストラクタ </a:t>
            </a:r>
            <a:r>
              <a:rPr lang="en-US" altLang="ja-JP" sz="1400" dirty="0">
                <a:solidFill>
                  <a:schemeClr val="accent3">
                    <a:lumMod val="75000"/>
                  </a:schemeClr>
                </a:solidFill>
              </a:rPr>
              <a:t>*/</a:t>
            </a:r>
            <a:endParaRPr kumimoji="1" lang="en-US" altLang="ja-JP" sz="1400" dirty="0">
              <a:solidFill>
                <a:schemeClr val="accent3">
                  <a:lumMod val="75000"/>
                </a:schemeClr>
              </a:solidFill>
            </a:endParaRPr>
          </a:p>
          <a:p>
            <a:r>
              <a:rPr lang="en-US" altLang="ja-JP" sz="1400" dirty="0">
                <a:solidFill>
                  <a:schemeClr val="accent3">
                    <a:lumMod val="75000"/>
                  </a:schemeClr>
                </a:solidFill>
              </a:rPr>
              <a:t>    public Circle(double radius) {</a:t>
            </a:r>
          </a:p>
          <a:p>
            <a:r>
              <a:rPr lang="en-US" altLang="ja-JP" sz="1400" dirty="0">
                <a:solidFill>
                  <a:schemeClr val="accent3">
                    <a:lumMod val="75000"/>
                  </a:schemeClr>
                </a:solidFill>
              </a:rPr>
              <a:t>        …</a:t>
            </a:r>
          </a:p>
          <a:p>
            <a:r>
              <a:rPr kumimoji="1" lang="en-US" altLang="ja-JP" sz="1400" dirty="0">
                <a:solidFill>
                  <a:schemeClr val="accent3">
                    <a:lumMod val="75000"/>
                  </a:schemeClr>
                </a:solidFill>
              </a:rPr>
              <a:t>    }</a:t>
            </a:r>
          </a:p>
          <a:p>
            <a:r>
              <a:rPr lang="en-US" altLang="ja-JP" sz="1400" dirty="0">
                <a:solidFill>
                  <a:schemeClr val="accent3">
                    <a:lumMod val="75000"/>
                  </a:schemeClr>
                </a:solidFill>
              </a:rPr>
              <a:t>    /** </a:t>
            </a:r>
            <a:r>
              <a:rPr lang="ja-JP" altLang="en-US" sz="1400" dirty="0">
                <a:solidFill>
                  <a:schemeClr val="accent3">
                    <a:lumMod val="75000"/>
                  </a:schemeClr>
                </a:solidFill>
              </a:rPr>
              <a:t>面積を計算して返却する </a:t>
            </a:r>
            <a:r>
              <a:rPr lang="en-US" altLang="ja-JP" sz="1400" dirty="0">
                <a:solidFill>
                  <a:schemeClr val="accent3">
                    <a:lumMod val="75000"/>
                  </a:schemeClr>
                </a:solidFill>
              </a:rPr>
              <a:t>*/</a:t>
            </a:r>
          </a:p>
          <a:p>
            <a:r>
              <a:rPr lang="en-US" altLang="ja-JP" sz="1400" dirty="0">
                <a:solidFill>
                  <a:schemeClr val="accent3">
                    <a:lumMod val="75000"/>
                  </a:schemeClr>
                </a:solidFill>
              </a:rPr>
              <a:t>    public double </a:t>
            </a:r>
            <a:r>
              <a:rPr lang="en-US" altLang="ja-JP" sz="1400" dirty="0" err="1">
                <a:solidFill>
                  <a:schemeClr val="accent3">
                    <a:lumMod val="75000"/>
                  </a:schemeClr>
                </a:solidFill>
              </a:rPr>
              <a:t>calcArea</a:t>
            </a:r>
            <a:r>
              <a:rPr lang="en-US" altLang="ja-JP" sz="1400" dirty="0">
                <a:solidFill>
                  <a:schemeClr val="accent3">
                    <a:lumMod val="75000"/>
                  </a:schemeClr>
                </a:solidFill>
              </a:rPr>
              <a:t>() {</a:t>
            </a:r>
          </a:p>
          <a:p>
            <a:r>
              <a:rPr lang="en-US" altLang="ja-JP" sz="1400" dirty="0">
                <a:solidFill>
                  <a:schemeClr val="accent3">
                    <a:lumMod val="75000"/>
                  </a:schemeClr>
                </a:solidFill>
              </a:rPr>
              <a:t>        …</a:t>
            </a:r>
          </a:p>
          <a:p>
            <a:r>
              <a:rPr kumimoji="1" lang="en-US" altLang="ja-JP" sz="1400" dirty="0">
                <a:solidFill>
                  <a:schemeClr val="accent3">
                    <a:lumMod val="75000"/>
                  </a:schemeClr>
                </a:solidFill>
              </a:rPr>
              <a:t>    }</a:t>
            </a:r>
          </a:p>
          <a:p>
            <a:r>
              <a:rPr lang="en-US" altLang="ja-JP" sz="1400" dirty="0">
                <a:solidFill>
                  <a:schemeClr val="accent3">
                    <a:lumMod val="75000"/>
                  </a:schemeClr>
                </a:solidFill>
              </a:rPr>
              <a:t>}</a:t>
            </a:r>
            <a:endParaRPr kumimoji="1" lang="ja-JP" altLang="en-US" sz="1400" dirty="0">
              <a:solidFill>
                <a:schemeClr val="accent3">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Lesson11 </a:t>
            </a:r>
            <a:r>
              <a:rPr lang="ja-JP" altLang="en-US" dirty="0"/>
              <a:t>新しいクラス</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Lesson11</a:t>
            </a:r>
            <a:r>
              <a:rPr lang="ja-JP" altLang="en-US" sz="1600" dirty="0">
                <a:solidFill>
                  <a:schemeClr val="bg1"/>
                </a:solidFill>
                <a:latin typeface="+mn-ea"/>
              </a:rPr>
              <a:t>・</a:t>
            </a:r>
            <a:r>
              <a:rPr lang="en-US" altLang="ja-JP" sz="1600" dirty="0">
                <a:solidFill>
                  <a:schemeClr val="bg1"/>
                </a:solidFill>
                <a:latin typeface="+mn-ea"/>
              </a:rPr>
              <a:t>12</a:t>
            </a:r>
            <a:r>
              <a:rPr lang="zh-TW" altLang="en-US" sz="1600" dirty="0">
                <a:solidFill>
                  <a:schemeClr val="bg1"/>
                </a:solidFill>
                <a:latin typeface="+mn-ea"/>
              </a:rPr>
              <a:t> </a:t>
            </a:r>
            <a:r>
              <a:rPr lang="ja-JP" altLang="en-US" sz="1600" dirty="0">
                <a:solidFill>
                  <a:schemeClr val="bg1"/>
                </a:solidFill>
                <a:latin typeface="+mn-ea"/>
              </a:rPr>
              <a:t>挑戦問題</a:t>
            </a:r>
            <a:endParaRPr kumimoji="1" lang="ja-JP" altLang="en-US" sz="1600" dirty="0">
              <a:solidFill>
                <a:schemeClr val="bg1"/>
              </a:solidFill>
              <a:latin typeface="+mn-ea"/>
            </a:endParaRPr>
          </a:p>
        </p:txBody>
      </p:sp>
      <p:sp>
        <p:nvSpPr>
          <p:cNvPr id="10" name="コンテンツ プレースホルダ 2"/>
          <p:cNvSpPr txBox="1">
            <a:spLocks/>
          </p:cNvSpPr>
          <p:nvPr/>
        </p:nvSpPr>
        <p:spPr>
          <a:xfrm>
            <a:off x="332656" y="1280592"/>
            <a:ext cx="6192688" cy="78488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12-C-1</a:t>
            </a:r>
            <a:r>
              <a:rPr lang="ja-JP" altLang="en-US" sz="1200" dirty="0">
                <a:latin typeface="+mn-ea"/>
              </a:rPr>
              <a:t>）</a:t>
            </a:r>
            <a:r>
              <a:rPr lang="en-US" altLang="ja-JP" sz="1200" dirty="0">
                <a:latin typeface="+mn-ea"/>
              </a:rPr>
              <a:t> 【 class Attacker 】</a:t>
            </a:r>
          </a:p>
          <a:p>
            <a:pPr marL="180000" lvl="0" indent="-457200">
              <a:spcBef>
                <a:spcPts val="600"/>
              </a:spcBef>
              <a:buClr>
                <a:schemeClr val="accent1"/>
              </a:buClr>
              <a:buSzPct val="76000"/>
            </a:pPr>
            <a:r>
              <a:rPr lang="en-US" altLang="ja-JP" sz="1200" dirty="0">
                <a:latin typeface="+mn-ea"/>
              </a:rPr>
              <a:t>9-C-1)</a:t>
            </a:r>
            <a:r>
              <a:rPr lang="ja-JP" altLang="en-US" sz="1200" dirty="0">
                <a:latin typeface="+mn-ea"/>
              </a:rPr>
              <a:t>で作った生物をあらわす</a:t>
            </a:r>
            <a:r>
              <a:rPr lang="en-US" altLang="ja-JP" sz="1200" dirty="0">
                <a:latin typeface="+mn-ea"/>
              </a:rPr>
              <a:t>Creature</a:t>
            </a:r>
            <a:r>
              <a:rPr lang="ja-JP" altLang="en-US" sz="1200" dirty="0">
                <a:latin typeface="+mn-ea"/>
              </a:rPr>
              <a:t>クラスを継承して、</a:t>
            </a:r>
          </a:p>
          <a:p>
            <a:pPr marL="180000" lvl="0" indent="-457200">
              <a:spcBef>
                <a:spcPts val="600"/>
              </a:spcBef>
              <a:buClr>
                <a:schemeClr val="accent1"/>
              </a:buClr>
              <a:buSzPct val="76000"/>
            </a:pPr>
            <a:r>
              <a:rPr lang="ja-JP" altLang="en-US" sz="1200" dirty="0">
                <a:latin typeface="+mn-ea"/>
              </a:rPr>
              <a:t>攻撃的な生命体を表す抽象クラス、</a:t>
            </a:r>
            <a:r>
              <a:rPr lang="en-US" altLang="ja-JP" sz="1200" dirty="0">
                <a:latin typeface="+mn-ea"/>
              </a:rPr>
              <a:t>Attacker</a:t>
            </a:r>
            <a:r>
              <a:rPr lang="ja-JP" altLang="en-US" sz="1200" dirty="0">
                <a:latin typeface="+mn-ea"/>
              </a:rPr>
              <a:t>クラスを作成してください。</a:t>
            </a:r>
          </a:p>
          <a:p>
            <a:pPr marL="277813" lvl="0" indent="-555625">
              <a:spcBef>
                <a:spcPts val="600"/>
              </a:spcBef>
              <a:buClr>
                <a:schemeClr val="accent1"/>
              </a:buClr>
              <a:buSzPct val="76000"/>
            </a:pPr>
            <a:r>
              <a:rPr lang="ja-JP" altLang="en-US" sz="1200" dirty="0">
                <a:latin typeface="+mn-ea"/>
              </a:rPr>
              <a:t>    ①生命値と名前を設定できるコンストラクタを持つ。</a:t>
            </a:r>
            <a:r>
              <a:rPr lang="en-US" altLang="ja-JP" sz="1200" dirty="0">
                <a:latin typeface="+mn-ea"/>
              </a:rPr>
              <a:t>(</a:t>
            </a:r>
            <a:r>
              <a:rPr lang="ja-JP" altLang="en-US" sz="1200" dirty="0">
                <a:latin typeface="+mn-ea"/>
              </a:rPr>
              <a:t>引数なしコンストラクタと引数ありコンストラクタの二つを持つ</a:t>
            </a:r>
            <a:r>
              <a:rPr lang="en-US" altLang="ja-JP" sz="1200" dirty="0">
                <a:latin typeface="+mn-ea"/>
              </a:rPr>
              <a:t>)</a:t>
            </a:r>
          </a:p>
          <a:p>
            <a:pPr marL="277813" lvl="0" indent="-555625">
              <a:spcBef>
                <a:spcPts val="600"/>
              </a:spcBef>
              <a:buClr>
                <a:schemeClr val="accent1"/>
              </a:buClr>
              <a:buSzPct val="76000"/>
            </a:pPr>
            <a:r>
              <a:rPr lang="en-US" altLang="ja-JP" sz="1200" dirty="0">
                <a:latin typeface="+mn-ea"/>
              </a:rPr>
              <a:t>    ②</a:t>
            </a:r>
            <a:r>
              <a:rPr lang="ja-JP" altLang="en-US" sz="1200" dirty="0">
                <a:latin typeface="+mn-ea"/>
              </a:rPr>
              <a:t>他の生命体を攻撃する抽象メソッド、</a:t>
            </a:r>
            <a:r>
              <a:rPr lang="en-US" altLang="ja-JP" sz="1200" dirty="0">
                <a:latin typeface="+mn-ea"/>
              </a:rPr>
              <a:t>void  attack</a:t>
            </a:r>
            <a:r>
              <a:rPr lang="ja-JP" altLang="en-US" sz="1200" dirty="0">
                <a:latin typeface="+mn-ea"/>
              </a:rPr>
              <a:t>（引数は</a:t>
            </a:r>
            <a:r>
              <a:rPr lang="en-US" altLang="ja-JP" sz="1200" dirty="0">
                <a:latin typeface="+mn-ea"/>
              </a:rPr>
              <a:t>Attacker</a:t>
            </a:r>
            <a:r>
              <a:rPr lang="ja-JP" altLang="en-US" sz="1200" dirty="0">
                <a:latin typeface="+mn-ea"/>
              </a:rPr>
              <a:t>型インスタンス）メソッドを持つ。</a:t>
            </a:r>
            <a:endParaRPr lang="en-US" altLang="ja-JP" sz="1200" dirty="0">
              <a:latin typeface="+mn-ea"/>
            </a:endParaRPr>
          </a:p>
          <a:p>
            <a:pPr marL="277813" lvl="0" indent="-555625">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12-C-2</a:t>
            </a:r>
            <a:r>
              <a:rPr lang="ja-JP" altLang="en-US" sz="1200" dirty="0">
                <a:latin typeface="+mn-ea"/>
              </a:rPr>
              <a:t>）</a:t>
            </a:r>
            <a:r>
              <a:rPr lang="en-US" altLang="ja-JP" sz="1200" dirty="0">
                <a:latin typeface="+mn-ea"/>
              </a:rPr>
              <a:t>【 class Human 】</a:t>
            </a:r>
          </a:p>
          <a:p>
            <a:pPr marL="180000" lvl="0" indent="-457200">
              <a:spcBef>
                <a:spcPts val="600"/>
              </a:spcBef>
              <a:buClr>
                <a:schemeClr val="accent1"/>
              </a:buClr>
              <a:buSzPct val="76000"/>
            </a:pPr>
            <a:r>
              <a:rPr lang="en-US" altLang="ja-JP" sz="1200" dirty="0">
                <a:latin typeface="+mn-ea"/>
              </a:rPr>
              <a:t>12-C-1)</a:t>
            </a:r>
            <a:r>
              <a:rPr lang="ja-JP" altLang="en-US" sz="1200" dirty="0">
                <a:latin typeface="+mn-ea"/>
              </a:rPr>
              <a:t>で作成した</a:t>
            </a:r>
            <a:r>
              <a:rPr lang="en-US" altLang="ja-JP" sz="1200" dirty="0">
                <a:latin typeface="+mn-ea"/>
              </a:rPr>
              <a:t>Attacker</a:t>
            </a:r>
            <a:r>
              <a:rPr lang="ja-JP" altLang="en-US" sz="1200" dirty="0">
                <a:latin typeface="+mn-ea"/>
              </a:rPr>
              <a:t>クラスを継承して、</a:t>
            </a:r>
            <a:r>
              <a:rPr lang="en-US" altLang="ja-JP" sz="1200" dirty="0">
                <a:latin typeface="+mn-ea"/>
              </a:rPr>
              <a:t>Human</a:t>
            </a:r>
            <a:r>
              <a:rPr lang="ja-JP" altLang="en-US" sz="1200" dirty="0">
                <a:latin typeface="+mn-ea"/>
              </a:rPr>
              <a:t>クラスを作成してください。</a:t>
            </a:r>
          </a:p>
          <a:p>
            <a:pPr marL="180000" lvl="0" indent="-457200">
              <a:spcBef>
                <a:spcPts val="600"/>
              </a:spcBef>
              <a:buClr>
                <a:schemeClr val="accent1"/>
              </a:buClr>
              <a:buSzPct val="76000"/>
            </a:pPr>
            <a:r>
              <a:rPr lang="ja-JP" altLang="en-US" sz="1200" dirty="0">
                <a:latin typeface="+mn-ea"/>
              </a:rPr>
              <a:t>    ①</a:t>
            </a:r>
            <a:r>
              <a:rPr lang="en-US" altLang="ja-JP" sz="1200" dirty="0">
                <a:latin typeface="+mn-ea"/>
              </a:rPr>
              <a:t>Human</a:t>
            </a:r>
            <a:r>
              <a:rPr lang="ja-JP" altLang="en-US" sz="1200" dirty="0">
                <a:latin typeface="+mn-ea"/>
              </a:rPr>
              <a:t>クラスは、</a:t>
            </a:r>
            <a:r>
              <a:rPr lang="ja-JP" altLang="en-US" sz="1200" dirty="0">
                <a:solidFill>
                  <a:srgbClr val="0000FF"/>
                </a:solidFill>
                <a:latin typeface="+mn-ea"/>
              </a:rPr>
              <a:t>コンストラクタで</a:t>
            </a:r>
            <a:r>
              <a:rPr lang="ja-JP" altLang="en-US" sz="1200" dirty="0">
                <a:latin typeface="+mn-ea"/>
              </a:rPr>
              <a:t>、名前を設定できる。</a:t>
            </a:r>
          </a:p>
          <a:p>
            <a:pPr marL="180000" lvl="0" indent="-457200">
              <a:spcBef>
                <a:spcPts val="600"/>
              </a:spcBef>
              <a:buClr>
                <a:schemeClr val="accent1"/>
              </a:buClr>
              <a:buSzPct val="76000"/>
            </a:pPr>
            <a:r>
              <a:rPr lang="ja-JP" altLang="en-US" sz="1200" dirty="0">
                <a:latin typeface="+mn-ea"/>
              </a:rPr>
              <a:t>    ②</a:t>
            </a:r>
            <a:r>
              <a:rPr lang="en-US" altLang="ja-JP" sz="1200" dirty="0">
                <a:latin typeface="+mn-ea"/>
              </a:rPr>
              <a:t>Human</a:t>
            </a:r>
            <a:r>
              <a:rPr lang="ja-JP" altLang="en-US" sz="1200" dirty="0">
                <a:latin typeface="+mn-ea"/>
              </a:rPr>
              <a:t>クラスの生命値は固定値で</a:t>
            </a:r>
            <a:r>
              <a:rPr lang="en-US" altLang="ja-JP" sz="1200" dirty="0">
                <a:latin typeface="+mn-ea"/>
              </a:rPr>
              <a:t>20</a:t>
            </a:r>
          </a:p>
          <a:p>
            <a:pPr marL="180000" lvl="0" indent="-457200">
              <a:spcBef>
                <a:spcPts val="600"/>
              </a:spcBef>
              <a:buClr>
                <a:schemeClr val="accent1"/>
              </a:buClr>
              <a:buSzPct val="76000"/>
            </a:pPr>
            <a:r>
              <a:rPr lang="en-US" altLang="ja-JP" sz="1200" dirty="0">
                <a:latin typeface="+mn-ea"/>
              </a:rPr>
              <a:t>    ③Human</a:t>
            </a:r>
            <a:r>
              <a:rPr lang="ja-JP" altLang="en-US" sz="1200" dirty="0">
                <a:latin typeface="+mn-ea"/>
              </a:rPr>
              <a:t>クラスは、</a:t>
            </a:r>
            <a:r>
              <a:rPr lang="en-US" altLang="ja-JP" sz="1200" dirty="0">
                <a:latin typeface="+mn-ea"/>
              </a:rPr>
              <a:t>attack</a:t>
            </a:r>
            <a:r>
              <a:rPr lang="ja-JP" altLang="en-US" sz="1200" dirty="0">
                <a:latin typeface="+mn-ea"/>
              </a:rPr>
              <a:t>メソッドで、引数で渡された生物</a:t>
            </a:r>
            <a:r>
              <a:rPr lang="en-US" altLang="ja-JP" sz="1200" dirty="0">
                <a:latin typeface="+mn-ea"/>
              </a:rPr>
              <a:t>(</a:t>
            </a:r>
            <a:r>
              <a:rPr lang="en-US" altLang="ja-JP" sz="1200" dirty="0">
                <a:solidFill>
                  <a:srgbClr val="0000FF"/>
                </a:solidFill>
                <a:latin typeface="+mn-ea"/>
              </a:rPr>
              <a:t>Attacker)</a:t>
            </a:r>
            <a:r>
              <a:rPr lang="ja-JP" altLang="en-US" sz="1200" dirty="0">
                <a:latin typeface="+mn-ea"/>
              </a:rPr>
              <a:t>の生命値を減らすことができる。  （減らす値は、右記の計算式を用いる。　攻撃力</a:t>
            </a:r>
            <a:r>
              <a:rPr lang="en-US" altLang="ja-JP" sz="1200" dirty="0">
                <a:latin typeface="+mn-ea"/>
              </a:rPr>
              <a:t>(</a:t>
            </a:r>
            <a:r>
              <a:rPr lang="ja-JP" altLang="en-US" sz="1200" dirty="0">
                <a:latin typeface="+mn-ea"/>
              </a:rPr>
              <a:t>固定値で</a:t>
            </a:r>
            <a:r>
              <a:rPr lang="en-US" altLang="ja-JP" sz="1200" dirty="0">
                <a:latin typeface="+mn-ea"/>
              </a:rPr>
              <a:t>5)×0</a:t>
            </a:r>
            <a:r>
              <a:rPr lang="ja-JP" altLang="en-US" sz="1200" dirty="0">
                <a:latin typeface="+mn-ea"/>
              </a:rPr>
              <a:t>～</a:t>
            </a:r>
            <a:r>
              <a:rPr lang="en-US" altLang="ja-JP" sz="1200" dirty="0">
                <a:latin typeface="+mn-ea"/>
              </a:rPr>
              <a:t>1</a:t>
            </a:r>
            <a:r>
              <a:rPr lang="ja-JP" altLang="en-US" sz="1200" dirty="0">
                <a:latin typeface="+mn-ea"/>
              </a:rPr>
              <a:t>未満の乱数）</a:t>
            </a: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12-C-3</a:t>
            </a:r>
            <a:r>
              <a:rPr lang="ja-JP" altLang="en-US" sz="1200" dirty="0">
                <a:latin typeface="+mn-ea"/>
              </a:rPr>
              <a:t>）</a:t>
            </a:r>
            <a:r>
              <a:rPr lang="en-US" altLang="ja-JP" sz="1200" dirty="0">
                <a:latin typeface="+mn-ea"/>
              </a:rPr>
              <a:t>【 class Monster 】</a:t>
            </a:r>
          </a:p>
          <a:p>
            <a:pPr marL="180000" lvl="0" indent="-457200">
              <a:spcBef>
                <a:spcPts val="600"/>
              </a:spcBef>
              <a:buClr>
                <a:schemeClr val="accent1"/>
              </a:buClr>
              <a:buSzPct val="76000"/>
            </a:pPr>
            <a:r>
              <a:rPr lang="en-US" altLang="ja-JP" sz="1200" dirty="0">
                <a:latin typeface="+mn-ea"/>
              </a:rPr>
              <a:t>12-C-1)</a:t>
            </a:r>
            <a:r>
              <a:rPr lang="ja-JP" altLang="en-US" sz="1200" dirty="0">
                <a:latin typeface="+mn-ea"/>
              </a:rPr>
              <a:t>で作成した</a:t>
            </a:r>
            <a:r>
              <a:rPr lang="en-US" altLang="ja-JP" sz="1200" dirty="0">
                <a:latin typeface="+mn-ea"/>
              </a:rPr>
              <a:t>Attacker</a:t>
            </a:r>
            <a:r>
              <a:rPr lang="ja-JP" altLang="en-US" sz="1200" dirty="0">
                <a:latin typeface="+mn-ea"/>
              </a:rPr>
              <a:t>クラスを継承して、</a:t>
            </a:r>
            <a:r>
              <a:rPr lang="en-US" altLang="ja-JP" sz="1200" dirty="0">
                <a:latin typeface="+mn-ea"/>
              </a:rPr>
              <a:t>Monster</a:t>
            </a:r>
            <a:r>
              <a:rPr lang="ja-JP" altLang="en-US" sz="1200" dirty="0">
                <a:latin typeface="+mn-ea"/>
              </a:rPr>
              <a:t>クラスを作成してください。</a:t>
            </a:r>
          </a:p>
          <a:p>
            <a:pPr marL="180000" lvl="0" indent="-457200">
              <a:spcBef>
                <a:spcPts val="600"/>
              </a:spcBef>
              <a:buClr>
                <a:schemeClr val="accent1"/>
              </a:buClr>
              <a:buSzPct val="76000"/>
            </a:pPr>
            <a:r>
              <a:rPr lang="ja-JP" altLang="en-US" sz="1200" dirty="0">
                <a:latin typeface="+mn-ea"/>
              </a:rPr>
              <a:t>    ①</a:t>
            </a:r>
            <a:r>
              <a:rPr lang="en-US" altLang="ja-JP" sz="1200" dirty="0">
                <a:latin typeface="+mn-ea"/>
              </a:rPr>
              <a:t>Monster</a:t>
            </a:r>
            <a:r>
              <a:rPr lang="ja-JP" altLang="en-US" sz="1200" dirty="0">
                <a:latin typeface="+mn-ea"/>
              </a:rPr>
              <a:t>クラスは、</a:t>
            </a:r>
            <a:r>
              <a:rPr lang="ja-JP" altLang="en-US" sz="1200" dirty="0">
                <a:solidFill>
                  <a:srgbClr val="0000FF"/>
                </a:solidFill>
                <a:latin typeface="+mn-ea"/>
              </a:rPr>
              <a:t>コンストラクタで</a:t>
            </a:r>
            <a:r>
              <a:rPr lang="ja-JP" altLang="en-US" sz="1200" dirty="0">
                <a:latin typeface="+mn-ea"/>
              </a:rPr>
              <a:t>、名前と生命値と攻撃力を設定できる。</a:t>
            </a:r>
          </a:p>
          <a:p>
            <a:pPr marL="180000" lvl="0" indent="-457200">
              <a:spcBef>
                <a:spcPts val="600"/>
              </a:spcBef>
              <a:buClr>
                <a:schemeClr val="accent1"/>
              </a:buClr>
              <a:buSzPct val="76000"/>
            </a:pPr>
            <a:r>
              <a:rPr lang="ja-JP" altLang="en-US" sz="1200" dirty="0">
                <a:latin typeface="+mn-ea"/>
              </a:rPr>
              <a:t>    ②</a:t>
            </a:r>
            <a:r>
              <a:rPr lang="en-US" altLang="ja-JP" sz="1200" dirty="0">
                <a:latin typeface="+mn-ea"/>
              </a:rPr>
              <a:t>Monster</a:t>
            </a:r>
            <a:r>
              <a:rPr lang="ja-JP" altLang="en-US" sz="1200" dirty="0">
                <a:latin typeface="+mn-ea"/>
              </a:rPr>
              <a:t>クラスは、</a:t>
            </a:r>
            <a:r>
              <a:rPr lang="en-US" altLang="ja-JP" sz="1200" dirty="0">
                <a:latin typeface="+mn-ea"/>
              </a:rPr>
              <a:t>attack</a:t>
            </a:r>
            <a:r>
              <a:rPr lang="ja-JP" altLang="en-US" sz="1200" dirty="0">
                <a:latin typeface="+mn-ea"/>
              </a:rPr>
              <a:t>メソッドで、引数で渡された生物</a:t>
            </a:r>
            <a:r>
              <a:rPr lang="en-US" altLang="ja-JP" sz="1200" dirty="0">
                <a:latin typeface="+mn-ea"/>
              </a:rPr>
              <a:t>(</a:t>
            </a:r>
            <a:r>
              <a:rPr lang="en-US" altLang="ja-JP" sz="1200" dirty="0">
                <a:solidFill>
                  <a:srgbClr val="0000FF"/>
                </a:solidFill>
                <a:latin typeface="+mn-ea"/>
              </a:rPr>
              <a:t>Attacker)</a:t>
            </a:r>
            <a:r>
              <a:rPr lang="ja-JP" altLang="en-US" sz="1200" dirty="0">
                <a:latin typeface="+mn-ea"/>
              </a:rPr>
              <a:t>の生命値を減らすことができる。 （減らす値は、右記の計算式を用いる。　攻撃力</a:t>
            </a:r>
            <a:r>
              <a:rPr lang="en-US" altLang="ja-JP" sz="1200" dirty="0">
                <a:latin typeface="+mn-ea"/>
              </a:rPr>
              <a:t>×0</a:t>
            </a:r>
            <a:r>
              <a:rPr lang="ja-JP" altLang="en-US" sz="1200" dirty="0">
                <a:latin typeface="+mn-ea"/>
              </a:rPr>
              <a:t>～</a:t>
            </a:r>
            <a:r>
              <a:rPr lang="en-US" altLang="ja-JP" sz="1200" dirty="0">
                <a:latin typeface="+mn-ea"/>
              </a:rPr>
              <a:t>1</a:t>
            </a:r>
            <a:r>
              <a:rPr lang="ja-JP" altLang="en-US" sz="1200" dirty="0">
                <a:latin typeface="+mn-ea"/>
              </a:rPr>
              <a:t>未満の乱数）</a:t>
            </a: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indent="-457200">
              <a:spcBef>
                <a:spcPts val="600"/>
              </a:spcBef>
              <a:buClr>
                <a:schemeClr val="accent1"/>
              </a:buClr>
              <a:buSzPct val="76000"/>
            </a:pPr>
            <a:r>
              <a:rPr lang="en-US" altLang="ja-JP" sz="1200" dirty="0">
                <a:latin typeface="+mn-ea"/>
              </a:rPr>
              <a:t>12-C-4</a:t>
            </a:r>
            <a:r>
              <a:rPr lang="ja-JP" altLang="en-US" sz="1200" dirty="0">
                <a:latin typeface="+mn-ea"/>
              </a:rPr>
              <a:t>）</a:t>
            </a:r>
            <a:r>
              <a:rPr lang="en-US" altLang="ja-JP" sz="1200" dirty="0">
                <a:latin typeface="+mn-ea"/>
              </a:rPr>
              <a:t>【 class Battle 】</a:t>
            </a:r>
          </a:p>
          <a:p>
            <a:pPr marL="180000" lvl="0" indent="-457200">
              <a:spcBef>
                <a:spcPts val="600"/>
              </a:spcBef>
              <a:buClr>
                <a:schemeClr val="accent1"/>
              </a:buClr>
              <a:buSzPct val="76000"/>
            </a:pPr>
            <a:r>
              <a:rPr lang="en-US" altLang="ja-JP" sz="1200" dirty="0">
                <a:solidFill>
                  <a:srgbClr val="0000FF"/>
                </a:solidFill>
                <a:latin typeface="+mn-ea"/>
              </a:rPr>
              <a:t>Attacker</a:t>
            </a:r>
            <a:r>
              <a:rPr lang="ja-JP" altLang="en-US" sz="1200" dirty="0">
                <a:solidFill>
                  <a:srgbClr val="0000FF"/>
                </a:solidFill>
                <a:latin typeface="+mn-ea"/>
              </a:rPr>
              <a:t>と</a:t>
            </a:r>
            <a:r>
              <a:rPr lang="en-US" altLang="ja-JP" sz="1200" dirty="0">
                <a:solidFill>
                  <a:srgbClr val="0000FF"/>
                </a:solidFill>
                <a:latin typeface="+mn-ea"/>
              </a:rPr>
              <a:t>Attacker</a:t>
            </a:r>
            <a:r>
              <a:rPr lang="ja-JP" altLang="en-US" sz="1200" dirty="0">
                <a:solidFill>
                  <a:srgbClr val="0000FF"/>
                </a:solidFill>
                <a:latin typeface="+mn-ea"/>
              </a:rPr>
              <a:t>が</a:t>
            </a:r>
            <a:r>
              <a:rPr lang="ja-JP" altLang="en-US" sz="1200" dirty="0">
                <a:latin typeface="+mn-ea"/>
              </a:rPr>
              <a:t>戦闘を行う</a:t>
            </a:r>
            <a:r>
              <a:rPr lang="en-US" altLang="ja-JP" sz="1200" dirty="0">
                <a:latin typeface="+mn-ea"/>
              </a:rPr>
              <a:t>Battle</a:t>
            </a:r>
            <a:r>
              <a:rPr lang="ja-JP" altLang="en-US" sz="1200" dirty="0">
                <a:latin typeface="+mn-ea"/>
              </a:rPr>
              <a:t>クラスを</a:t>
            </a:r>
            <a:endParaRPr lang="en-US" altLang="ja-JP" sz="1200" dirty="0">
              <a:latin typeface="+mn-ea"/>
            </a:endParaRPr>
          </a:p>
          <a:p>
            <a:pPr marL="180000" lvl="0" indent="-457200">
              <a:spcBef>
                <a:spcPts val="600"/>
              </a:spcBef>
              <a:buClr>
                <a:schemeClr val="accent1"/>
              </a:buClr>
              <a:buSzPct val="76000"/>
            </a:pPr>
            <a:r>
              <a:rPr lang="ja-JP" altLang="en-US" sz="1200" dirty="0">
                <a:latin typeface="+mn-ea"/>
              </a:rPr>
              <a:t>作成してください。</a:t>
            </a: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r>
              <a:rPr lang="en-US" altLang="ja-JP" sz="1200" dirty="0">
                <a:latin typeface="+mn-ea"/>
              </a:rPr>
              <a:t>12-C-5) 【 class </a:t>
            </a:r>
            <a:r>
              <a:rPr lang="en-US" altLang="ja-JP" sz="1200" dirty="0">
                <a:solidFill>
                  <a:srgbClr val="0000FF"/>
                </a:solidFill>
                <a:latin typeface="+mn-ea"/>
              </a:rPr>
              <a:t>Lesson12C</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　　</a:t>
            </a:r>
            <a:r>
              <a:rPr lang="en-US" altLang="ja-JP" sz="1200" dirty="0">
                <a:latin typeface="+mn-ea"/>
              </a:rPr>
              <a:t>Battle</a:t>
            </a:r>
            <a:r>
              <a:rPr lang="ja-JP" altLang="en-US" sz="1200" dirty="0">
                <a:latin typeface="+mn-ea"/>
              </a:rPr>
              <a:t>クラスを利用し、</a:t>
            </a:r>
            <a:br>
              <a:rPr lang="en-US" altLang="ja-JP" sz="1200" dirty="0">
                <a:latin typeface="+mn-ea"/>
              </a:rPr>
            </a:br>
            <a:r>
              <a:rPr lang="ja-JP" altLang="en-US" sz="1200" dirty="0">
                <a:latin typeface="+mn-ea"/>
              </a:rPr>
              <a:t>勇者</a:t>
            </a:r>
            <a:r>
              <a:rPr lang="en-US" altLang="ja-JP" sz="1200" dirty="0">
                <a:latin typeface="+mn-ea"/>
              </a:rPr>
              <a:t>(Human)</a:t>
            </a:r>
            <a:r>
              <a:rPr lang="ja-JP" altLang="en-US" sz="1200" dirty="0">
                <a:latin typeface="+mn-ea"/>
              </a:rPr>
              <a:t>とモンスター</a:t>
            </a:r>
            <a:r>
              <a:rPr lang="en-US" altLang="ja-JP" sz="1200" dirty="0">
                <a:latin typeface="+mn-ea"/>
              </a:rPr>
              <a:t>(Monster)</a:t>
            </a:r>
            <a:r>
              <a:rPr lang="ja-JP" altLang="en-US" sz="1200" dirty="0">
                <a:latin typeface="+mn-ea"/>
              </a:rPr>
              <a:t>が戦う</a:t>
            </a:r>
            <a:br>
              <a:rPr lang="en-US" altLang="ja-JP" sz="1200" dirty="0">
                <a:latin typeface="+mn-ea"/>
              </a:rPr>
            </a:br>
            <a:r>
              <a:rPr lang="ja-JP" altLang="en-US" sz="1200" dirty="0">
                <a:latin typeface="+mn-ea"/>
              </a:rPr>
              <a:t>プログラムを作成してください。</a:t>
            </a:r>
          </a:p>
          <a:p>
            <a:pPr marL="180000" lvl="0" indent="-45720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ja-JP" altLang="en-US" sz="1200" dirty="0">
              <a:latin typeface="+mn-ea"/>
            </a:endParaRPr>
          </a:p>
          <a:p>
            <a:pPr marL="277813" lvl="0" indent="-555625">
              <a:spcBef>
                <a:spcPts val="600"/>
              </a:spcBef>
              <a:buClr>
                <a:schemeClr val="accent1"/>
              </a:buClr>
              <a:buSzPct val="76000"/>
            </a:pPr>
            <a:endParaRPr lang="ja-JP" altLang="en-US" sz="1200" dirty="0">
              <a:latin typeface="+mn-ea"/>
            </a:endParaRPr>
          </a:p>
        </p:txBody>
      </p:sp>
      <p:sp>
        <p:nvSpPr>
          <p:cNvPr id="6" name="Rectangle 4"/>
          <p:cNvSpPr>
            <a:spLocks noChangeArrowheads="1"/>
          </p:cNvSpPr>
          <p:nvPr/>
        </p:nvSpPr>
        <p:spPr bwMode="auto">
          <a:xfrm>
            <a:off x="3861048" y="6465168"/>
            <a:ext cx="2744924" cy="266429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en-US" altLang="ja-JP" sz="900" dirty="0">
                <a:latin typeface="+mn-ea"/>
              </a:rPr>
              <a:t>########################################</a:t>
            </a:r>
          </a:p>
          <a:p>
            <a:pPr>
              <a:defRPr sz="1000"/>
            </a:pPr>
            <a:r>
              <a:rPr lang="ja-JP" altLang="en-US" sz="900" dirty="0">
                <a:latin typeface="+mn-ea"/>
              </a:rPr>
              <a:t>勇者ロト </a:t>
            </a:r>
            <a:r>
              <a:rPr lang="en-US" altLang="ja-JP" sz="900" dirty="0">
                <a:latin typeface="+mn-ea"/>
              </a:rPr>
              <a:t>VS </a:t>
            </a:r>
            <a:r>
              <a:rPr lang="ja-JP" altLang="en-US" sz="900" dirty="0">
                <a:latin typeface="+mn-ea"/>
              </a:rPr>
              <a:t>スライム 戦闘開始</a:t>
            </a:r>
            <a:r>
              <a:rPr lang="en-US" altLang="ja-JP" sz="900" dirty="0">
                <a:latin typeface="+mn-ea"/>
              </a:rPr>
              <a:t>!</a:t>
            </a:r>
          </a:p>
          <a:p>
            <a:pPr>
              <a:defRPr sz="1000"/>
            </a:pPr>
            <a:r>
              <a:rPr lang="en-US" altLang="ja-JP" sz="900" dirty="0">
                <a:latin typeface="+mn-ea"/>
              </a:rPr>
              <a:t>########################################</a:t>
            </a:r>
          </a:p>
          <a:p>
            <a:pPr>
              <a:defRPr sz="1000"/>
            </a:pPr>
            <a:r>
              <a:rPr lang="ja-JP" altLang="en-US" sz="900" dirty="0">
                <a:latin typeface="+mn-ea"/>
              </a:rPr>
              <a:t>勇者ロトがスライムを攻撃した</a:t>
            </a:r>
          </a:p>
          <a:p>
            <a:pPr>
              <a:defRPr sz="1000"/>
            </a:pPr>
            <a:r>
              <a:rPr lang="ja-JP" altLang="en-US" sz="900" dirty="0">
                <a:latin typeface="+mn-ea"/>
              </a:rPr>
              <a:t>スライムの生命力は</a:t>
            </a:r>
            <a:r>
              <a:rPr lang="en-US" altLang="ja-JP" sz="900" dirty="0">
                <a:latin typeface="+mn-ea"/>
              </a:rPr>
              <a:t>9</a:t>
            </a:r>
            <a:r>
              <a:rPr lang="ja-JP" altLang="en-US" sz="900" dirty="0">
                <a:latin typeface="+mn-ea"/>
              </a:rPr>
              <a:t>に減った</a:t>
            </a:r>
          </a:p>
          <a:p>
            <a:pPr>
              <a:defRPr sz="1000"/>
            </a:pPr>
            <a:r>
              <a:rPr lang="ja-JP" altLang="en-US" sz="900" dirty="0">
                <a:latin typeface="+mn-ea"/>
              </a:rPr>
              <a:t>スライムが勇者ロトを攻撃した</a:t>
            </a:r>
          </a:p>
          <a:p>
            <a:pPr>
              <a:defRPr sz="1000"/>
            </a:pPr>
            <a:r>
              <a:rPr lang="ja-JP" altLang="en-US" sz="900" dirty="0">
                <a:latin typeface="+mn-ea"/>
              </a:rPr>
              <a:t>勇者ロトの生命力は</a:t>
            </a:r>
            <a:r>
              <a:rPr lang="en-US" altLang="ja-JP" sz="900" dirty="0">
                <a:latin typeface="+mn-ea"/>
              </a:rPr>
              <a:t>14</a:t>
            </a:r>
            <a:r>
              <a:rPr lang="ja-JP" altLang="en-US" sz="900" dirty="0">
                <a:latin typeface="+mn-ea"/>
              </a:rPr>
              <a:t>に減った</a:t>
            </a:r>
          </a:p>
          <a:p>
            <a:pPr>
              <a:defRPr sz="1000"/>
            </a:pPr>
            <a:r>
              <a:rPr lang="ja-JP" altLang="en-US" sz="900" dirty="0">
                <a:latin typeface="+mn-ea"/>
              </a:rPr>
              <a:t>勇者ロトがスライムを攻撃した</a:t>
            </a:r>
          </a:p>
          <a:p>
            <a:pPr>
              <a:defRPr sz="1000"/>
            </a:pPr>
            <a:r>
              <a:rPr lang="ja-JP" altLang="en-US" sz="900" dirty="0">
                <a:latin typeface="+mn-ea"/>
              </a:rPr>
              <a:t>スライムの生命力は</a:t>
            </a:r>
            <a:r>
              <a:rPr lang="en-US" altLang="ja-JP" sz="900" dirty="0">
                <a:latin typeface="+mn-ea"/>
              </a:rPr>
              <a:t>5</a:t>
            </a:r>
            <a:r>
              <a:rPr lang="ja-JP" altLang="en-US" sz="900" dirty="0">
                <a:latin typeface="+mn-ea"/>
              </a:rPr>
              <a:t>に減った</a:t>
            </a:r>
          </a:p>
          <a:p>
            <a:pPr>
              <a:defRPr sz="1000"/>
            </a:pPr>
            <a:r>
              <a:rPr lang="ja-JP" altLang="en-US" sz="900" dirty="0">
                <a:latin typeface="+mn-ea"/>
              </a:rPr>
              <a:t>スライムが勇者ロトを攻撃した</a:t>
            </a:r>
          </a:p>
          <a:p>
            <a:pPr>
              <a:defRPr sz="1000"/>
            </a:pPr>
            <a:r>
              <a:rPr lang="ja-JP" altLang="en-US" sz="900" dirty="0">
                <a:latin typeface="+mn-ea"/>
              </a:rPr>
              <a:t>勇者ロトの生命力は</a:t>
            </a:r>
            <a:r>
              <a:rPr lang="en-US" altLang="ja-JP" sz="900" dirty="0">
                <a:latin typeface="+mn-ea"/>
              </a:rPr>
              <a:t>11</a:t>
            </a:r>
            <a:r>
              <a:rPr lang="ja-JP" altLang="en-US" sz="900" dirty="0">
                <a:latin typeface="+mn-ea"/>
              </a:rPr>
              <a:t>に減った</a:t>
            </a:r>
          </a:p>
          <a:p>
            <a:pPr>
              <a:defRPr sz="1000"/>
            </a:pPr>
            <a:r>
              <a:rPr lang="ja-JP" altLang="en-US" sz="900" dirty="0">
                <a:latin typeface="+mn-ea"/>
              </a:rPr>
              <a:t>勇者ロトがスライムを攻撃した</a:t>
            </a:r>
          </a:p>
          <a:p>
            <a:pPr>
              <a:defRPr sz="1000"/>
            </a:pPr>
            <a:r>
              <a:rPr lang="ja-JP" altLang="en-US" sz="900" dirty="0">
                <a:latin typeface="+mn-ea"/>
              </a:rPr>
              <a:t>スライムの生命力は</a:t>
            </a:r>
            <a:r>
              <a:rPr lang="en-US" altLang="ja-JP" sz="900" dirty="0">
                <a:latin typeface="+mn-ea"/>
              </a:rPr>
              <a:t>2</a:t>
            </a:r>
            <a:r>
              <a:rPr lang="ja-JP" altLang="en-US" sz="900" dirty="0">
                <a:latin typeface="+mn-ea"/>
              </a:rPr>
              <a:t>に減った</a:t>
            </a:r>
          </a:p>
          <a:p>
            <a:pPr>
              <a:defRPr sz="1000"/>
            </a:pPr>
            <a:r>
              <a:rPr lang="ja-JP" altLang="en-US" sz="900" dirty="0">
                <a:latin typeface="+mn-ea"/>
              </a:rPr>
              <a:t>スライムが勇者ロトを攻撃した</a:t>
            </a:r>
          </a:p>
          <a:p>
            <a:pPr>
              <a:defRPr sz="1000"/>
            </a:pPr>
            <a:r>
              <a:rPr lang="ja-JP" altLang="en-US" sz="900" dirty="0">
                <a:latin typeface="+mn-ea"/>
              </a:rPr>
              <a:t>勇者ロトの生命力は</a:t>
            </a:r>
            <a:r>
              <a:rPr lang="en-US" altLang="ja-JP" sz="900" dirty="0">
                <a:latin typeface="+mn-ea"/>
              </a:rPr>
              <a:t>9</a:t>
            </a:r>
            <a:r>
              <a:rPr lang="ja-JP" altLang="en-US" sz="900" dirty="0">
                <a:latin typeface="+mn-ea"/>
              </a:rPr>
              <a:t>に減った</a:t>
            </a:r>
          </a:p>
          <a:p>
            <a:pPr>
              <a:defRPr sz="1000"/>
            </a:pPr>
            <a:r>
              <a:rPr lang="ja-JP" altLang="en-US" sz="900" dirty="0">
                <a:latin typeface="+mn-ea"/>
              </a:rPr>
              <a:t>勇者ロトがスライムを攻撃した</a:t>
            </a:r>
          </a:p>
          <a:p>
            <a:pPr>
              <a:defRPr sz="1000"/>
            </a:pPr>
            <a:r>
              <a:rPr lang="ja-JP" altLang="en-US" sz="900" dirty="0">
                <a:latin typeface="+mn-ea"/>
              </a:rPr>
              <a:t>勇者ロトはスライムを倒した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Lesson11 </a:t>
            </a:r>
            <a:r>
              <a:rPr lang="ja-JP" altLang="en-US" dirty="0"/>
              <a:t>新しいクラス</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zh-TW" sz="1600" dirty="0">
                <a:solidFill>
                  <a:schemeClr val="bg1"/>
                </a:solidFill>
                <a:latin typeface="ＭＳ Ｐゴシック" pitchFamily="50" charset="-128"/>
                <a:ea typeface="ＭＳ Ｐゴシック" pitchFamily="50" charset="-128"/>
              </a:rPr>
              <a:t>Lesson11</a:t>
            </a:r>
            <a:r>
              <a:rPr lang="ja-JP" altLang="en-US" sz="1600" dirty="0">
                <a:solidFill>
                  <a:schemeClr val="bg1"/>
                </a:solidFill>
                <a:latin typeface="ＭＳ Ｐゴシック" pitchFamily="50" charset="-128"/>
                <a:ea typeface="ＭＳ Ｐゴシック" pitchFamily="50" charset="-128"/>
              </a:rPr>
              <a:t>・</a:t>
            </a:r>
            <a:r>
              <a:rPr lang="en-US" altLang="ja-JP" sz="1600" dirty="0">
                <a:solidFill>
                  <a:schemeClr val="bg1"/>
                </a:solidFill>
                <a:latin typeface="ＭＳ Ｐゴシック" pitchFamily="50" charset="-128"/>
                <a:ea typeface="ＭＳ Ｐゴシック" pitchFamily="50" charset="-128"/>
              </a:rPr>
              <a:t>12</a:t>
            </a:r>
            <a:r>
              <a:rPr lang="zh-TW" altLang="en-US" sz="1600" dirty="0">
                <a:solidFill>
                  <a:schemeClr val="bg1"/>
                </a:solidFill>
                <a:latin typeface="ＭＳ Ｐゴシック" pitchFamily="50" charset="-128"/>
                <a:ea typeface="ＭＳ Ｐゴシック" pitchFamily="50" charset="-128"/>
              </a:rPr>
              <a:t>　</a:t>
            </a:r>
            <a:r>
              <a:rPr lang="ja-JP" altLang="en-US" sz="1600" dirty="0">
                <a:solidFill>
                  <a:schemeClr val="bg1"/>
                </a:solidFill>
                <a:latin typeface="ＭＳ Ｐゴシック" pitchFamily="50" charset="-128"/>
                <a:ea typeface="ＭＳ Ｐゴシック" pitchFamily="50" charset="-128"/>
              </a:rPr>
              <a:t>挑戦</a:t>
            </a:r>
            <a:r>
              <a:rPr lang="zh-TW" altLang="en-US" sz="1600" dirty="0">
                <a:solidFill>
                  <a:schemeClr val="bg1"/>
                </a:solidFill>
                <a:latin typeface="ＭＳ Ｐゴシック" pitchFamily="50" charset="-128"/>
                <a:ea typeface="ＭＳ Ｐゴシック" pitchFamily="50" charset="-128"/>
              </a:rPr>
              <a:t>問題　参考資料</a:t>
            </a:r>
            <a:endParaRPr kumimoji="1" lang="ja-JP" altLang="en-US" sz="1600" dirty="0">
              <a:solidFill>
                <a:schemeClr val="bg1"/>
              </a:solidFill>
              <a:latin typeface="ＭＳ Ｐゴシック" pitchFamily="50" charset="-128"/>
              <a:ea typeface="ＭＳ Ｐゴシック" pitchFamily="50" charset="-128"/>
            </a:endParaRPr>
          </a:p>
        </p:txBody>
      </p:sp>
      <p:sp>
        <p:nvSpPr>
          <p:cNvPr id="12" name="コンテンツ プレースホルダ 2"/>
          <p:cNvSpPr txBox="1">
            <a:spLocks/>
          </p:cNvSpPr>
          <p:nvPr/>
        </p:nvSpPr>
        <p:spPr>
          <a:xfrm>
            <a:off x="332656" y="1280592"/>
            <a:ext cx="4608512" cy="288032"/>
          </a:xfrm>
          <a:prstGeom prst="rect">
            <a:avLst/>
          </a:prstGeom>
        </p:spPr>
        <p:txBody>
          <a:bodyPr vert="horz">
            <a:normAutofit/>
          </a:bodyPr>
          <a:lstStyle/>
          <a:p>
            <a:pPr marL="274320" indent="-274320">
              <a:spcBef>
                <a:spcPts val="600"/>
              </a:spcBef>
              <a:buSzPct val="90000"/>
            </a:pPr>
            <a:r>
              <a:rPr lang="ja-JP" altLang="en-US" sz="1200" dirty="0"/>
              <a:t>○クラスの関係</a:t>
            </a:r>
          </a:p>
        </p:txBody>
      </p:sp>
      <p:grpSp>
        <p:nvGrpSpPr>
          <p:cNvPr id="13" name="Group 14"/>
          <p:cNvGrpSpPr>
            <a:grpSpLocks/>
          </p:cNvGrpSpPr>
          <p:nvPr/>
        </p:nvGrpSpPr>
        <p:grpSpPr bwMode="auto">
          <a:xfrm>
            <a:off x="476672" y="1784648"/>
            <a:ext cx="5609550" cy="2606862"/>
            <a:chOff x="0" y="0"/>
            <a:chExt cx="8315" cy="5181"/>
          </a:xfrm>
        </p:grpSpPr>
        <p:sp>
          <p:nvSpPr>
            <p:cNvPr id="14" name="Rectangle 462"/>
            <p:cNvSpPr>
              <a:spLocks noChangeArrowheads="1"/>
            </p:cNvSpPr>
            <p:nvPr/>
          </p:nvSpPr>
          <p:spPr bwMode="auto">
            <a:xfrm>
              <a:off x="0" y="2295"/>
              <a:ext cx="8315" cy="2886"/>
            </a:xfrm>
            <a:prstGeom prst="rect">
              <a:avLst/>
            </a:prstGeom>
            <a:solidFill>
              <a:srgbClr val="FFFF99"/>
            </a:solidFill>
            <a:ln w="18000" cap="sq">
              <a:solidFill>
                <a:srgbClr val="000000"/>
              </a:solidFill>
              <a:prstDash val="sysDot"/>
              <a:miter lim="800000"/>
              <a:headEnd/>
              <a:tailEnd/>
            </a:ln>
            <a:effectLst/>
          </p:spPr>
          <p:txBody>
            <a:bodyPr wrap="square" lIns="31680" tIns="22320" rIns="31680" bIns="223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r>
                <a:rPr lang="en-US" altLang="ja-JP" sz="1200" b="0" i="0" u="none" strike="noStrike" baseline="0">
                  <a:solidFill>
                    <a:srgbClr val="000000"/>
                  </a:solidFill>
                  <a:latin typeface="IPA Pゴシック"/>
                </a:rPr>
                <a:t>BattleExe</a:t>
              </a:r>
            </a:p>
            <a:p>
              <a:pPr algn="ctr" rtl="0">
                <a:defRPr sz="1000"/>
              </a:pPr>
              <a:r>
                <a:rPr lang="ja-JP" altLang="en-US" sz="1200" b="0" i="0" u="none" strike="noStrike" baseline="0">
                  <a:solidFill>
                    <a:srgbClr val="000000"/>
                  </a:solidFill>
                  <a:latin typeface="IPA Pゴシック"/>
                </a:rPr>
                <a:t>（プログラム全体を管理する実行クラス）</a:t>
              </a:r>
            </a:p>
          </p:txBody>
        </p:sp>
        <p:sp>
          <p:nvSpPr>
            <p:cNvPr id="15" name="Rectangle 461"/>
            <p:cNvSpPr>
              <a:spLocks noChangeArrowheads="1"/>
            </p:cNvSpPr>
            <p:nvPr/>
          </p:nvSpPr>
          <p:spPr bwMode="auto">
            <a:xfrm>
              <a:off x="270" y="2465"/>
              <a:ext cx="7714" cy="1707"/>
            </a:xfrm>
            <a:prstGeom prst="rect">
              <a:avLst/>
            </a:prstGeom>
            <a:solidFill>
              <a:srgbClr val="EEEEEE"/>
            </a:solidFill>
            <a:ln w="18000" cap="sq">
              <a:solidFill>
                <a:srgbClr val="000000"/>
              </a:solidFill>
              <a:prstDash val="sysDot"/>
              <a:miter lim="800000"/>
              <a:headEnd/>
              <a:tailEnd/>
            </a:ln>
            <a:effectLst/>
          </p:spPr>
          <p:txBody>
            <a:bodyPr wrap="square" lIns="31680" tIns="22320" rIns="31680" bIns="223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endParaRPr lang="en-US" altLang="ja-JP" sz="1000" b="0" i="0" u="none" strike="noStrike" baseline="0">
                <a:solidFill>
                  <a:srgbClr val="000000"/>
                </a:solidFill>
                <a:latin typeface="IPA Pゴシック"/>
              </a:endParaRPr>
            </a:p>
            <a:p>
              <a:pPr algn="ctr" rtl="0">
                <a:defRPr sz="1000"/>
              </a:pPr>
              <a:r>
                <a:rPr lang="en-US" altLang="ja-JP" sz="1000" b="0" i="0" u="none" strike="noStrike" baseline="0">
                  <a:solidFill>
                    <a:srgbClr val="000000"/>
                  </a:solidFill>
                  <a:latin typeface="IPA Pゴシック"/>
                </a:rPr>
                <a:t>Battle</a:t>
              </a:r>
              <a:r>
                <a:rPr lang="ja-JP" altLang="en-US" sz="1000" b="0" i="0" u="none" strike="noStrike" baseline="0">
                  <a:solidFill>
                    <a:srgbClr val="000000"/>
                  </a:solidFill>
                  <a:latin typeface="IPA Pゴシック"/>
                </a:rPr>
                <a:t>クラス</a:t>
              </a:r>
            </a:p>
            <a:p>
              <a:pPr algn="ctr" rtl="0">
                <a:defRPr sz="1000"/>
              </a:pPr>
              <a:r>
                <a:rPr lang="ja-JP" altLang="en-US" sz="1000" b="0" i="0" u="none" strike="noStrike" baseline="0">
                  <a:solidFill>
                    <a:srgbClr val="000000"/>
                  </a:solidFill>
                  <a:latin typeface="IPA Pゴシック"/>
                </a:rPr>
                <a:t>（戦闘を実行するクラス）</a:t>
              </a:r>
            </a:p>
          </p:txBody>
        </p:sp>
        <p:grpSp>
          <p:nvGrpSpPr>
            <p:cNvPr id="16" name="Group 17"/>
            <p:cNvGrpSpPr>
              <a:grpSpLocks/>
            </p:cNvGrpSpPr>
            <p:nvPr/>
          </p:nvGrpSpPr>
          <p:grpSpPr bwMode="auto">
            <a:xfrm>
              <a:off x="534" y="0"/>
              <a:ext cx="7306" cy="3379"/>
              <a:chOff x="534" y="0"/>
              <a:chExt cx="7306" cy="3379"/>
            </a:xfrm>
          </p:grpSpPr>
          <p:grpSp>
            <p:nvGrpSpPr>
              <p:cNvPr id="17" name="Group 18"/>
              <p:cNvGrpSpPr>
                <a:grpSpLocks/>
              </p:cNvGrpSpPr>
              <p:nvPr/>
            </p:nvGrpSpPr>
            <p:grpSpPr bwMode="auto">
              <a:xfrm>
                <a:off x="1351" y="438"/>
                <a:ext cx="5697" cy="2453"/>
                <a:chOff x="1351" y="438"/>
                <a:chExt cx="5697" cy="2453"/>
              </a:xfrm>
            </p:grpSpPr>
            <p:sp>
              <p:nvSpPr>
                <p:cNvPr id="23" name="Line 19"/>
                <p:cNvSpPr>
                  <a:spLocks noChangeShapeType="1"/>
                </p:cNvSpPr>
                <p:nvPr/>
              </p:nvSpPr>
              <p:spPr bwMode="auto">
                <a:xfrm>
                  <a:off x="2762" y="438"/>
                  <a:ext cx="0" cy="827"/>
                </a:xfrm>
                <a:prstGeom prst="line">
                  <a:avLst/>
                </a:prstGeom>
                <a:noFill/>
                <a:ln w="36000" cap="flat">
                  <a:solidFill>
                    <a:srgbClr val="3465A4"/>
                  </a:solidFill>
                  <a:round/>
                  <a:headEnd/>
                  <a:tailEnd/>
                </a:ln>
                <a:effectLst/>
              </p:spPr>
            </p:sp>
            <p:sp>
              <p:nvSpPr>
                <p:cNvPr id="24" name="Line 20"/>
                <p:cNvSpPr>
                  <a:spLocks noChangeShapeType="1"/>
                </p:cNvSpPr>
                <p:nvPr/>
              </p:nvSpPr>
              <p:spPr bwMode="auto">
                <a:xfrm>
                  <a:off x="2789" y="1699"/>
                  <a:ext cx="0" cy="462"/>
                </a:xfrm>
                <a:prstGeom prst="line">
                  <a:avLst/>
                </a:prstGeom>
                <a:noFill/>
                <a:ln w="36000" cap="flat">
                  <a:solidFill>
                    <a:srgbClr val="3465A4"/>
                  </a:solidFill>
                  <a:round/>
                  <a:headEnd/>
                  <a:tailEnd/>
                </a:ln>
                <a:effectLst/>
              </p:spPr>
            </p:sp>
            <p:sp>
              <p:nvSpPr>
                <p:cNvPr id="25" name="Line 21"/>
                <p:cNvSpPr>
                  <a:spLocks noChangeShapeType="1"/>
                </p:cNvSpPr>
                <p:nvPr/>
              </p:nvSpPr>
              <p:spPr bwMode="auto">
                <a:xfrm>
                  <a:off x="1351" y="2159"/>
                  <a:ext cx="5696" cy="0"/>
                </a:xfrm>
                <a:prstGeom prst="line">
                  <a:avLst/>
                </a:prstGeom>
                <a:noFill/>
                <a:ln w="36000" cap="flat">
                  <a:solidFill>
                    <a:srgbClr val="3465A4"/>
                  </a:solidFill>
                  <a:round/>
                  <a:headEnd/>
                  <a:tailEnd/>
                </a:ln>
                <a:effectLst/>
              </p:spPr>
            </p:sp>
            <p:sp>
              <p:nvSpPr>
                <p:cNvPr id="26" name="Line 22"/>
                <p:cNvSpPr>
                  <a:spLocks noChangeShapeType="1"/>
                </p:cNvSpPr>
                <p:nvPr/>
              </p:nvSpPr>
              <p:spPr bwMode="auto">
                <a:xfrm>
                  <a:off x="1372" y="2159"/>
                  <a:ext cx="0" cy="718"/>
                </a:xfrm>
                <a:prstGeom prst="line">
                  <a:avLst/>
                </a:prstGeom>
                <a:noFill/>
                <a:ln w="36000" cap="flat">
                  <a:solidFill>
                    <a:srgbClr val="3465A4"/>
                  </a:solidFill>
                  <a:round/>
                  <a:headEnd/>
                  <a:tailEnd/>
                </a:ln>
                <a:effectLst/>
              </p:spPr>
            </p:sp>
            <p:sp>
              <p:nvSpPr>
                <p:cNvPr id="27" name="Line 23"/>
                <p:cNvSpPr>
                  <a:spLocks noChangeShapeType="1"/>
                </p:cNvSpPr>
                <p:nvPr/>
              </p:nvSpPr>
              <p:spPr bwMode="auto">
                <a:xfrm>
                  <a:off x="4206" y="2159"/>
                  <a:ext cx="0" cy="718"/>
                </a:xfrm>
                <a:prstGeom prst="line">
                  <a:avLst/>
                </a:prstGeom>
                <a:noFill/>
                <a:ln w="36000" cap="flat">
                  <a:solidFill>
                    <a:srgbClr val="3465A4"/>
                  </a:solidFill>
                  <a:round/>
                  <a:headEnd/>
                  <a:tailEnd/>
                </a:ln>
                <a:effectLst/>
              </p:spPr>
            </p:sp>
            <p:sp>
              <p:nvSpPr>
                <p:cNvPr id="28" name="Line 24"/>
                <p:cNvSpPr>
                  <a:spLocks noChangeShapeType="1"/>
                </p:cNvSpPr>
                <p:nvPr/>
              </p:nvSpPr>
              <p:spPr bwMode="auto">
                <a:xfrm>
                  <a:off x="7048" y="2163"/>
                  <a:ext cx="0" cy="728"/>
                </a:xfrm>
                <a:prstGeom prst="line">
                  <a:avLst/>
                </a:prstGeom>
                <a:noFill/>
                <a:ln w="36000" cap="flat">
                  <a:solidFill>
                    <a:srgbClr val="3465A4"/>
                  </a:solidFill>
                  <a:round/>
                  <a:headEnd/>
                  <a:tailEnd/>
                </a:ln>
                <a:effectLst/>
              </p:spPr>
            </p:sp>
          </p:grpSp>
          <p:sp>
            <p:nvSpPr>
              <p:cNvPr id="18" name="Rectangle 459"/>
              <p:cNvSpPr>
                <a:spLocks noChangeArrowheads="1"/>
              </p:cNvSpPr>
              <p:nvPr/>
            </p:nvSpPr>
            <p:spPr bwMode="auto">
              <a:xfrm>
                <a:off x="3397" y="2816"/>
                <a:ext cx="1619" cy="559"/>
              </a:xfrm>
              <a:prstGeom prst="rect">
                <a:avLst/>
              </a:prstGeom>
              <a:solidFill>
                <a:srgbClr val="FFFFFF"/>
              </a:solidFill>
              <a:ln w="9360" cap="sq">
                <a:solidFill>
                  <a:srgbClr val="000000"/>
                </a:solidFill>
                <a:miter lim="800000"/>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000" b="0" i="0" u="none" strike="noStrike" baseline="0">
                    <a:solidFill>
                      <a:srgbClr val="000000"/>
                    </a:solidFill>
                    <a:latin typeface="IPA Pゴシック"/>
                  </a:rPr>
                  <a:t>Monster</a:t>
                </a:r>
              </a:p>
            </p:txBody>
          </p:sp>
          <p:sp>
            <p:nvSpPr>
              <p:cNvPr id="19" name="Rectangle 458"/>
              <p:cNvSpPr>
                <a:spLocks noChangeArrowheads="1"/>
              </p:cNvSpPr>
              <p:nvPr/>
            </p:nvSpPr>
            <p:spPr bwMode="auto">
              <a:xfrm>
                <a:off x="534" y="2816"/>
                <a:ext cx="1636" cy="545"/>
              </a:xfrm>
              <a:prstGeom prst="rect">
                <a:avLst/>
              </a:prstGeom>
              <a:solidFill>
                <a:srgbClr val="FFFFFF"/>
              </a:solidFill>
              <a:ln w="9360" cap="sq">
                <a:solidFill>
                  <a:srgbClr val="000000"/>
                </a:solidFill>
                <a:miter lim="800000"/>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000" b="0" i="0" u="none" strike="noStrike" baseline="0">
                    <a:solidFill>
                      <a:srgbClr val="000000"/>
                    </a:solidFill>
                    <a:latin typeface="IPA Pゴシック"/>
                  </a:rPr>
                  <a:t>Human</a:t>
                </a:r>
              </a:p>
            </p:txBody>
          </p:sp>
          <p:sp>
            <p:nvSpPr>
              <p:cNvPr id="20" name="Rectangle 460"/>
              <p:cNvSpPr>
                <a:spLocks noChangeArrowheads="1"/>
              </p:cNvSpPr>
              <p:nvPr/>
            </p:nvSpPr>
            <p:spPr bwMode="auto">
              <a:xfrm>
                <a:off x="6246" y="2816"/>
                <a:ext cx="1594" cy="563"/>
              </a:xfrm>
              <a:prstGeom prst="rect">
                <a:avLst/>
              </a:prstGeom>
              <a:solidFill>
                <a:srgbClr val="FFFFFF"/>
              </a:solidFill>
              <a:ln w="9360" cap="sq">
                <a:solidFill>
                  <a:srgbClr val="000000"/>
                </a:solidFill>
                <a:prstDash val="dash"/>
                <a:miter lim="800000"/>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000" b="0" i="0" u="none" strike="noStrike" baseline="0">
                    <a:solidFill>
                      <a:srgbClr val="000000"/>
                    </a:solidFill>
                    <a:latin typeface="IPA Pゴシック"/>
                  </a:rPr>
                  <a:t>？</a:t>
                </a:r>
              </a:p>
              <a:p>
                <a:pPr algn="ctr" rtl="0">
                  <a:defRPr sz="1000"/>
                </a:pPr>
                <a:r>
                  <a:rPr lang="ja-JP" altLang="en-US" sz="1000" b="0" i="0" u="none" strike="noStrike" baseline="0">
                    <a:solidFill>
                      <a:srgbClr val="000000"/>
                    </a:solidFill>
                    <a:latin typeface="IPA Pゴシック"/>
                  </a:rPr>
                  <a:t>（新たなクラス）</a:t>
                </a:r>
              </a:p>
            </p:txBody>
          </p:sp>
          <p:sp>
            <p:nvSpPr>
              <p:cNvPr id="21" name="Rectangle 457"/>
              <p:cNvSpPr>
                <a:spLocks noChangeArrowheads="1"/>
              </p:cNvSpPr>
              <p:nvPr/>
            </p:nvSpPr>
            <p:spPr bwMode="auto">
              <a:xfrm>
                <a:off x="1698" y="1145"/>
                <a:ext cx="2164" cy="653"/>
              </a:xfrm>
              <a:prstGeom prst="rect">
                <a:avLst/>
              </a:prstGeom>
              <a:solidFill>
                <a:srgbClr val="FFFFFF"/>
              </a:solidFill>
              <a:ln w="9360" cap="sq">
                <a:solidFill>
                  <a:srgbClr val="000000"/>
                </a:solidFill>
                <a:miter lim="800000"/>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000" b="0" i="0" u="none" strike="noStrike" baseline="0">
                    <a:solidFill>
                      <a:srgbClr val="000000"/>
                    </a:solidFill>
                    <a:latin typeface="IPA Pゴシック"/>
                  </a:rPr>
                  <a:t>Attacker</a:t>
                </a:r>
              </a:p>
              <a:p>
                <a:pPr algn="ctr" rtl="0">
                  <a:defRPr sz="1000"/>
                </a:pPr>
                <a:r>
                  <a:rPr lang="ja-JP" altLang="en-US" sz="1000" b="0" i="0" u="none" strike="noStrike" baseline="0">
                    <a:solidFill>
                      <a:srgbClr val="000000"/>
                    </a:solidFill>
                    <a:latin typeface="IPA Pゴシック"/>
                  </a:rPr>
                  <a:t>（抽象クラス）</a:t>
                </a:r>
              </a:p>
            </p:txBody>
          </p:sp>
          <p:sp>
            <p:nvSpPr>
              <p:cNvPr id="22" name="Rectangle 456"/>
              <p:cNvSpPr>
                <a:spLocks noChangeArrowheads="1"/>
              </p:cNvSpPr>
              <p:nvPr/>
            </p:nvSpPr>
            <p:spPr bwMode="auto">
              <a:xfrm>
                <a:off x="1698" y="0"/>
                <a:ext cx="2164" cy="543"/>
              </a:xfrm>
              <a:prstGeom prst="rect">
                <a:avLst/>
              </a:prstGeom>
              <a:solidFill>
                <a:srgbClr val="FFFFFF"/>
              </a:solidFill>
              <a:ln w="9360" cap="sq">
                <a:solidFill>
                  <a:srgbClr val="000000"/>
                </a:solidFill>
                <a:miter lim="800000"/>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000" b="0" i="0" u="none" strike="noStrike" baseline="0">
                    <a:solidFill>
                      <a:srgbClr val="000000"/>
                    </a:solidFill>
                    <a:latin typeface="IPA Pゴシック"/>
                  </a:rPr>
                  <a:t>Creature</a:t>
                </a:r>
              </a:p>
            </p:txBody>
          </p:sp>
        </p:grpSp>
      </p:grpSp>
      <p:sp>
        <p:nvSpPr>
          <p:cNvPr id="29" name="Rectangle 464"/>
          <p:cNvSpPr>
            <a:spLocks noChangeArrowheads="1"/>
          </p:cNvSpPr>
          <p:nvPr/>
        </p:nvSpPr>
        <p:spPr bwMode="auto">
          <a:xfrm>
            <a:off x="3140968" y="2648744"/>
            <a:ext cx="647700" cy="186531"/>
          </a:xfrm>
          <a:prstGeom prst="rect">
            <a:avLst/>
          </a:prstGeom>
          <a:solidFill>
            <a:srgbClr val="FFFFFF"/>
          </a:solidFill>
          <a:ln w="9525" cap="flat">
            <a:noFill/>
            <a:round/>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000" b="0" i="0" u="none" strike="noStrike" baseline="0">
                <a:solidFill>
                  <a:srgbClr val="000000"/>
                </a:solidFill>
                <a:latin typeface="IPA Pゴシック"/>
              </a:rPr>
              <a:t>継承</a:t>
            </a:r>
          </a:p>
        </p:txBody>
      </p:sp>
      <p:sp>
        <p:nvSpPr>
          <p:cNvPr id="30" name="Rectangle 464"/>
          <p:cNvSpPr>
            <a:spLocks noChangeArrowheads="1"/>
          </p:cNvSpPr>
          <p:nvPr/>
        </p:nvSpPr>
        <p:spPr bwMode="auto">
          <a:xfrm>
            <a:off x="908720" y="2648744"/>
            <a:ext cx="647700" cy="186531"/>
          </a:xfrm>
          <a:prstGeom prst="rect">
            <a:avLst/>
          </a:prstGeom>
          <a:solidFill>
            <a:srgbClr val="FFFFFF"/>
          </a:solidFill>
          <a:ln w="9525" cap="flat">
            <a:noFill/>
            <a:round/>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000" b="0" i="0" u="none" strike="noStrike" baseline="0" dirty="0">
                <a:solidFill>
                  <a:srgbClr val="000000"/>
                </a:solidFill>
                <a:latin typeface="IPA Pゴシック"/>
              </a:rPr>
              <a:t>継承</a:t>
            </a:r>
          </a:p>
        </p:txBody>
      </p:sp>
      <p:sp>
        <p:nvSpPr>
          <p:cNvPr id="31" name="Rectangle 464"/>
          <p:cNvSpPr>
            <a:spLocks noChangeArrowheads="1"/>
          </p:cNvSpPr>
          <p:nvPr/>
        </p:nvSpPr>
        <p:spPr bwMode="auto">
          <a:xfrm>
            <a:off x="4869160" y="2648744"/>
            <a:ext cx="647700" cy="186531"/>
          </a:xfrm>
          <a:prstGeom prst="rect">
            <a:avLst/>
          </a:prstGeom>
          <a:solidFill>
            <a:srgbClr val="FFFFFF"/>
          </a:solidFill>
          <a:ln w="9525" cap="flat">
            <a:noFill/>
            <a:round/>
            <a:headEnd/>
            <a:tailEnd/>
          </a:ln>
          <a:effectLst/>
        </p:spPr>
        <p:txBody>
          <a:bodyPr wrap="square" lIns="27360" tIns="18000" rIns="27360" bIns="1800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000" b="0" i="0" u="none" strike="noStrike" baseline="0">
                <a:solidFill>
                  <a:srgbClr val="000000"/>
                </a:solidFill>
                <a:latin typeface="IPA Pゴシック"/>
              </a:rPr>
              <a:t>継承</a:t>
            </a:r>
          </a:p>
        </p:txBody>
      </p:sp>
      <p:sp>
        <p:nvSpPr>
          <p:cNvPr id="32" name="コンテンツ プレースホルダ 2"/>
          <p:cNvSpPr txBox="1">
            <a:spLocks/>
          </p:cNvSpPr>
          <p:nvPr/>
        </p:nvSpPr>
        <p:spPr>
          <a:xfrm>
            <a:off x="332656" y="4880992"/>
            <a:ext cx="4608512" cy="288032"/>
          </a:xfrm>
          <a:prstGeom prst="rect">
            <a:avLst/>
          </a:prstGeom>
        </p:spPr>
        <p:txBody>
          <a:bodyPr vert="horz">
            <a:normAutofit/>
          </a:bodyPr>
          <a:lstStyle/>
          <a:p>
            <a:pPr marL="274320" indent="-274320">
              <a:spcBef>
                <a:spcPts val="600"/>
              </a:spcBef>
              <a:buSzPct val="90000"/>
            </a:pPr>
            <a:r>
              <a:rPr lang="en-US" altLang="ja-JP" sz="1200" dirty="0"/>
              <a:t>○Battle</a:t>
            </a:r>
            <a:r>
              <a:rPr lang="ja-JP" altLang="en-US" sz="1200" dirty="0"/>
              <a:t>クラス</a:t>
            </a:r>
          </a:p>
        </p:txBody>
      </p:sp>
      <p:sp>
        <p:nvSpPr>
          <p:cNvPr id="33" name="コンテンツ プレースホルダ 2"/>
          <p:cNvSpPr txBox="1">
            <a:spLocks/>
          </p:cNvSpPr>
          <p:nvPr/>
        </p:nvSpPr>
        <p:spPr>
          <a:xfrm>
            <a:off x="476672" y="5169024"/>
            <a:ext cx="5976664" cy="1080120"/>
          </a:xfrm>
          <a:prstGeom prst="rect">
            <a:avLst/>
          </a:prstGeom>
        </p:spPr>
        <p:txBody>
          <a:bodyPr vert="horz">
            <a:noAutofit/>
          </a:bodyPr>
          <a:lstStyle/>
          <a:p>
            <a:pPr marL="274320" lvl="0" indent="-274320">
              <a:spcBef>
                <a:spcPts val="600"/>
              </a:spcBef>
              <a:buSzPct val="90000"/>
            </a:pPr>
            <a:r>
              <a:rPr lang="en-US" altLang="ja-JP" sz="1100" dirty="0">
                <a:latin typeface="+mn-ea"/>
              </a:rPr>
              <a:t>Attacker</a:t>
            </a:r>
            <a:r>
              <a:rPr lang="ja-JP" altLang="en-US" sz="1100" dirty="0">
                <a:latin typeface="+mn-ea"/>
              </a:rPr>
              <a:t>同士が戦うクラス</a:t>
            </a:r>
            <a:endParaRPr lang="en-US" altLang="ja-JP" sz="1100" dirty="0">
              <a:latin typeface="+mn-ea"/>
            </a:endParaRPr>
          </a:p>
          <a:p>
            <a:pPr marL="274320" lvl="0" indent="-274320">
              <a:spcBef>
                <a:spcPts val="600"/>
              </a:spcBef>
              <a:buSzPct val="90000"/>
            </a:pPr>
            <a:r>
              <a:rPr lang="ja-JP" altLang="en-US" sz="1100" dirty="0">
                <a:highlight>
                  <a:srgbClr val="FFFF00"/>
                </a:highlight>
                <a:latin typeface="+mn-ea"/>
              </a:rPr>
              <a:t>・</a:t>
            </a:r>
            <a:r>
              <a:rPr lang="en-US" altLang="ja-JP" sz="1100" dirty="0">
                <a:highlight>
                  <a:srgbClr val="FFFF00"/>
                </a:highlight>
                <a:latin typeface="+mn-ea"/>
              </a:rPr>
              <a:t>Human</a:t>
            </a:r>
            <a:r>
              <a:rPr lang="ja-JP" altLang="en-US" sz="1100" dirty="0">
                <a:highlight>
                  <a:srgbClr val="FFFF00"/>
                </a:highlight>
                <a:latin typeface="+mn-ea"/>
              </a:rPr>
              <a:t>と</a:t>
            </a:r>
            <a:r>
              <a:rPr lang="en-US" altLang="ja-JP" sz="1100" dirty="0">
                <a:highlight>
                  <a:srgbClr val="FFFF00"/>
                </a:highlight>
                <a:latin typeface="+mn-ea"/>
              </a:rPr>
              <a:t>Monster</a:t>
            </a:r>
            <a:r>
              <a:rPr lang="ja-JP" altLang="en-US" sz="1100" dirty="0">
                <a:highlight>
                  <a:srgbClr val="FFFF00"/>
                </a:highlight>
                <a:latin typeface="+mn-ea"/>
              </a:rPr>
              <a:t>のみとは限らない。</a:t>
            </a:r>
          </a:p>
          <a:p>
            <a:pPr marL="274320" lvl="0" indent="-274320">
              <a:spcBef>
                <a:spcPts val="600"/>
              </a:spcBef>
              <a:buSzPct val="90000"/>
            </a:pPr>
            <a:r>
              <a:rPr lang="ja-JP" altLang="en-US" sz="1100" dirty="0">
                <a:latin typeface="+mn-ea"/>
              </a:rPr>
              <a:t>・</a:t>
            </a:r>
            <a:r>
              <a:rPr lang="en-US" altLang="ja-JP" sz="1100" dirty="0">
                <a:latin typeface="+mn-ea"/>
              </a:rPr>
              <a:t>Attacker</a:t>
            </a:r>
            <a:r>
              <a:rPr lang="ja-JP" altLang="en-US" sz="1100" dirty="0">
                <a:latin typeface="+mn-ea"/>
              </a:rPr>
              <a:t>を継承し、新たなクラスを作成した場合も考慮すること。</a:t>
            </a:r>
          </a:p>
          <a:p>
            <a:pPr marL="274320" lvl="0" indent="-274320">
              <a:spcBef>
                <a:spcPts val="600"/>
              </a:spcBef>
              <a:buSzPct val="90000"/>
            </a:pPr>
            <a:r>
              <a:rPr lang="ja-JP" altLang="en-US" sz="1100" dirty="0">
                <a:latin typeface="+mn-ea"/>
              </a:rPr>
              <a:t> （新たなクラスを作成した場合でも</a:t>
            </a:r>
            <a:r>
              <a:rPr lang="en-US" altLang="ja-JP" sz="1100" dirty="0">
                <a:latin typeface="+mn-ea"/>
              </a:rPr>
              <a:t>Battle</a:t>
            </a:r>
            <a:r>
              <a:rPr lang="ja-JP" altLang="en-US" sz="1100" dirty="0">
                <a:latin typeface="+mn-ea"/>
              </a:rPr>
              <a:t>クラスは修正しなくてもいいよう作成すること）</a:t>
            </a:r>
            <a:endParaRPr lang="en-US" altLang="ja-JP" sz="1100" dirty="0">
              <a:latin typeface="+mn-ea"/>
            </a:endParaRPr>
          </a:p>
        </p:txBody>
      </p:sp>
      <p:sp>
        <p:nvSpPr>
          <p:cNvPr id="35" name="コンテンツ プレースホルダ 2"/>
          <p:cNvSpPr txBox="1">
            <a:spLocks/>
          </p:cNvSpPr>
          <p:nvPr/>
        </p:nvSpPr>
        <p:spPr>
          <a:xfrm>
            <a:off x="332656" y="6321152"/>
            <a:ext cx="4608512" cy="288032"/>
          </a:xfrm>
          <a:prstGeom prst="rect">
            <a:avLst/>
          </a:prstGeom>
        </p:spPr>
        <p:txBody>
          <a:bodyPr vert="horz">
            <a:normAutofit/>
          </a:bodyPr>
          <a:lstStyle/>
          <a:p>
            <a:pPr marL="274320" indent="-274320">
              <a:spcBef>
                <a:spcPts val="600"/>
              </a:spcBef>
              <a:buSzPct val="90000"/>
            </a:pPr>
            <a:r>
              <a:rPr lang="en-US" altLang="ja-JP" sz="1200" dirty="0"/>
              <a:t>○Lesson12C</a:t>
            </a:r>
            <a:r>
              <a:rPr lang="ja-JP" altLang="en-US" sz="1200" dirty="0"/>
              <a:t>クラス</a:t>
            </a:r>
          </a:p>
        </p:txBody>
      </p:sp>
      <p:sp>
        <p:nvSpPr>
          <p:cNvPr id="36" name="コンテンツ プレースホルダ 2"/>
          <p:cNvSpPr txBox="1">
            <a:spLocks/>
          </p:cNvSpPr>
          <p:nvPr/>
        </p:nvSpPr>
        <p:spPr>
          <a:xfrm>
            <a:off x="476672" y="6609184"/>
            <a:ext cx="5976664" cy="504056"/>
          </a:xfrm>
          <a:prstGeom prst="rect">
            <a:avLst/>
          </a:prstGeom>
        </p:spPr>
        <p:txBody>
          <a:bodyPr vert="horz">
            <a:noAutofit/>
          </a:bodyPr>
          <a:lstStyle/>
          <a:p>
            <a:pPr marL="274320" lvl="0" indent="-274320">
              <a:spcBef>
                <a:spcPts val="600"/>
              </a:spcBef>
              <a:buSzPct val="90000"/>
            </a:pPr>
            <a:r>
              <a:rPr lang="ja-JP" altLang="en-US" sz="1100" dirty="0">
                <a:latin typeface="+mn-ea"/>
              </a:rPr>
              <a:t>メインメソッドを持っており、バトルゲーム全体を管理する実行クラス</a:t>
            </a:r>
            <a:endParaRPr lang="en-US" altLang="ja-JP" sz="1100" dirty="0">
              <a:latin typeface="+mn-ea"/>
            </a:endParaRPr>
          </a:p>
        </p:txBody>
      </p:sp>
      <p:sp>
        <p:nvSpPr>
          <p:cNvPr id="37" name="コンテンツ プレースホルダ 2"/>
          <p:cNvSpPr txBox="1">
            <a:spLocks/>
          </p:cNvSpPr>
          <p:nvPr/>
        </p:nvSpPr>
        <p:spPr>
          <a:xfrm>
            <a:off x="476672" y="6969224"/>
            <a:ext cx="5976664" cy="194421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txBody>
          <a:bodyPr vert="horz">
            <a:noAutofit/>
          </a:bodyPr>
          <a:lstStyle/>
          <a:p>
            <a:pPr marL="274320" lvl="0" indent="-274320">
              <a:spcBef>
                <a:spcPts val="600"/>
              </a:spcBef>
              <a:buSzPct val="90000"/>
            </a:pPr>
            <a:r>
              <a:rPr lang="ja-JP" altLang="en-US" sz="1100" dirty="0">
                <a:latin typeface="+mn-ea"/>
              </a:rPr>
              <a:t>参考 ：スーパークラス型の変数にはサブクラスのインスタンスを代入することができる</a:t>
            </a:r>
            <a:r>
              <a:rPr lang="en-US" altLang="ja-JP" sz="1100" dirty="0">
                <a:latin typeface="+mn-ea"/>
              </a:rPr>
              <a:t>(</a:t>
            </a:r>
            <a:r>
              <a:rPr lang="ja-JP" altLang="en-US" sz="1100" dirty="0">
                <a:latin typeface="+mn-ea"/>
              </a:rPr>
              <a:t>逆は不可</a:t>
            </a:r>
            <a:r>
              <a:rPr lang="en-US" altLang="ja-JP" sz="1100" dirty="0">
                <a:latin typeface="+mn-ea"/>
              </a:rPr>
              <a:t>)</a:t>
            </a:r>
          </a:p>
          <a:p>
            <a:pPr marL="274320" lvl="0" indent="-274320">
              <a:spcBef>
                <a:spcPts val="600"/>
              </a:spcBef>
              <a:buSzPct val="90000"/>
            </a:pPr>
            <a:r>
              <a:rPr lang="en-US" altLang="ja-JP" sz="1100" dirty="0">
                <a:latin typeface="+mn-ea"/>
              </a:rPr>
              <a:t>        ○  Attacker </a:t>
            </a:r>
            <a:r>
              <a:rPr lang="en-US" altLang="ja-JP" sz="1100" dirty="0" err="1">
                <a:latin typeface="+mn-ea"/>
              </a:rPr>
              <a:t>attacker</a:t>
            </a:r>
            <a:r>
              <a:rPr lang="en-US" altLang="ja-JP" sz="1100" dirty="0">
                <a:latin typeface="+mn-ea"/>
              </a:rPr>
              <a:t> = new Human();</a:t>
            </a:r>
          </a:p>
          <a:p>
            <a:pPr marL="274320" lvl="0" indent="-274320">
              <a:spcBef>
                <a:spcPts val="600"/>
              </a:spcBef>
              <a:buSzPct val="90000"/>
            </a:pPr>
            <a:r>
              <a:rPr lang="en-US" altLang="ja-JP" sz="1100" dirty="0">
                <a:latin typeface="+mn-ea"/>
              </a:rPr>
              <a:t>        ×  Human </a:t>
            </a:r>
            <a:r>
              <a:rPr lang="en-US" altLang="ja-JP" sz="1100" dirty="0" err="1">
                <a:latin typeface="+mn-ea"/>
              </a:rPr>
              <a:t>human</a:t>
            </a:r>
            <a:r>
              <a:rPr lang="en-US" altLang="ja-JP" sz="1100" dirty="0">
                <a:latin typeface="+mn-ea"/>
              </a:rPr>
              <a:t> = new Creature();                               </a:t>
            </a:r>
          </a:p>
          <a:p>
            <a:pPr marL="274320" lvl="0" indent="-274320">
              <a:spcBef>
                <a:spcPts val="600"/>
              </a:spcBef>
              <a:buSzPct val="90000"/>
            </a:pPr>
            <a:r>
              <a:rPr lang="en-US" altLang="ja-JP" sz="1100" dirty="0">
                <a:latin typeface="+mn-ea"/>
              </a:rPr>
              <a:t>    </a:t>
            </a:r>
            <a:r>
              <a:rPr lang="ja-JP" altLang="en-US" sz="1100" dirty="0">
                <a:latin typeface="+mn-ea"/>
              </a:rPr>
              <a:t>ただし、</a:t>
            </a:r>
          </a:p>
          <a:p>
            <a:pPr marL="274320" lvl="0" indent="-274320">
              <a:spcBef>
                <a:spcPts val="600"/>
              </a:spcBef>
              <a:buSzPct val="90000"/>
            </a:pPr>
            <a:r>
              <a:rPr lang="ja-JP" altLang="en-US" sz="1100" dirty="0">
                <a:latin typeface="+mn-ea"/>
              </a:rPr>
              <a:t>    スーパークラスに代入した場合、サブクラスで新規に作成したメソッド等はそのままでは使用不可</a:t>
            </a:r>
          </a:p>
          <a:p>
            <a:pPr marL="274320" lvl="0" indent="-274320">
              <a:spcBef>
                <a:spcPts val="600"/>
              </a:spcBef>
              <a:buSzPct val="90000"/>
            </a:pPr>
            <a:r>
              <a:rPr lang="ja-JP" altLang="en-US" sz="1100" dirty="0">
                <a:latin typeface="+mn-ea"/>
              </a:rPr>
              <a:t>    （スーパークラスには存在しないため）</a:t>
            </a:r>
          </a:p>
          <a:p>
            <a:pPr marL="274320" lvl="0" indent="-274320">
              <a:spcBef>
                <a:spcPts val="600"/>
              </a:spcBef>
              <a:buSzPct val="90000"/>
            </a:pPr>
            <a:r>
              <a:rPr lang="ja-JP" altLang="en-US" sz="1100" dirty="0">
                <a:latin typeface="+mn-ea"/>
              </a:rPr>
              <a:t>    サブクラスにキャストすれば使用可能（中身は元々子クラスのインスタンスのため）</a:t>
            </a:r>
            <a:endParaRPr lang="en-US" altLang="ja-JP" sz="1100" dirty="0">
              <a:latin typeface="+mn-ea"/>
            </a:endParaRPr>
          </a:p>
        </p:txBody>
      </p:sp>
      <p:sp>
        <p:nvSpPr>
          <p:cNvPr id="3" name="二等辺三角形 2">
            <a:extLst>
              <a:ext uri="{FF2B5EF4-FFF2-40B4-BE49-F238E27FC236}">
                <a16:creationId xmlns:a16="http://schemas.microsoft.com/office/drawing/2014/main" id="{A96BB003-B31E-4858-811A-3A035D057DF8}"/>
              </a:ext>
            </a:extLst>
          </p:cNvPr>
          <p:cNvSpPr/>
          <p:nvPr/>
        </p:nvSpPr>
        <p:spPr>
          <a:xfrm>
            <a:off x="2267993" y="2057863"/>
            <a:ext cx="144016" cy="144016"/>
          </a:xfrm>
          <a:prstGeom prst="triangle">
            <a:avLst/>
          </a:prstGeom>
          <a:solidFill>
            <a:schemeClr val="bg1"/>
          </a:solid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1B60A45D-997F-4253-8AC1-3C5A4E6E3EC0}"/>
              </a:ext>
            </a:extLst>
          </p:cNvPr>
          <p:cNvSpPr/>
          <p:nvPr/>
        </p:nvSpPr>
        <p:spPr>
          <a:xfrm>
            <a:off x="2280137" y="2666805"/>
            <a:ext cx="144016" cy="144016"/>
          </a:xfrm>
          <a:prstGeom prst="triangle">
            <a:avLst/>
          </a:prstGeom>
          <a:solidFill>
            <a:schemeClr val="bg1"/>
          </a:solid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22541</TotalTime>
  <Words>954</Words>
  <Application>Microsoft Office PowerPoint</Application>
  <PresentationFormat>A4 210 x 297 mm</PresentationFormat>
  <Paragraphs>128</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HGS創英角ｺﾞｼｯｸUB</vt:lpstr>
      <vt:lpstr>IPA Pゴシック</vt:lpstr>
      <vt:lpstr>ＭＳ Ｐゴシック</vt:lpstr>
      <vt:lpstr>新細明體</vt:lpstr>
      <vt:lpstr>Bookman Old Style</vt:lpstr>
      <vt:lpstr>Gill Sans MT</vt:lpstr>
      <vt:lpstr>Wingdings</vt:lpstr>
      <vt:lpstr>Wingdings 3</vt:lpstr>
      <vt:lpstr>アース</vt:lpstr>
      <vt:lpstr>Lesson12 インタフェース</vt:lpstr>
      <vt:lpstr>Lesson11 新しいクラス</vt:lpstr>
      <vt:lpstr>Lesson11 新しいクラス</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香焼　洋平</cp:lastModifiedBy>
  <cp:revision>396</cp:revision>
  <dcterms:created xsi:type="dcterms:W3CDTF">2017-01-15T23:56:28Z</dcterms:created>
  <dcterms:modified xsi:type="dcterms:W3CDTF">2021-05-28T07:20:01Z</dcterms:modified>
</cp:coreProperties>
</file>