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67" r:id="rId3"/>
    <p:sldId id="330" r:id="rId4"/>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varScale="1">
        <p:scale>
          <a:sx n="80" d="100"/>
          <a:sy n="80" d="100"/>
        </p:scale>
        <p:origin x="3468" y="9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2021/6/17</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2021/6/17</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2021/6/17</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Lesson9 </a:t>
            </a:r>
            <a:r>
              <a:rPr lang="ja-JP" altLang="en-US" dirty="0"/>
              <a:t>クラスの機能</a:t>
            </a:r>
            <a:endParaRPr kumimoji="1" lang="ja-JP" altLang="en-US" dirty="0"/>
          </a:p>
        </p:txBody>
      </p:sp>
      <p:sp>
        <p:nvSpPr>
          <p:cNvPr id="4" name="テキスト ボックス 3"/>
          <p:cNvSpPr txBox="1"/>
          <p:nvPr/>
        </p:nvSpPr>
        <p:spPr>
          <a:xfrm>
            <a:off x="332656" y="513328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Lesson9</a:t>
            </a:r>
            <a:r>
              <a:rPr lang="ja-JP" altLang="en-US" sz="1600" dirty="0">
                <a:solidFill>
                  <a:schemeClr val="bg1"/>
                </a:solidFill>
                <a:latin typeface="+mn-ea"/>
              </a:rPr>
              <a:t>　挑戦問題</a:t>
            </a:r>
            <a:endParaRPr kumimoji="1" lang="ja-JP" altLang="en-US" sz="1600" dirty="0">
              <a:solidFill>
                <a:schemeClr val="bg1"/>
              </a:solidFill>
              <a:latin typeface="+mn-ea"/>
            </a:endParaRPr>
          </a:p>
        </p:txBody>
      </p:sp>
      <p:sp>
        <p:nvSpPr>
          <p:cNvPr id="10" name="コンテンツ プレースホルダ 2"/>
          <p:cNvSpPr txBox="1">
            <a:spLocks/>
          </p:cNvSpPr>
          <p:nvPr/>
        </p:nvSpPr>
        <p:spPr>
          <a:xfrm>
            <a:off x="332656" y="5543842"/>
            <a:ext cx="6192688" cy="3565430"/>
          </a:xfrm>
          <a:prstGeom prst="rect">
            <a:avLst/>
          </a:prstGeom>
          <a:noFill/>
        </p:spPr>
        <p:txBody>
          <a:bodyPr vert="horz">
            <a:normAutofit/>
          </a:bodyPr>
          <a:lstStyle/>
          <a:p>
            <a:pPr marL="180000" lvl="0" indent="-457200">
              <a:spcBef>
                <a:spcPts val="600"/>
              </a:spcBef>
              <a:buClr>
                <a:schemeClr val="accent1"/>
              </a:buClr>
              <a:buSzPct val="76000"/>
            </a:pPr>
            <a:r>
              <a:rPr lang="en-US" altLang="ja-JP" sz="1200" dirty="0">
                <a:latin typeface="+mn-ea"/>
              </a:rPr>
              <a:t>9-C-1</a:t>
            </a:r>
            <a:r>
              <a:rPr lang="ja-JP" altLang="en-US" sz="1200" dirty="0">
                <a:latin typeface="+mn-ea"/>
              </a:rPr>
              <a:t>）</a:t>
            </a:r>
            <a:r>
              <a:rPr lang="en-US" altLang="ja-JP" sz="1200" dirty="0">
                <a:latin typeface="+mn-ea"/>
              </a:rPr>
              <a:t>【 class Creature 】</a:t>
            </a:r>
          </a:p>
          <a:p>
            <a:pPr marL="180000" lvl="0" indent="-457200">
              <a:spcBef>
                <a:spcPts val="600"/>
              </a:spcBef>
              <a:buClr>
                <a:schemeClr val="accent1"/>
              </a:buClr>
              <a:buSzPct val="76000"/>
            </a:pPr>
            <a:r>
              <a:rPr lang="en-US" altLang="ja-JP" sz="1200" dirty="0">
                <a:latin typeface="+mn-ea"/>
              </a:rPr>
              <a:t>8-C-1</a:t>
            </a:r>
            <a:r>
              <a:rPr lang="ja-JP" altLang="en-US" sz="1200" dirty="0">
                <a:latin typeface="+mn-ea"/>
              </a:rPr>
              <a:t> ）で作ったクラスに、名前と生命値を設定できるコンストラクタを作成してください。</a:t>
            </a:r>
          </a:p>
          <a:p>
            <a:pPr lvl="0">
              <a:spcBef>
                <a:spcPts val="600"/>
              </a:spcBef>
              <a:buClr>
                <a:schemeClr val="accent1"/>
              </a:buClr>
              <a:buSzPct val="76000"/>
            </a:pPr>
            <a:r>
              <a:rPr lang="ja-JP" altLang="en-US" sz="1100" dirty="0">
                <a:solidFill>
                  <a:srgbClr val="0000FF"/>
                </a:solidFill>
                <a:latin typeface="+mn-ea"/>
              </a:rPr>
              <a:t>引数なしのコンストラクタも作成し</a:t>
            </a:r>
            <a:r>
              <a:rPr lang="ja-JP" altLang="en-US" sz="1100" dirty="0">
                <a:latin typeface="+mn-ea"/>
              </a:rPr>
              <a:t>、名前には「スライム」、生命値には「</a:t>
            </a:r>
            <a:r>
              <a:rPr lang="en-US" altLang="ja-JP" sz="1100" dirty="0">
                <a:latin typeface="+mn-ea"/>
              </a:rPr>
              <a:t>10</a:t>
            </a:r>
            <a:r>
              <a:rPr lang="ja-JP" altLang="en-US" sz="1100" dirty="0">
                <a:latin typeface="+mn-ea"/>
              </a:rPr>
              <a:t>」を設定するようにします。</a:t>
            </a: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9-C-2</a:t>
            </a:r>
            <a:r>
              <a:rPr lang="ja-JP" altLang="en-US" sz="1200" dirty="0">
                <a:latin typeface="+mn-ea"/>
              </a:rPr>
              <a:t>）</a:t>
            </a:r>
            <a:r>
              <a:rPr lang="en-US" altLang="ja-JP" sz="1200" dirty="0">
                <a:latin typeface="+mn-ea"/>
              </a:rPr>
              <a:t> 【 class </a:t>
            </a:r>
            <a:r>
              <a:rPr lang="en-US" altLang="ja-JP" sz="1200" dirty="0">
                <a:solidFill>
                  <a:srgbClr val="0000FF"/>
                </a:solidFill>
                <a:latin typeface="+mn-ea"/>
              </a:rPr>
              <a:t>Lesson9C</a:t>
            </a:r>
            <a:r>
              <a:rPr lang="ja-JP" altLang="en-US" sz="1200" dirty="0">
                <a:latin typeface="+mn-ea"/>
              </a:rPr>
              <a:t> </a:t>
            </a:r>
            <a:r>
              <a:rPr lang="en-US" altLang="ja-JP" sz="1200" dirty="0">
                <a:latin typeface="+mn-ea"/>
              </a:rPr>
              <a:t>】</a:t>
            </a:r>
          </a:p>
          <a:p>
            <a:pPr marL="180000" lvl="0" indent="-457200">
              <a:spcBef>
                <a:spcPts val="600"/>
              </a:spcBef>
              <a:buClr>
                <a:schemeClr val="accent1"/>
              </a:buClr>
              <a:buSzPct val="76000"/>
            </a:pPr>
            <a:r>
              <a:rPr lang="en-US" altLang="ja-JP" sz="1200" dirty="0">
                <a:latin typeface="+mn-ea"/>
              </a:rPr>
              <a:t>9-C-1</a:t>
            </a:r>
            <a:r>
              <a:rPr lang="ja-JP" altLang="en-US" sz="1200" dirty="0">
                <a:latin typeface="+mn-ea"/>
              </a:rPr>
              <a:t>）で作成した </a:t>
            </a:r>
            <a:r>
              <a:rPr lang="en-US" altLang="ja-JP" sz="1200" dirty="0">
                <a:latin typeface="+mn-ea"/>
              </a:rPr>
              <a:t>Creature</a:t>
            </a:r>
            <a:r>
              <a:rPr lang="ja-JP" altLang="en-US" sz="1200" dirty="0">
                <a:latin typeface="+mn-ea"/>
              </a:rPr>
              <a:t>クラスのインスタンスを複数作成し、</a:t>
            </a:r>
          </a:p>
          <a:p>
            <a:pPr marL="180000" lvl="0" indent="-457200">
              <a:spcBef>
                <a:spcPts val="600"/>
              </a:spcBef>
              <a:buClr>
                <a:schemeClr val="accent1"/>
              </a:buClr>
              <a:buSzPct val="76000"/>
            </a:pPr>
            <a:r>
              <a:rPr lang="ja-JP" altLang="en-US" sz="1200" dirty="0">
                <a:latin typeface="+mn-ea"/>
              </a:rPr>
              <a:t>それぞれの名前、生命値を表示する実行クラスを作成してください。</a:t>
            </a:r>
            <a:endParaRPr lang="en-US" altLang="ja-JP" sz="1200" dirty="0">
              <a:latin typeface="+mn-ea"/>
            </a:endParaRPr>
          </a:p>
          <a:p>
            <a:pPr marL="180000" lvl="0" indent="-457200">
              <a:spcBef>
                <a:spcPts val="600"/>
              </a:spcBef>
              <a:buClr>
                <a:schemeClr val="accent1"/>
              </a:buClr>
              <a:buSzPct val="76000"/>
            </a:pPr>
            <a:r>
              <a:rPr lang="ja-JP" altLang="en-US" sz="1200" dirty="0">
                <a:latin typeface="+mn-ea"/>
              </a:rPr>
              <a:t>（コンストラクタで名前・生命を設定したものと、メソッドで設定したものを混在させてください）</a:t>
            </a: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5" name="テキスト ボックス 4"/>
          <p:cNvSpPr txBox="1"/>
          <p:nvPr/>
        </p:nvSpPr>
        <p:spPr>
          <a:xfrm>
            <a:off x="332656" y="848544"/>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Lesson9</a:t>
            </a:r>
            <a:r>
              <a:rPr lang="ja-JP" altLang="en-US" sz="1600" dirty="0">
                <a:solidFill>
                  <a:schemeClr val="bg1"/>
                </a:solidFill>
                <a:latin typeface="+mn-ea"/>
              </a:rPr>
              <a:t>　練習問題</a:t>
            </a:r>
            <a:endParaRPr kumimoji="1" lang="ja-JP" altLang="en-US" sz="1600" dirty="0">
              <a:solidFill>
                <a:schemeClr val="bg1"/>
              </a:solidFill>
              <a:latin typeface="+mn-ea"/>
            </a:endParaRPr>
          </a:p>
        </p:txBody>
      </p:sp>
      <p:sp>
        <p:nvSpPr>
          <p:cNvPr id="6" name="コンテンツ プレースホルダ 2"/>
          <p:cNvSpPr txBox="1">
            <a:spLocks/>
          </p:cNvSpPr>
          <p:nvPr/>
        </p:nvSpPr>
        <p:spPr>
          <a:xfrm>
            <a:off x="332656" y="1246430"/>
            <a:ext cx="6192688" cy="3411796"/>
          </a:xfrm>
          <a:prstGeom prst="rect">
            <a:avLst/>
          </a:prstGeom>
          <a:noFill/>
        </p:spPr>
        <p:txBody>
          <a:bodyPr vert="horz">
            <a:normAutofit/>
          </a:bodyPr>
          <a:lstStyle/>
          <a:p>
            <a:pPr marL="180000" lvl="0" indent="-457200">
              <a:spcBef>
                <a:spcPts val="600"/>
              </a:spcBef>
              <a:buClr>
                <a:schemeClr val="accent1"/>
              </a:buClr>
              <a:buSzPct val="76000"/>
            </a:pPr>
            <a:r>
              <a:rPr lang="en-US" altLang="ja-JP" sz="1200" dirty="0">
                <a:latin typeface="+mn-ea"/>
              </a:rPr>
              <a:t>9-B-1</a:t>
            </a:r>
            <a:r>
              <a:rPr lang="ja-JP" altLang="en-US" sz="1200" dirty="0">
                <a:latin typeface="+mn-ea"/>
              </a:rPr>
              <a:t>）</a:t>
            </a:r>
            <a:r>
              <a:rPr lang="en-US" altLang="ja-JP" sz="1200" dirty="0">
                <a:latin typeface="+mn-ea"/>
              </a:rPr>
              <a:t> 【 class Dog 】</a:t>
            </a:r>
          </a:p>
          <a:p>
            <a:pPr marL="180000" lvl="0" indent="-457200">
              <a:spcBef>
                <a:spcPts val="600"/>
              </a:spcBef>
              <a:buClr>
                <a:schemeClr val="accent1"/>
              </a:buClr>
              <a:buSzPct val="76000"/>
            </a:pPr>
            <a:r>
              <a:rPr lang="en-US" altLang="ja-JP" sz="1200" dirty="0">
                <a:latin typeface="+mn-ea"/>
              </a:rPr>
              <a:t>8-B-1</a:t>
            </a:r>
            <a:r>
              <a:rPr lang="ja-JP" altLang="en-US" sz="1200" dirty="0">
                <a:latin typeface="+mn-ea"/>
              </a:rPr>
              <a:t> ）で作った</a:t>
            </a:r>
            <a:r>
              <a:rPr lang="en-US" altLang="ja-JP" sz="1200" dirty="0">
                <a:latin typeface="+mn-ea"/>
              </a:rPr>
              <a:t>Dog</a:t>
            </a:r>
            <a:r>
              <a:rPr lang="ja-JP" altLang="en-US" sz="1200" dirty="0">
                <a:latin typeface="+mn-ea"/>
              </a:rPr>
              <a:t>クラスの </a:t>
            </a:r>
            <a:r>
              <a:rPr lang="ja-JP" altLang="en-US" sz="1200" dirty="0">
                <a:highlight>
                  <a:srgbClr val="FFFF00"/>
                </a:highlight>
                <a:latin typeface="+mn-ea"/>
              </a:rPr>
              <a:t>フィールドを </a:t>
            </a:r>
            <a:r>
              <a:rPr lang="en-US" altLang="ja-JP" sz="1200" dirty="0">
                <a:highlight>
                  <a:srgbClr val="FFFF00"/>
                </a:highlight>
                <a:latin typeface="+mn-ea"/>
              </a:rPr>
              <a:t>private</a:t>
            </a:r>
            <a:r>
              <a:rPr lang="en-US" altLang="ja-JP" sz="1200" dirty="0">
                <a:latin typeface="+mn-ea"/>
              </a:rPr>
              <a:t> </a:t>
            </a:r>
            <a:r>
              <a:rPr lang="ja-JP" altLang="en-US" sz="1200" dirty="0">
                <a:latin typeface="+mn-ea"/>
              </a:rPr>
              <a:t>に </a:t>
            </a:r>
            <a:r>
              <a:rPr lang="ja-JP" altLang="en-US" sz="1200" dirty="0">
                <a:highlight>
                  <a:srgbClr val="FFFF00"/>
                </a:highlight>
                <a:latin typeface="+mn-ea"/>
              </a:rPr>
              <a:t>メソッドを </a:t>
            </a:r>
            <a:r>
              <a:rPr lang="en-US" altLang="ja-JP" sz="1200" dirty="0">
                <a:highlight>
                  <a:srgbClr val="FFFF00"/>
                </a:highlight>
                <a:latin typeface="+mn-ea"/>
              </a:rPr>
              <a:t>public</a:t>
            </a:r>
            <a:r>
              <a:rPr lang="en-US" altLang="ja-JP" sz="1200" dirty="0">
                <a:latin typeface="+mn-ea"/>
              </a:rPr>
              <a:t> </a:t>
            </a:r>
            <a:r>
              <a:rPr lang="ja-JP" altLang="en-US" sz="1200" dirty="0">
                <a:latin typeface="+mn-ea"/>
              </a:rPr>
              <a:t>に変更してください。</a:t>
            </a:r>
            <a:endParaRPr lang="en-US" altLang="ja-JP" sz="1200" dirty="0">
              <a:latin typeface="+mn-ea"/>
            </a:endParaRPr>
          </a:p>
          <a:p>
            <a:pPr marL="180000" lvl="0" indent="-457200">
              <a:spcBef>
                <a:spcPts val="600"/>
              </a:spcBef>
              <a:buClr>
                <a:schemeClr val="accent1"/>
              </a:buClr>
              <a:buSzPct val="76000"/>
            </a:pPr>
            <a:r>
              <a:rPr lang="ja-JP" altLang="en-US" sz="1200" dirty="0">
                <a:latin typeface="+mn-ea"/>
              </a:rPr>
              <a:t>　　</a:t>
            </a:r>
            <a:r>
              <a:rPr lang="ja-JP" altLang="en-US" sz="1200" dirty="0">
                <a:solidFill>
                  <a:srgbClr val="0000FF"/>
                </a:solidFill>
                <a:latin typeface="+mn-ea"/>
              </a:rPr>
              <a:t>また、</a:t>
            </a:r>
            <a:r>
              <a:rPr lang="en-US" altLang="ja-JP" sz="1200" dirty="0" err="1">
                <a:solidFill>
                  <a:srgbClr val="0000FF"/>
                </a:solidFill>
                <a:latin typeface="+mn-ea"/>
              </a:rPr>
              <a:t>setName</a:t>
            </a:r>
            <a:r>
              <a:rPr lang="en-US" altLang="ja-JP" sz="1200" dirty="0">
                <a:solidFill>
                  <a:srgbClr val="0000FF"/>
                </a:solidFill>
                <a:latin typeface="+mn-ea"/>
              </a:rPr>
              <a:t>()</a:t>
            </a:r>
            <a:r>
              <a:rPr lang="ja-JP" altLang="en-US" sz="1200" dirty="0">
                <a:solidFill>
                  <a:srgbClr val="0000FF"/>
                </a:solidFill>
                <a:latin typeface="+mn-ea"/>
              </a:rPr>
              <a:t>メソッドをオーバーロードして、苗字と名前の</a:t>
            </a:r>
            <a:r>
              <a:rPr lang="en-US" altLang="ja-JP" sz="1200" dirty="0">
                <a:solidFill>
                  <a:srgbClr val="0000FF"/>
                </a:solidFill>
                <a:latin typeface="+mn-ea"/>
              </a:rPr>
              <a:t>2</a:t>
            </a:r>
            <a:r>
              <a:rPr lang="ja-JP" altLang="en-US" sz="1200" dirty="0">
                <a:solidFill>
                  <a:srgbClr val="0000FF"/>
                </a:solidFill>
                <a:latin typeface="+mn-ea"/>
              </a:rPr>
              <a:t>引数で名前を設定できるようにしてください。苗字と名前の間には半角スペースを入れて名前フィールドに格納するようにします。</a:t>
            </a:r>
            <a:endParaRPr lang="en-US" altLang="ja-JP" sz="1200" dirty="0">
              <a:solidFill>
                <a:srgbClr val="0000FF"/>
              </a:solidFill>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9-B-2) 【 class </a:t>
            </a:r>
            <a:r>
              <a:rPr lang="en-US" altLang="ja-JP" sz="1200" dirty="0">
                <a:solidFill>
                  <a:srgbClr val="0000FF"/>
                </a:solidFill>
                <a:latin typeface="+mn-ea"/>
              </a:rPr>
              <a:t>Lesson9B</a:t>
            </a:r>
            <a:r>
              <a:rPr lang="en-US" altLang="ja-JP" sz="1200" dirty="0">
                <a:latin typeface="+mn-ea"/>
              </a:rPr>
              <a:t> 】 </a:t>
            </a:r>
          </a:p>
          <a:p>
            <a:pPr marL="180000" lvl="0" indent="-457200">
              <a:spcBef>
                <a:spcPts val="600"/>
              </a:spcBef>
              <a:buClr>
                <a:schemeClr val="accent1"/>
              </a:buClr>
              <a:buSzPct val="76000"/>
            </a:pPr>
            <a:r>
              <a:rPr lang="ja-JP" altLang="en-US" sz="1200" dirty="0">
                <a:latin typeface="+mn-ea"/>
              </a:rPr>
              <a:t>　　実行クラスで、</a:t>
            </a:r>
            <a:r>
              <a:rPr lang="en-US" altLang="ja-JP" sz="1200" dirty="0">
                <a:latin typeface="+mn-ea"/>
              </a:rPr>
              <a:t>2</a:t>
            </a:r>
            <a:r>
              <a:rPr lang="ja-JP" altLang="en-US" sz="1200" dirty="0">
                <a:latin typeface="+mn-ea"/>
              </a:rPr>
              <a:t>匹の</a:t>
            </a:r>
            <a:r>
              <a:rPr lang="en-US" altLang="ja-JP" sz="1200" dirty="0">
                <a:latin typeface="+mn-ea"/>
              </a:rPr>
              <a:t>Dog</a:t>
            </a:r>
            <a:r>
              <a:rPr lang="ja-JP" altLang="en-US" sz="1200" dirty="0">
                <a:latin typeface="+mn-ea"/>
              </a:rPr>
              <a:t>をインスタンス化し、</a:t>
            </a:r>
            <a:r>
              <a:rPr lang="en-US" altLang="ja-JP" sz="1200" dirty="0">
                <a:solidFill>
                  <a:srgbClr val="0000FF"/>
                </a:solidFill>
                <a:latin typeface="+mn-ea"/>
              </a:rPr>
              <a:t>1.</a:t>
            </a:r>
            <a:r>
              <a:rPr lang="ja-JP" altLang="en-US" sz="1200" dirty="0">
                <a:solidFill>
                  <a:srgbClr val="0000FF"/>
                </a:solidFill>
                <a:latin typeface="+mn-ea"/>
              </a:rPr>
              <a:t>「名前」と「年齢」、</a:t>
            </a:r>
            <a:r>
              <a:rPr lang="en-US" altLang="ja-JP" sz="1200" dirty="0">
                <a:solidFill>
                  <a:srgbClr val="0000FF"/>
                </a:solidFill>
                <a:latin typeface="+mn-ea"/>
              </a:rPr>
              <a:t>2.</a:t>
            </a:r>
            <a:r>
              <a:rPr lang="ja-JP" altLang="en-US" sz="1200" dirty="0">
                <a:solidFill>
                  <a:srgbClr val="0000FF"/>
                </a:solidFill>
                <a:latin typeface="+mn-ea"/>
              </a:rPr>
              <a:t>「苗字と名前」と「年齢」をそれぞれ設定し、表示を実行してください。</a:t>
            </a:r>
            <a:endParaRPr lang="en-US" altLang="ja-JP" sz="1200" dirty="0">
              <a:solidFill>
                <a:srgbClr val="0000FF"/>
              </a:solidFill>
              <a:latin typeface="+mn-ea"/>
            </a:endParaRPr>
          </a:p>
          <a:p>
            <a:pPr marL="180000" lvl="0" indent="-457200">
              <a:spcBef>
                <a:spcPts val="600"/>
              </a:spcBef>
              <a:buClr>
                <a:schemeClr val="accent1"/>
              </a:buClr>
              <a:buSzPct val="76000"/>
            </a:pPr>
            <a:endParaRPr lang="ja-JP" altLang="en-US" sz="1200" dirty="0">
              <a:latin typeface="+mn-ea"/>
            </a:endParaRPr>
          </a:p>
        </p:txBody>
      </p:sp>
      <p:sp>
        <p:nvSpPr>
          <p:cNvPr id="7" name="Rectangle 4"/>
          <p:cNvSpPr>
            <a:spLocks noChangeArrowheads="1"/>
          </p:cNvSpPr>
          <p:nvPr/>
        </p:nvSpPr>
        <p:spPr bwMode="auto">
          <a:xfrm>
            <a:off x="476672" y="3551731"/>
            <a:ext cx="3168352" cy="134402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犬の名前はポチです。</a:t>
            </a:r>
          </a:p>
          <a:p>
            <a:pPr>
              <a:defRPr sz="1000"/>
            </a:pPr>
            <a:r>
              <a:rPr lang="ja-JP" altLang="en-US" sz="900" dirty="0">
                <a:latin typeface="+mn-ea"/>
              </a:rPr>
              <a:t>犬の年齢は</a:t>
            </a:r>
            <a:r>
              <a:rPr lang="en-US" altLang="ja-JP" sz="900" dirty="0">
                <a:latin typeface="+mn-ea"/>
              </a:rPr>
              <a:t>8</a:t>
            </a:r>
            <a:r>
              <a:rPr lang="ja-JP" altLang="en-US" sz="900" dirty="0">
                <a:latin typeface="+mn-ea"/>
              </a:rPr>
              <a:t>歳です。</a:t>
            </a:r>
          </a:p>
          <a:p>
            <a:pPr>
              <a:defRPr sz="1000"/>
            </a:pPr>
            <a:r>
              <a:rPr lang="ja-JP" altLang="en-US" sz="900" dirty="0">
                <a:latin typeface="+mn-ea"/>
              </a:rPr>
              <a:t>犬の名前は鈴木 タロウです。</a:t>
            </a:r>
          </a:p>
          <a:p>
            <a:pPr>
              <a:defRPr sz="1000"/>
            </a:pPr>
            <a:r>
              <a:rPr lang="ja-JP" altLang="en-US" sz="900" dirty="0">
                <a:latin typeface="+mn-ea"/>
              </a:rPr>
              <a:t>犬の年齢は</a:t>
            </a:r>
            <a:r>
              <a:rPr lang="en-US" altLang="ja-JP" sz="900" dirty="0">
                <a:latin typeface="+mn-ea"/>
              </a:rPr>
              <a:t>2</a:t>
            </a:r>
            <a:r>
              <a:rPr lang="ja-JP" altLang="en-US" sz="900" dirty="0">
                <a:latin typeface="+mn-ea"/>
              </a:rPr>
              <a:t>歳です。</a:t>
            </a:r>
            <a:endParaRPr lang="ja-JP" altLang="en-US" sz="900" dirty="0">
              <a:solidFill>
                <a:srgbClr val="000000"/>
              </a:solidFill>
              <a:latin typeface="+mn-ea"/>
            </a:endParaRPr>
          </a:p>
        </p:txBody>
      </p:sp>
      <p:sp>
        <p:nvSpPr>
          <p:cNvPr id="8" name="Rectangle 4"/>
          <p:cNvSpPr>
            <a:spLocks noChangeArrowheads="1"/>
          </p:cNvSpPr>
          <p:nvPr/>
        </p:nvSpPr>
        <p:spPr bwMode="auto">
          <a:xfrm>
            <a:off x="548680" y="7791642"/>
            <a:ext cx="3240360" cy="93610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生物の名前はスライムです。</a:t>
            </a:r>
          </a:p>
          <a:p>
            <a:pPr>
              <a:defRPr sz="1000"/>
            </a:pPr>
            <a:r>
              <a:rPr lang="ja-JP" altLang="en-US" sz="900" dirty="0">
                <a:latin typeface="+mn-ea"/>
              </a:rPr>
              <a:t>生物の生命値は</a:t>
            </a:r>
            <a:r>
              <a:rPr lang="en-US" altLang="ja-JP" sz="900" dirty="0">
                <a:latin typeface="+mn-ea"/>
              </a:rPr>
              <a:t>10</a:t>
            </a:r>
            <a:r>
              <a:rPr lang="ja-JP" altLang="en-US" sz="900" dirty="0">
                <a:latin typeface="+mn-ea"/>
              </a:rPr>
              <a:t>です。</a:t>
            </a:r>
          </a:p>
          <a:p>
            <a:pPr>
              <a:defRPr sz="1000"/>
            </a:pPr>
            <a:r>
              <a:rPr lang="ja-JP" altLang="en-US" sz="900" dirty="0">
                <a:latin typeface="+mn-ea"/>
              </a:rPr>
              <a:t>生物の名前はドラキーです。</a:t>
            </a:r>
          </a:p>
          <a:p>
            <a:pPr>
              <a:defRPr sz="1000"/>
            </a:pPr>
            <a:r>
              <a:rPr lang="ja-JP" altLang="en-US" sz="900" dirty="0">
                <a:latin typeface="+mn-ea"/>
              </a:rPr>
              <a:t>生物の生命値は</a:t>
            </a:r>
            <a:r>
              <a:rPr lang="en-US" altLang="ja-JP" sz="900" dirty="0">
                <a:latin typeface="+mn-ea"/>
              </a:rPr>
              <a:t>50</a:t>
            </a:r>
            <a:r>
              <a:rPr lang="ja-JP" altLang="en-US" sz="900" dirty="0">
                <a:latin typeface="+mn-ea"/>
              </a:rPr>
              <a:t>です。</a:t>
            </a:r>
            <a:endParaRPr lang="ja-JP" altLang="en-US" sz="900" dirty="0">
              <a:solidFill>
                <a:srgbClr val="000000"/>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Lesson9 </a:t>
            </a:r>
            <a:r>
              <a:rPr lang="ja-JP" altLang="en-US" dirty="0"/>
              <a:t>場合に応じた処理　メソッド</a:t>
            </a:r>
            <a:endParaRPr kumimoji="1" lang="ja-JP" altLang="en-US" dirty="0"/>
          </a:p>
        </p:txBody>
      </p:sp>
      <p:sp>
        <p:nvSpPr>
          <p:cNvPr id="6" name="テキスト ボックス 5"/>
          <p:cNvSpPr txBox="1"/>
          <p:nvPr/>
        </p:nvSpPr>
        <p:spPr>
          <a:xfrm>
            <a:off x="332656" y="848544"/>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Lesson9</a:t>
            </a:r>
            <a:r>
              <a:rPr lang="ja-JP" altLang="en-US" sz="1600" dirty="0">
                <a:solidFill>
                  <a:schemeClr val="bg1"/>
                </a:solidFill>
                <a:latin typeface="+mn-ea"/>
              </a:rPr>
              <a:t>　挑戦問題</a:t>
            </a:r>
          </a:p>
        </p:txBody>
      </p:sp>
      <p:sp>
        <p:nvSpPr>
          <p:cNvPr id="9" name="コンテンツ プレースホルダ 2"/>
          <p:cNvSpPr txBox="1">
            <a:spLocks/>
          </p:cNvSpPr>
          <p:nvPr/>
        </p:nvSpPr>
        <p:spPr>
          <a:xfrm>
            <a:off x="332656" y="1352600"/>
            <a:ext cx="6172200" cy="6552728"/>
          </a:xfrm>
          <a:prstGeom prst="rect">
            <a:avLst/>
          </a:prstGeom>
        </p:spPr>
        <p:txBody>
          <a:bodyPr vert="horz">
            <a:noAutofit/>
          </a:bodyPr>
          <a:lstStyle/>
          <a:p>
            <a:pPr marL="180000" lvl="0" indent="-457200">
              <a:spcBef>
                <a:spcPts val="600"/>
              </a:spcBef>
              <a:buClr>
                <a:schemeClr val="accent1"/>
              </a:buClr>
              <a:buSzPct val="76000"/>
            </a:pPr>
            <a:endParaRPr lang="en-US" altLang="ja-JP" sz="1100" dirty="0">
              <a:latin typeface="+mn-ea"/>
            </a:endParaRPr>
          </a:p>
          <a:p>
            <a:pPr lvl="0">
              <a:spcBef>
                <a:spcPts val="600"/>
              </a:spcBef>
              <a:buClr>
                <a:schemeClr val="accent1"/>
              </a:buClr>
              <a:buSzPct val="76000"/>
            </a:pPr>
            <a:endParaRPr lang="en-US" altLang="ja-JP" sz="1100" dirty="0">
              <a:latin typeface="+mn-ea"/>
            </a:endParaRPr>
          </a:p>
          <a:p>
            <a:pPr lvl="0">
              <a:spcBef>
                <a:spcPts val="600"/>
              </a:spcBef>
              <a:buClr>
                <a:schemeClr val="accent1"/>
              </a:buClr>
              <a:buSzPct val="76000"/>
            </a:pPr>
            <a:r>
              <a:rPr lang="en-US" altLang="ja-JP" sz="1200" dirty="0">
                <a:latin typeface="+mn-ea"/>
              </a:rPr>
              <a:t>9-C-3</a:t>
            </a:r>
            <a:r>
              <a:rPr lang="ja-JP" altLang="en-US" sz="1200" dirty="0">
                <a:latin typeface="+mn-ea"/>
              </a:rPr>
              <a:t>）</a:t>
            </a:r>
            <a:r>
              <a:rPr lang="en-US" altLang="ja-JP" sz="1200" dirty="0">
                <a:latin typeface="+mn-ea"/>
              </a:rPr>
              <a:t>【 </a:t>
            </a:r>
            <a:r>
              <a:rPr lang="en-US" altLang="ja-JP" sz="1200">
                <a:latin typeface="+mn-ea"/>
              </a:rPr>
              <a:t>class </a:t>
            </a:r>
            <a:r>
              <a:rPr lang="en-US" altLang="ja-JP" sz="1200">
                <a:solidFill>
                  <a:srgbClr val="0000FF"/>
                </a:solidFill>
                <a:latin typeface="+mn-ea"/>
              </a:rPr>
              <a:t>Lesson9C2</a:t>
            </a:r>
            <a:r>
              <a:rPr lang="en-US" altLang="ja-JP" sz="1200">
                <a:latin typeface="+mn-ea"/>
              </a:rPr>
              <a:t> </a:t>
            </a:r>
            <a:r>
              <a:rPr lang="en-US" altLang="ja-JP" sz="1200" dirty="0">
                <a:latin typeface="+mn-ea"/>
              </a:rPr>
              <a:t>】</a:t>
            </a:r>
          </a:p>
          <a:p>
            <a:pPr lvl="0">
              <a:spcBef>
                <a:spcPts val="600"/>
              </a:spcBef>
              <a:buClr>
                <a:schemeClr val="accent1"/>
              </a:buClr>
              <a:buSzPct val="76000"/>
            </a:pPr>
            <a:r>
              <a:rPr lang="ja-JP" altLang="en-US" sz="1100" dirty="0">
                <a:latin typeface="+mn-ea"/>
              </a:rPr>
              <a:t>３つの数字（</a:t>
            </a:r>
            <a:r>
              <a:rPr lang="en-US" altLang="ja-JP" sz="1100" dirty="0">
                <a:latin typeface="+mn-ea"/>
              </a:rPr>
              <a:t>9 </a:t>
            </a:r>
            <a:r>
              <a:rPr lang="ja-JP" altLang="en-US" sz="1100" dirty="0" err="1">
                <a:latin typeface="+mn-ea"/>
              </a:rPr>
              <a:t>、</a:t>
            </a:r>
            <a:r>
              <a:rPr lang="ja-JP" altLang="en-US" sz="1100" dirty="0">
                <a:latin typeface="+mn-ea"/>
              </a:rPr>
              <a:t> </a:t>
            </a:r>
            <a:r>
              <a:rPr lang="en-US" altLang="ja-JP" sz="1100" dirty="0">
                <a:latin typeface="+mn-ea"/>
              </a:rPr>
              <a:t>2 </a:t>
            </a:r>
            <a:r>
              <a:rPr lang="ja-JP" altLang="en-US" sz="1100" dirty="0" err="1">
                <a:latin typeface="+mn-ea"/>
              </a:rPr>
              <a:t>、</a:t>
            </a:r>
            <a:r>
              <a:rPr lang="ja-JP" altLang="en-US" sz="1100" dirty="0">
                <a:latin typeface="+mn-ea"/>
              </a:rPr>
              <a:t> </a:t>
            </a:r>
            <a:r>
              <a:rPr lang="en-US" altLang="ja-JP" sz="1100" dirty="0">
                <a:latin typeface="+mn-ea"/>
              </a:rPr>
              <a:t>5</a:t>
            </a:r>
            <a:r>
              <a:rPr lang="ja-JP" altLang="en-US" sz="1100" dirty="0">
                <a:latin typeface="+mn-ea"/>
              </a:rPr>
              <a:t>） を設定しておき、入力値と比べて位置と数字が一致していれば</a:t>
            </a:r>
            <a:r>
              <a:rPr lang="en-US" altLang="ja-JP" sz="1100" dirty="0">
                <a:latin typeface="+mn-ea"/>
              </a:rPr>
              <a:t>2</a:t>
            </a:r>
            <a:r>
              <a:rPr lang="ja-JP" altLang="en-US" sz="1100" dirty="0">
                <a:latin typeface="+mn-ea"/>
              </a:rPr>
              <a:t>点、</a:t>
            </a:r>
          </a:p>
          <a:p>
            <a:pPr lvl="0">
              <a:spcBef>
                <a:spcPts val="600"/>
              </a:spcBef>
              <a:buClr>
                <a:schemeClr val="accent1"/>
              </a:buClr>
              <a:buSzPct val="76000"/>
            </a:pPr>
            <a:r>
              <a:rPr lang="ja-JP" altLang="en-US" sz="1100" dirty="0">
                <a:latin typeface="+mn-ea"/>
              </a:rPr>
              <a:t>位置は違うが数字が一致していれば</a:t>
            </a:r>
            <a:r>
              <a:rPr lang="en-US" altLang="ja-JP" sz="1100" dirty="0">
                <a:latin typeface="+mn-ea"/>
              </a:rPr>
              <a:t>1</a:t>
            </a:r>
            <a:r>
              <a:rPr lang="ja-JP" altLang="en-US" sz="1100" dirty="0">
                <a:latin typeface="+mn-ea"/>
              </a:rPr>
              <a:t>点と採点し、合計点を出力するプログラムを作成してください。</a:t>
            </a:r>
            <a:endParaRPr lang="en-US" altLang="ja-JP" sz="1100" dirty="0">
              <a:latin typeface="+mn-ea"/>
            </a:endParaRPr>
          </a:p>
          <a:p>
            <a:pPr lvl="0">
              <a:spcBef>
                <a:spcPts val="600"/>
              </a:spcBef>
              <a:buClr>
                <a:schemeClr val="accent1"/>
              </a:buClr>
              <a:buSzPct val="76000"/>
            </a:pPr>
            <a:r>
              <a:rPr lang="ja-JP" altLang="en-US" sz="1100" dirty="0">
                <a:latin typeface="+mn-ea"/>
              </a:rPr>
              <a:t>ただし、入力値で複数の同じ値が入力されても正しい点数になるように考慮が必要。</a:t>
            </a:r>
          </a:p>
          <a:p>
            <a:pPr lvl="0">
              <a:spcBef>
                <a:spcPts val="600"/>
              </a:spcBef>
              <a:buClr>
                <a:schemeClr val="accent1"/>
              </a:buClr>
              <a:buSzPct val="76000"/>
            </a:pPr>
            <a:endParaRPr lang="en-US" altLang="ja-JP" sz="1100" dirty="0">
              <a:latin typeface="+mn-ea"/>
            </a:endParaRPr>
          </a:p>
          <a:p>
            <a:pPr lvl="0">
              <a:spcBef>
                <a:spcPts val="600"/>
              </a:spcBef>
              <a:buClr>
                <a:schemeClr val="accent1"/>
              </a:buClr>
              <a:buSzPct val="76000"/>
            </a:pPr>
            <a:r>
              <a:rPr lang="ja-JP" altLang="en-US" sz="1100" dirty="0">
                <a:latin typeface="+mn-ea"/>
              </a:rPr>
              <a:t>例）    入力値 （</a:t>
            </a:r>
            <a:r>
              <a:rPr lang="en-US" altLang="ja-JP" sz="1100" dirty="0">
                <a:latin typeface="+mn-ea"/>
              </a:rPr>
              <a:t>9 </a:t>
            </a:r>
            <a:r>
              <a:rPr lang="ja-JP" altLang="en-US" sz="1100" dirty="0" err="1">
                <a:latin typeface="+mn-ea"/>
              </a:rPr>
              <a:t>、</a:t>
            </a:r>
            <a:r>
              <a:rPr lang="ja-JP" altLang="en-US" sz="1100" dirty="0">
                <a:latin typeface="+mn-ea"/>
              </a:rPr>
              <a:t> </a:t>
            </a:r>
            <a:r>
              <a:rPr lang="en-US" altLang="ja-JP" sz="1100" dirty="0">
                <a:latin typeface="+mn-ea"/>
              </a:rPr>
              <a:t>9 </a:t>
            </a:r>
            <a:r>
              <a:rPr lang="ja-JP" altLang="en-US" sz="1100" dirty="0" err="1">
                <a:latin typeface="+mn-ea"/>
              </a:rPr>
              <a:t>、</a:t>
            </a:r>
            <a:r>
              <a:rPr lang="ja-JP" altLang="en-US" sz="1100" dirty="0">
                <a:latin typeface="+mn-ea"/>
              </a:rPr>
              <a:t> </a:t>
            </a:r>
            <a:r>
              <a:rPr lang="en-US" altLang="ja-JP" sz="1100" dirty="0">
                <a:latin typeface="+mn-ea"/>
              </a:rPr>
              <a:t>9</a:t>
            </a:r>
            <a:r>
              <a:rPr lang="ja-JP" altLang="en-US" sz="1100" dirty="0">
                <a:latin typeface="+mn-ea"/>
              </a:rPr>
              <a:t>）の場合は</a:t>
            </a:r>
            <a:r>
              <a:rPr lang="en-US" altLang="ja-JP" sz="1100" dirty="0">
                <a:latin typeface="+mn-ea"/>
              </a:rPr>
              <a:t>2</a:t>
            </a:r>
            <a:r>
              <a:rPr lang="ja-JP" altLang="en-US" sz="1100" dirty="0">
                <a:latin typeface="+mn-ea"/>
              </a:rPr>
              <a:t>点 入力値 （</a:t>
            </a:r>
            <a:r>
              <a:rPr lang="en-US" altLang="ja-JP" sz="1100" dirty="0">
                <a:latin typeface="+mn-ea"/>
              </a:rPr>
              <a:t>5 </a:t>
            </a:r>
            <a:r>
              <a:rPr lang="ja-JP" altLang="en-US" sz="1100" dirty="0" err="1">
                <a:latin typeface="+mn-ea"/>
              </a:rPr>
              <a:t>、</a:t>
            </a:r>
            <a:r>
              <a:rPr lang="ja-JP" altLang="en-US" sz="1100" dirty="0">
                <a:latin typeface="+mn-ea"/>
              </a:rPr>
              <a:t> </a:t>
            </a:r>
            <a:r>
              <a:rPr lang="en-US" altLang="ja-JP" sz="1100" dirty="0">
                <a:latin typeface="+mn-ea"/>
              </a:rPr>
              <a:t>9 </a:t>
            </a:r>
            <a:r>
              <a:rPr lang="ja-JP" altLang="en-US" sz="1100" dirty="0" err="1">
                <a:latin typeface="+mn-ea"/>
              </a:rPr>
              <a:t>、</a:t>
            </a:r>
            <a:r>
              <a:rPr lang="ja-JP" altLang="en-US" sz="1100" dirty="0">
                <a:latin typeface="+mn-ea"/>
              </a:rPr>
              <a:t> </a:t>
            </a:r>
            <a:r>
              <a:rPr lang="en-US" altLang="ja-JP" sz="1100" dirty="0">
                <a:latin typeface="+mn-ea"/>
              </a:rPr>
              <a:t>2</a:t>
            </a:r>
            <a:r>
              <a:rPr lang="ja-JP" altLang="en-US" sz="1100" dirty="0">
                <a:latin typeface="+mn-ea"/>
              </a:rPr>
              <a:t>）の場合は</a:t>
            </a:r>
            <a:r>
              <a:rPr lang="en-US" altLang="ja-JP" sz="1100" dirty="0">
                <a:latin typeface="+mn-ea"/>
              </a:rPr>
              <a:t>3</a:t>
            </a:r>
            <a:r>
              <a:rPr lang="ja-JP" altLang="en-US" sz="1100" dirty="0">
                <a:latin typeface="+mn-ea"/>
              </a:rPr>
              <a:t>点 入力値（</a:t>
            </a:r>
            <a:r>
              <a:rPr lang="en-US" altLang="ja-JP" sz="1100" dirty="0">
                <a:latin typeface="+mn-ea"/>
              </a:rPr>
              <a:t>9 </a:t>
            </a:r>
            <a:r>
              <a:rPr lang="ja-JP" altLang="en-US" sz="1100" dirty="0" err="1">
                <a:latin typeface="+mn-ea"/>
              </a:rPr>
              <a:t>、</a:t>
            </a:r>
            <a:r>
              <a:rPr lang="ja-JP" altLang="en-US" sz="1100" dirty="0">
                <a:latin typeface="+mn-ea"/>
              </a:rPr>
              <a:t> </a:t>
            </a:r>
            <a:r>
              <a:rPr lang="en-US" altLang="ja-JP" sz="1100" dirty="0">
                <a:latin typeface="+mn-ea"/>
              </a:rPr>
              <a:t>2 </a:t>
            </a:r>
            <a:r>
              <a:rPr lang="ja-JP" altLang="en-US" sz="1100" dirty="0" err="1">
                <a:latin typeface="+mn-ea"/>
              </a:rPr>
              <a:t>、</a:t>
            </a:r>
            <a:r>
              <a:rPr lang="ja-JP" altLang="en-US" sz="1100" dirty="0">
                <a:latin typeface="+mn-ea"/>
              </a:rPr>
              <a:t> </a:t>
            </a:r>
            <a:r>
              <a:rPr lang="en-US" altLang="ja-JP" sz="1100" dirty="0">
                <a:latin typeface="+mn-ea"/>
              </a:rPr>
              <a:t>5</a:t>
            </a:r>
            <a:r>
              <a:rPr lang="ja-JP" altLang="en-US" sz="1100" dirty="0">
                <a:latin typeface="+mn-ea"/>
              </a:rPr>
              <a:t>）なら</a:t>
            </a:r>
            <a:r>
              <a:rPr lang="en-US" altLang="ja-JP" sz="1100" dirty="0">
                <a:latin typeface="+mn-ea"/>
              </a:rPr>
              <a:t>6</a:t>
            </a:r>
            <a:r>
              <a:rPr lang="ja-JP" altLang="en-US" sz="1100" dirty="0">
                <a:latin typeface="+mn-ea"/>
              </a:rPr>
              <a:t>点。</a:t>
            </a:r>
            <a:endParaRPr lang="en-US" altLang="ja-JP" sz="1100" dirty="0">
              <a:latin typeface="+mn-ea"/>
            </a:endParaRPr>
          </a:p>
          <a:p>
            <a:pPr marL="180000" lvl="0" indent="-457200">
              <a:spcBef>
                <a:spcPts val="600"/>
              </a:spcBef>
              <a:buClr>
                <a:schemeClr val="accent1"/>
              </a:buClr>
              <a:buSzPct val="76000"/>
            </a:pPr>
            <a:endParaRPr lang="ja-JP" altLang="en-US" sz="1100" dirty="0">
              <a:latin typeface="+mn-ea"/>
            </a:endParaRPr>
          </a:p>
          <a:p>
            <a:pPr marL="180000" lvl="0" indent="-457200">
              <a:spcBef>
                <a:spcPts val="600"/>
              </a:spcBef>
              <a:buClr>
                <a:schemeClr val="accent1"/>
              </a:buClr>
              <a:buSzPct val="76000"/>
            </a:pPr>
            <a:r>
              <a:rPr lang="en-US" altLang="ja-JP" sz="1200" dirty="0">
                <a:latin typeface="+mn-ea"/>
              </a:rPr>
              <a:t>	</a:t>
            </a:r>
          </a:p>
          <a:p>
            <a:pPr marL="180000" lvl="0" indent="-45720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000" dirty="0">
              <a:latin typeface="+mn-ea"/>
            </a:endParaRPr>
          </a:p>
          <a:p>
            <a:pPr marL="180000" lvl="0" indent="-457200">
              <a:spcBef>
                <a:spcPts val="600"/>
              </a:spcBef>
              <a:buClr>
                <a:schemeClr val="accent1"/>
              </a:buClr>
              <a:buSzPct val="76000"/>
            </a:pPr>
            <a:endParaRPr lang="ja-JP" altLang="en-US" sz="1200" dirty="0">
              <a:latin typeface="+mn-ea"/>
            </a:endParaRPr>
          </a:p>
          <a:p>
            <a:pPr lvl="0">
              <a:spcBef>
                <a:spcPts val="600"/>
              </a:spcBef>
              <a:buClr>
                <a:schemeClr val="accent1"/>
              </a:buClr>
              <a:buSzPct val="76000"/>
            </a:pPr>
            <a:endParaRPr lang="ja-JP" altLang="en-US" sz="1200" dirty="0">
              <a:latin typeface="+mn-ea"/>
            </a:endParaRPr>
          </a:p>
        </p:txBody>
      </p:sp>
      <p:sp>
        <p:nvSpPr>
          <p:cNvPr id="7" name="コンテンツ プレースホルダ 2"/>
          <p:cNvSpPr txBox="1">
            <a:spLocks/>
          </p:cNvSpPr>
          <p:nvPr/>
        </p:nvSpPr>
        <p:spPr>
          <a:xfrm>
            <a:off x="332656" y="6249144"/>
            <a:ext cx="6264696" cy="2016224"/>
          </a:xfrm>
          <a:prstGeom prst="rect">
            <a:avLst/>
          </a:prstGeom>
        </p:spPr>
        <p:txBody>
          <a:bodyPr vert="horz">
            <a:normAutofit/>
          </a:bodyPr>
          <a:lstStyle/>
          <a:p>
            <a:pPr marL="180000" lvl="0" indent="-457200">
              <a:spcBef>
                <a:spcPts val="600"/>
              </a:spcBef>
              <a:buClr>
                <a:schemeClr val="accent1"/>
              </a:buClr>
              <a:buSzPct val="76000"/>
            </a:pPr>
            <a:endParaRPr lang="ja-JP" altLang="en-US" sz="1200" dirty="0">
              <a:latin typeface="+mn-ea"/>
            </a:endParaRPr>
          </a:p>
        </p:txBody>
      </p:sp>
      <p:sp>
        <p:nvSpPr>
          <p:cNvPr id="16" name="Rectangle 4"/>
          <p:cNvSpPr>
            <a:spLocks noChangeArrowheads="1"/>
          </p:cNvSpPr>
          <p:nvPr/>
        </p:nvSpPr>
        <p:spPr bwMode="auto">
          <a:xfrm>
            <a:off x="476672" y="617713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9 9 9</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点数は</a:t>
            </a:r>
            <a:r>
              <a:rPr lang="en-US" altLang="ja-JP" sz="900" dirty="0">
                <a:latin typeface="+mn-ea"/>
              </a:rPr>
              <a:t>2</a:t>
            </a:r>
            <a:r>
              <a:rPr lang="ja-JP" altLang="en-US" sz="900" dirty="0">
                <a:latin typeface="+mn-ea"/>
              </a:rPr>
              <a:t>点です。</a:t>
            </a:r>
            <a:endParaRPr lang="ja-JP" altLang="en-US" sz="900" dirty="0">
              <a:solidFill>
                <a:srgbClr val="000000"/>
              </a:solidFill>
              <a:latin typeface="+mn-ea"/>
            </a:endParaRPr>
          </a:p>
        </p:txBody>
      </p:sp>
      <p:sp>
        <p:nvSpPr>
          <p:cNvPr id="17" name="Rectangle 4"/>
          <p:cNvSpPr>
            <a:spLocks noChangeArrowheads="1"/>
          </p:cNvSpPr>
          <p:nvPr/>
        </p:nvSpPr>
        <p:spPr bwMode="auto">
          <a:xfrm>
            <a:off x="2420888" y="617713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5 9 2</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点数は</a:t>
            </a:r>
            <a:r>
              <a:rPr lang="en-US" altLang="ja-JP" sz="900" dirty="0">
                <a:latin typeface="+mn-ea"/>
              </a:rPr>
              <a:t>3</a:t>
            </a:r>
            <a:r>
              <a:rPr lang="ja-JP" altLang="en-US" sz="900" dirty="0">
                <a:latin typeface="+mn-ea"/>
              </a:rPr>
              <a:t>点です。</a:t>
            </a:r>
            <a:endParaRPr lang="ja-JP" altLang="en-US" sz="900" dirty="0">
              <a:solidFill>
                <a:srgbClr val="000000"/>
              </a:solidFill>
              <a:latin typeface="+mn-ea"/>
            </a:endParaRPr>
          </a:p>
        </p:txBody>
      </p:sp>
      <p:sp>
        <p:nvSpPr>
          <p:cNvPr id="18" name="Rectangle 4"/>
          <p:cNvSpPr>
            <a:spLocks noChangeArrowheads="1"/>
          </p:cNvSpPr>
          <p:nvPr/>
        </p:nvSpPr>
        <p:spPr bwMode="auto">
          <a:xfrm>
            <a:off x="4365104" y="617713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9 2 5</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点数は</a:t>
            </a:r>
            <a:r>
              <a:rPr lang="en-US" altLang="ja-JP" sz="900" dirty="0">
                <a:latin typeface="+mn-ea"/>
              </a:rPr>
              <a:t>6</a:t>
            </a:r>
            <a:r>
              <a:rPr lang="ja-JP" altLang="en-US" sz="900" dirty="0">
                <a:latin typeface="+mn-ea"/>
              </a:rPr>
              <a:t>点です。</a:t>
            </a:r>
            <a:endParaRPr lang="ja-JP" altLang="en-US" sz="900" dirty="0">
              <a:solidFill>
                <a:srgbClr val="000000"/>
              </a:solidFill>
              <a:latin typeface="+mn-ea"/>
            </a:endParaRPr>
          </a:p>
        </p:txBody>
      </p:sp>
      <p:sp>
        <p:nvSpPr>
          <p:cNvPr id="19" name="Rectangle 4"/>
          <p:cNvSpPr>
            <a:spLocks noChangeArrowheads="1"/>
          </p:cNvSpPr>
          <p:nvPr/>
        </p:nvSpPr>
        <p:spPr bwMode="auto">
          <a:xfrm>
            <a:off x="476672" y="689721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5 4 3</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点数は</a:t>
            </a:r>
            <a:r>
              <a:rPr lang="en-US" altLang="ja-JP" sz="900" dirty="0">
                <a:latin typeface="+mn-ea"/>
              </a:rPr>
              <a:t>1</a:t>
            </a:r>
            <a:r>
              <a:rPr lang="ja-JP" altLang="en-US" sz="900" dirty="0">
                <a:latin typeface="+mn-ea"/>
              </a:rPr>
              <a:t>点です。</a:t>
            </a:r>
            <a:endParaRPr lang="ja-JP" altLang="en-US" sz="900" dirty="0">
              <a:solidFill>
                <a:srgbClr val="000000"/>
              </a:solidFill>
              <a:latin typeface="+mn-ea"/>
            </a:endParaRPr>
          </a:p>
        </p:txBody>
      </p:sp>
      <p:sp>
        <p:nvSpPr>
          <p:cNvPr id="20" name="Rectangle 4"/>
          <p:cNvSpPr>
            <a:spLocks noChangeArrowheads="1"/>
          </p:cNvSpPr>
          <p:nvPr/>
        </p:nvSpPr>
        <p:spPr bwMode="auto">
          <a:xfrm>
            <a:off x="2420888" y="689721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5 5 3</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点数は</a:t>
            </a:r>
            <a:r>
              <a:rPr lang="en-US" altLang="ja-JP" sz="900" dirty="0">
                <a:latin typeface="+mn-ea"/>
              </a:rPr>
              <a:t>1</a:t>
            </a:r>
            <a:r>
              <a:rPr lang="ja-JP" altLang="en-US" sz="900" dirty="0">
                <a:latin typeface="+mn-ea"/>
              </a:rPr>
              <a:t>点です。</a:t>
            </a:r>
            <a:endParaRPr lang="ja-JP" altLang="en-US" sz="900" dirty="0">
              <a:solidFill>
                <a:srgbClr val="000000"/>
              </a:solidFill>
              <a:latin typeface="+mn-ea"/>
            </a:endParaRPr>
          </a:p>
        </p:txBody>
      </p:sp>
      <p:sp>
        <p:nvSpPr>
          <p:cNvPr id="21" name="Rectangle 4"/>
          <p:cNvSpPr>
            <a:spLocks noChangeArrowheads="1"/>
          </p:cNvSpPr>
          <p:nvPr/>
        </p:nvSpPr>
        <p:spPr bwMode="auto">
          <a:xfrm>
            <a:off x="4365104" y="6897216"/>
            <a:ext cx="187220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　</a:t>
            </a:r>
            <a:r>
              <a:rPr lang="en-US" altLang="ja-JP" sz="900" dirty="0">
                <a:solidFill>
                  <a:srgbClr val="000000"/>
                </a:solidFill>
                <a:latin typeface="+mn-ea"/>
              </a:rPr>
              <a:t>8 7 6</a:t>
            </a:r>
            <a:r>
              <a:rPr lang="ja-JP" altLang="en-US" sz="900" dirty="0">
                <a:solidFill>
                  <a:srgbClr val="000000"/>
                </a:solidFill>
                <a:latin typeface="+mn-ea"/>
              </a:rPr>
              <a:t>　）</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t>点数は</a:t>
            </a:r>
            <a:r>
              <a:rPr lang="en-US" altLang="ja-JP" sz="900" dirty="0"/>
              <a:t>0</a:t>
            </a:r>
            <a:r>
              <a:rPr lang="ja-JP" altLang="en-US" sz="900" dirty="0"/>
              <a:t>点です。</a:t>
            </a:r>
            <a:endParaRPr lang="ja-JP" altLang="en-US" sz="900" dirty="0">
              <a:solidFill>
                <a:srgbClr val="000000"/>
              </a:solidFill>
              <a:latin typeface="+mn-ea"/>
            </a:endParaRPr>
          </a:p>
        </p:txBody>
      </p:sp>
      <p:sp>
        <p:nvSpPr>
          <p:cNvPr id="22" name="吹き出し: 角を丸めた四角形 21">
            <a:extLst>
              <a:ext uri="{FF2B5EF4-FFF2-40B4-BE49-F238E27FC236}">
                <a16:creationId xmlns:a16="http://schemas.microsoft.com/office/drawing/2014/main" id="{D807D166-BB03-4CCF-AA45-E0265129D650}"/>
              </a:ext>
            </a:extLst>
          </p:cNvPr>
          <p:cNvSpPr/>
          <p:nvPr/>
        </p:nvSpPr>
        <p:spPr>
          <a:xfrm>
            <a:off x="3050958" y="7902787"/>
            <a:ext cx="2628292" cy="1036640"/>
          </a:xfrm>
          <a:prstGeom prst="wedgeRoundRectCallout">
            <a:avLst>
              <a:gd name="adj1" fmla="val -54007"/>
              <a:gd name="adj2" fmla="val -7331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400" dirty="0"/>
              <a:t>複雑な条件文になりますが、</a:t>
            </a:r>
            <a:endParaRPr kumimoji="1" lang="en-US" altLang="ja-JP" sz="1400" dirty="0"/>
          </a:p>
          <a:p>
            <a:r>
              <a:rPr lang="ja-JP" altLang="en-US" sz="1400" dirty="0"/>
              <a:t>頑張って書いてみましょう。</a:t>
            </a:r>
            <a:endParaRPr kumimoji="1" lang="ja-JP"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Lesson9 </a:t>
            </a:r>
            <a:r>
              <a:rPr lang="ja-JP" altLang="en-US" dirty="0"/>
              <a:t>配列　メソッド</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Lesson9</a:t>
            </a:r>
            <a:r>
              <a:rPr lang="ja-JP" altLang="en-US" sz="1600" dirty="0">
                <a:solidFill>
                  <a:schemeClr val="bg1"/>
                </a:solidFill>
              </a:rPr>
              <a:t>　練習問題</a:t>
            </a:r>
            <a:endParaRPr kumimoji="1" lang="ja-JP" altLang="en-US" sz="1600" dirty="0">
              <a:solidFill>
                <a:schemeClr val="bg1"/>
              </a:solidFill>
            </a:endParaRPr>
          </a:p>
        </p:txBody>
      </p:sp>
      <p:sp>
        <p:nvSpPr>
          <p:cNvPr id="10" name="コンテンツ プレースホルダ 2"/>
          <p:cNvSpPr txBox="1">
            <a:spLocks/>
          </p:cNvSpPr>
          <p:nvPr/>
        </p:nvSpPr>
        <p:spPr>
          <a:xfrm>
            <a:off x="332656" y="1280592"/>
            <a:ext cx="6192688" cy="60486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9-C-3</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Lesson9C3</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要素数</a:t>
            </a:r>
            <a:r>
              <a:rPr lang="en-US" altLang="ja-JP" sz="1200" dirty="0">
                <a:latin typeface="+mn-ea"/>
              </a:rPr>
              <a:t>100</a:t>
            </a:r>
            <a:r>
              <a:rPr lang="ja-JP" altLang="en-US" sz="1200" dirty="0">
                <a:latin typeface="+mn-ea"/>
              </a:rPr>
              <a:t> の配列を作成し、</a:t>
            </a:r>
            <a:r>
              <a:rPr lang="en-US" altLang="ja-JP" sz="1200" dirty="0">
                <a:latin typeface="+mn-ea"/>
              </a:rPr>
              <a:t>1</a:t>
            </a:r>
            <a:r>
              <a:rPr lang="ja-JP" altLang="en-US" sz="1200" dirty="0">
                <a:latin typeface="+mn-ea"/>
              </a:rPr>
              <a:t>～</a:t>
            </a:r>
            <a:r>
              <a:rPr lang="en-US" altLang="ja-JP" sz="1200" dirty="0">
                <a:latin typeface="+mn-ea"/>
              </a:rPr>
              <a:t>999</a:t>
            </a:r>
            <a:r>
              <a:rPr lang="ja-JP" altLang="en-US" sz="1200" dirty="0">
                <a:solidFill>
                  <a:srgbClr val="FF0000"/>
                </a:solidFill>
                <a:latin typeface="+mn-ea"/>
              </a:rPr>
              <a:t> </a:t>
            </a:r>
            <a:r>
              <a:rPr lang="ja-JP" altLang="en-US" sz="1200" dirty="0">
                <a:latin typeface="+mn-ea"/>
              </a:rPr>
              <a:t>の整数値をランダムに格納し（重複する値があっても</a:t>
            </a:r>
            <a:r>
              <a:rPr lang="en-US" altLang="ja-JP" sz="1200" dirty="0">
                <a:latin typeface="+mn-ea"/>
              </a:rPr>
              <a:t>OK)</a:t>
            </a:r>
            <a:r>
              <a:rPr lang="ja-JP" altLang="en-US" sz="1200" dirty="0" err="1">
                <a:latin typeface="+mn-ea"/>
              </a:rPr>
              <a:t>、</a:t>
            </a:r>
            <a:endParaRPr lang="ja-JP" altLang="en-US" sz="1200" dirty="0">
              <a:latin typeface="+mn-ea"/>
            </a:endParaRPr>
          </a:p>
          <a:p>
            <a:pPr lvl="0">
              <a:spcBef>
                <a:spcPts val="600"/>
              </a:spcBef>
              <a:buClr>
                <a:schemeClr val="accent1"/>
              </a:buClr>
              <a:buSzPct val="76000"/>
            </a:pPr>
            <a:r>
              <a:rPr lang="ja-JP" altLang="en-US" sz="1200" dirty="0">
                <a:latin typeface="+mn-ea"/>
              </a:rPr>
              <a:t>配列の要素を全て表示し、その後内容を昇順にソートして再表示するプログラムを作成してください。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9-C-4</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Lesson9C4</a:t>
            </a:r>
            <a:r>
              <a:rPr lang="en-US" altLang="ja-JP" sz="1200" dirty="0">
                <a:latin typeface="+mn-ea"/>
              </a:rPr>
              <a:t> 】</a:t>
            </a:r>
          </a:p>
          <a:p>
            <a:pPr marL="180000" lvl="0" indent="-457200">
              <a:spcBef>
                <a:spcPts val="600"/>
              </a:spcBef>
              <a:buClr>
                <a:schemeClr val="accent1"/>
              </a:buClr>
              <a:buSzPct val="76000"/>
            </a:pPr>
            <a:r>
              <a:rPr lang="en-US" altLang="ja-JP" sz="1200" dirty="0">
                <a:latin typeface="+mn-ea"/>
              </a:rPr>
              <a:t>9-C-3</a:t>
            </a:r>
            <a:r>
              <a:rPr lang="ja-JP" altLang="en-US" sz="1200" dirty="0">
                <a:latin typeface="+mn-ea"/>
              </a:rPr>
              <a:t>を降順ソートするプログラムに改良してください。</a:t>
            </a:r>
          </a:p>
          <a:p>
            <a:pPr lvl="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6" name="Rectangle 4"/>
          <p:cNvSpPr>
            <a:spLocks noChangeArrowheads="1"/>
          </p:cNvSpPr>
          <p:nvPr/>
        </p:nvSpPr>
        <p:spPr bwMode="auto">
          <a:xfrm>
            <a:off x="764704" y="2288704"/>
            <a:ext cx="2664296" cy="295232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800" dirty="0">
                <a:solidFill>
                  <a:srgbClr val="000000"/>
                </a:solidFill>
                <a:latin typeface="+mn-ea"/>
              </a:rPr>
              <a:t>（実行結果例）</a:t>
            </a:r>
            <a:endParaRPr lang="en-US" altLang="ja-JP" sz="800" dirty="0">
              <a:solidFill>
                <a:srgbClr val="000000"/>
              </a:solidFill>
              <a:latin typeface="+mn-ea"/>
            </a:endParaRPr>
          </a:p>
          <a:p>
            <a:pPr>
              <a:defRPr sz="1000"/>
            </a:pPr>
            <a:r>
              <a:rPr lang="ja-JP" altLang="en-US" sz="800" dirty="0">
                <a:latin typeface="+mn-ea"/>
              </a:rPr>
              <a:t>ソート前</a:t>
            </a:r>
          </a:p>
          <a:p>
            <a:pPr>
              <a:defRPr sz="1000"/>
            </a:pPr>
            <a:r>
              <a:rPr lang="en-US" altLang="ja-JP" sz="800" dirty="0">
                <a:latin typeface="+mn-ea"/>
              </a:rPr>
              <a:t>852 675 711 828 618 225 547 223 183 782 </a:t>
            </a:r>
          </a:p>
          <a:p>
            <a:pPr>
              <a:defRPr sz="1000"/>
            </a:pPr>
            <a:r>
              <a:rPr lang="en-US" altLang="ja-JP" sz="800" dirty="0">
                <a:latin typeface="+mn-ea"/>
              </a:rPr>
              <a:t>909 508 818 179 386 309 449 357 510 486 </a:t>
            </a:r>
          </a:p>
          <a:p>
            <a:pPr>
              <a:defRPr sz="1000"/>
            </a:pPr>
            <a:r>
              <a:rPr lang="en-US" altLang="ja-JP" sz="800" dirty="0">
                <a:latin typeface="+mn-ea"/>
              </a:rPr>
              <a:t>431 535 291 290 810 670 735 965 996 265 </a:t>
            </a:r>
          </a:p>
          <a:p>
            <a:pPr>
              <a:defRPr sz="1000"/>
            </a:pPr>
            <a:r>
              <a:rPr lang="en-US" altLang="ja-JP" sz="800" dirty="0">
                <a:latin typeface="+mn-ea"/>
              </a:rPr>
              <a:t>184 399 996 570 899 836 483 347 259 778 </a:t>
            </a:r>
          </a:p>
          <a:p>
            <a:pPr>
              <a:defRPr sz="1000"/>
            </a:pPr>
            <a:r>
              <a:rPr lang="en-US" altLang="ja-JP" sz="800" dirty="0">
                <a:latin typeface="+mn-ea"/>
              </a:rPr>
              <a:t>22  676 309 944 692 729 153 540 234 27  </a:t>
            </a:r>
          </a:p>
          <a:p>
            <a:pPr>
              <a:defRPr sz="1000"/>
            </a:pPr>
            <a:r>
              <a:rPr lang="en-US" altLang="ja-JP" sz="800" dirty="0">
                <a:latin typeface="+mn-ea"/>
              </a:rPr>
              <a:t>886 194 560 486 323 568 162 460 777 93  </a:t>
            </a:r>
          </a:p>
          <a:p>
            <a:pPr>
              <a:defRPr sz="1000"/>
            </a:pPr>
            <a:r>
              <a:rPr lang="en-US" altLang="ja-JP" sz="800" dirty="0">
                <a:latin typeface="+mn-ea"/>
              </a:rPr>
              <a:t>500 53  545 252 931 240 535 547 128 683 </a:t>
            </a:r>
          </a:p>
          <a:p>
            <a:pPr>
              <a:defRPr sz="1000"/>
            </a:pPr>
            <a:r>
              <a:rPr lang="en-US" altLang="ja-JP" sz="800" dirty="0">
                <a:latin typeface="+mn-ea"/>
              </a:rPr>
              <a:t>717 621 208 699 648 1   994 531 384 577 </a:t>
            </a:r>
          </a:p>
          <a:p>
            <a:pPr>
              <a:defRPr sz="1000"/>
            </a:pPr>
            <a:r>
              <a:rPr lang="en-US" altLang="ja-JP" sz="800" dirty="0">
                <a:latin typeface="+mn-ea"/>
              </a:rPr>
              <a:t>931 919 483 258 176 1   671 188 302 718 </a:t>
            </a:r>
          </a:p>
          <a:p>
            <a:pPr>
              <a:defRPr sz="1000"/>
            </a:pPr>
            <a:r>
              <a:rPr lang="en-US" altLang="ja-JP" sz="800" dirty="0">
                <a:latin typeface="+mn-ea"/>
              </a:rPr>
              <a:t>940 549 860 251 543 246 787 465 357 696 </a:t>
            </a:r>
          </a:p>
          <a:p>
            <a:pPr>
              <a:defRPr sz="1000"/>
            </a:pPr>
            <a:r>
              <a:rPr lang="ja-JP" altLang="en-US" sz="800" dirty="0">
                <a:latin typeface="+mn-ea"/>
              </a:rPr>
              <a:t>ソート後</a:t>
            </a:r>
          </a:p>
          <a:p>
            <a:pPr>
              <a:defRPr sz="1000"/>
            </a:pPr>
            <a:r>
              <a:rPr lang="en-US" altLang="ja-JP" sz="800" dirty="0">
                <a:latin typeface="+mn-ea"/>
              </a:rPr>
              <a:t>1   1   22  27  53  93  128 153 162 176 </a:t>
            </a:r>
          </a:p>
          <a:p>
            <a:pPr>
              <a:defRPr sz="1000"/>
            </a:pPr>
            <a:r>
              <a:rPr lang="en-US" altLang="ja-JP" sz="800" dirty="0">
                <a:latin typeface="+mn-ea"/>
              </a:rPr>
              <a:t>179 183 184 188 194 208 223 225 234 240 </a:t>
            </a:r>
          </a:p>
          <a:p>
            <a:pPr>
              <a:defRPr sz="1000"/>
            </a:pPr>
            <a:r>
              <a:rPr lang="en-US" altLang="ja-JP" sz="800" dirty="0">
                <a:latin typeface="+mn-ea"/>
              </a:rPr>
              <a:t>246 251 252 258 259 265 290 291 302 309 </a:t>
            </a:r>
          </a:p>
          <a:p>
            <a:pPr>
              <a:defRPr sz="1000"/>
            </a:pPr>
            <a:r>
              <a:rPr lang="en-US" altLang="ja-JP" sz="800" dirty="0">
                <a:latin typeface="+mn-ea"/>
              </a:rPr>
              <a:t>309 323 347 357 357 384 386 399 431 449 </a:t>
            </a:r>
          </a:p>
          <a:p>
            <a:pPr>
              <a:defRPr sz="1000"/>
            </a:pPr>
            <a:r>
              <a:rPr lang="en-US" altLang="ja-JP" sz="800" dirty="0">
                <a:latin typeface="+mn-ea"/>
              </a:rPr>
              <a:t>460 465 483 483 486 486 500 508 510 531 </a:t>
            </a:r>
          </a:p>
          <a:p>
            <a:pPr>
              <a:defRPr sz="1000"/>
            </a:pPr>
            <a:r>
              <a:rPr lang="en-US" altLang="ja-JP" sz="800" dirty="0">
                <a:latin typeface="+mn-ea"/>
              </a:rPr>
              <a:t>535 535 540 543 545 547 547 549 560 568 </a:t>
            </a:r>
          </a:p>
          <a:p>
            <a:pPr>
              <a:defRPr sz="1000"/>
            </a:pPr>
            <a:r>
              <a:rPr lang="en-US" altLang="ja-JP" sz="800" dirty="0">
                <a:latin typeface="+mn-ea"/>
              </a:rPr>
              <a:t>570 577 618 621 648 670 671 675 676 683 </a:t>
            </a:r>
          </a:p>
          <a:p>
            <a:pPr>
              <a:defRPr sz="1000"/>
            </a:pPr>
            <a:r>
              <a:rPr lang="en-US" altLang="ja-JP" sz="800" dirty="0">
                <a:latin typeface="+mn-ea"/>
              </a:rPr>
              <a:t>692 696 699 711 717 718 729 735 777 778 </a:t>
            </a:r>
          </a:p>
          <a:p>
            <a:pPr>
              <a:defRPr sz="1000"/>
            </a:pPr>
            <a:r>
              <a:rPr lang="en-US" altLang="ja-JP" sz="800" dirty="0">
                <a:latin typeface="+mn-ea"/>
              </a:rPr>
              <a:t>782 787 810 818 828 836 852 860 886 899 </a:t>
            </a:r>
          </a:p>
          <a:p>
            <a:pPr>
              <a:defRPr sz="1000"/>
            </a:pPr>
            <a:r>
              <a:rPr lang="en-US" altLang="ja-JP" sz="800" dirty="0">
                <a:latin typeface="+mn-ea"/>
              </a:rPr>
              <a:t>909 919 931 931 940 944 965 994 996 996 </a:t>
            </a:r>
            <a:endParaRPr lang="ja-JP" altLang="en-US" sz="800" dirty="0">
              <a:solidFill>
                <a:srgbClr val="000000"/>
              </a:solidFill>
              <a:latin typeface="+mn-ea"/>
            </a:endParaRPr>
          </a:p>
        </p:txBody>
      </p:sp>
      <p:sp>
        <p:nvSpPr>
          <p:cNvPr id="7" name="Rectangle 4"/>
          <p:cNvSpPr>
            <a:spLocks noChangeArrowheads="1"/>
          </p:cNvSpPr>
          <p:nvPr/>
        </p:nvSpPr>
        <p:spPr bwMode="auto">
          <a:xfrm>
            <a:off x="764704" y="5961112"/>
            <a:ext cx="2664296" cy="302433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800" dirty="0">
                <a:solidFill>
                  <a:srgbClr val="000000"/>
                </a:solidFill>
                <a:latin typeface="+mn-ea"/>
              </a:rPr>
              <a:t>（実行結果例）</a:t>
            </a:r>
            <a:endParaRPr lang="en-US" altLang="ja-JP" sz="800" dirty="0">
              <a:solidFill>
                <a:srgbClr val="000000"/>
              </a:solidFill>
              <a:latin typeface="+mn-ea"/>
            </a:endParaRPr>
          </a:p>
          <a:p>
            <a:pPr>
              <a:defRPr sz="1000"/>
            </a:pPr>
            <a:r>
              <a:rPr lang="ja-JP" altLang="en-US" sz="800" dirty="0">
                <a:latin typeface="+mn-ea"/>
              </a:rPr>
              <a:t>ソート前</a:t>
            </a:r>
          </a:p>
          <a:p>
            <a:pPr>
              <a:defRPr sz="1000"/>
            </a:pPr>
            <a:r>
              <a:rPr lang="en-US" altLang="ja-JP" sz="800" dirty="0">
                <a:latin typeface="+mn-ea"/>
              </a:rPr>
              <a:t>998 25  663 997 612 398 320 65  449 744 </a:t>
            </a:r>
          </a:p>
          <a:p>
            <a:pPr>
              <a:defRPr sz="1000"/>
            </a:pPr>
            <a:r>
              <a:rPr lang="en-US" altLang="ja-JP" sz="800" dirty="0">
                <a:latin typeface="+mn-ea"/>
              </a:rPr>
              <a:t>38  941 393 839 286 426 751 364 10  171 </a:t>
            </a:r>
          </a:p>
          <a:p>
            <a:pPr>
              <a:defRPr sz="1000"/>
            </a:pPr>
            <a:r>
              <a:rPr lang="en-US" altLang="ja-JP" sz="800" dirty="0">
                <a:latin typeface="+mn-ea"/>
              </a:rPr>
              <a:t>596 627 321 525 539 287 29  425 432 485 </a:t>
            </a:r>
          </a:p>
          <a:p>
            <a:pPr>
              <a:defRPr sz="1000"/>
            </a:pPr>
            <a:r>
              <a:rPr lang="en-US" altLang="ja-JP" sz="800" dirty="0">
                <a:latin typeface="+mn-ea"/>
              </a:rPr>
              <a:t>439 108 24  53  879 925 561 569 670 415 </a:t>
            </a:r>
          </a:p>
          <a:p>
            <a:pPr>
              <a:defRPr sz="1000"/>
            </a:pPr>
            <a:r>
              <a:rPr lang="en-US" altLang="ja-JP" sz="800" dirty="0">
                <a:latin typeface="+mn-ea"/>
              </a:rPr>
              <a:t>948 827 373 868 114 959 448 17  876 827 </a:t>
            </a:r>
          </a:p>
          <a:p>
            <a:pPr>
              <a:defRPr sz="1000"/>
            </a:pPr>
            <a:r>
              <a:rPr lang="en-US" altLang="ja-JP" sz="800" dirty="0">
                <a:latin typeface="+mn-ea"/>
              </a:rPr>
              <a:t>651 178 744 490 832 81  766 548 102 919 </a:t>
            </a:r>
          </a:p>
          <a:p>
            <a:pPr>
              <a:defRPr sz="1000"/>
            </a:pPr>
            <a:r>
              <a:rPr lang="en-US" altLang="ja-JP" sz="800" dirty="0">
                <a:latin typeface="+mn-ea"/>
              </a:rPr>
              <a:t>764 883 684 600 11  866 155 39  706 418 </a:t>
            </a:r>
          </a:p>
          <a:p>
            <a:pPr>
              <a:defRPr sz="1000"/>
            </a:pPr>
            <a:r>
              <a:rPr lang="en-US" altLang="ja-JP" sz="800" dirty="0">
                <a:latin typeface="+mn-ea"/>
              </a:rPr>
              <a:t>198 372 398 385 440 344 845 597 392 767 </a:t>
            </a:r>
          </a:p>
          <a:p>
            <a:pPr>
              <a:defRPr sz="1000"/>
            </a:pPr>
            <a:r>
              <a:rPr lang="en-US" altLang="ja-JP" sz="800" dirty="0">
                <a:latin typeface="+mn-ea"/>
              </a:rPr>
              <a:t>664 606 85  873 528 544 449 562 603 791 </a:t>
            </a:r>
          </a:p>
          <a:p>
            <a:pPr>
              <a:defRPr sz="1000"/>
            </a:pPr>
            <a:r>
              <a:rPr lang="en-US" altLang="ja-JP" sz="800" dirty="0">
                <a:latin typeface="+mn-ea"/>
              </a:rPr>
              <a:t>140 81  357 93  43  381 907 596 389 487 </a:t>
            </a:r>
          </a:p>
          <a:p>
            <a:pPr>
              <a:defRPr sz="1000"/>
            </a:pPr>
            <a:r>
              <a:rPr lang="ja-JP" altLang="en-US" sz="800" dirty="0">
                <a:latin typeface="+mn-ea"/>
              </a:rPr>
              <a:t>ソート後</a:t>
            </a:r>
          </a:p>
          <a:p>
            <a:pPr>
              <a:defRPr sz="1000"/>
            </a:pPr>
            <a:r>
              <a:rPr lang="en-US" altLang="ja-JP" sz="800" dirty="0">
                <a:latin typeface="+mn-ea"/>
              </a:rPr>
              <a:t>998 997 959 948 941 925 919 907 883 879 </a:t>
            </a:r>
          </a:p>
          <a:p>
            <a:pPr>
              <a:defRPr sz="1000"/>
            </a:pPr>
            <a:r>
              <a:rPr lang="en-US" altLang="ja-JP" sz="800" dirty="0">
                <a:latin typeface="+mn-ea"/>
              </a:rPr>
              <a:t>876 873 868 866 845 839 832 827 827 791 </a:t>
            </a:r>
          </a:p>
          <a:p>
            <a:pPr>
              <a:defRPr sz="1000"/>
            </a:pPr>
            <a:r>
              <a:rPr lang="en-US" altLang="ja-JP" sz="800" dirty="0">
                <a:latin typeface="+mn-ea"/>
              </a:rPr>
              <a:t>767 766 764 751 744 744 706 684 670 664 </a:t>
            </a:r>
          </a:p>
          <a:p>
            <a:pPr>
              <a:defRPr sz="1000"/>
            </a:pPr>
            <a:r>
              <a:rPr lang="en-US" altLang="ja-JP" sz="800" dirty="0">
                <a:latin typeface="+mn-ea"/>
              </a:rPr>
              <a:t>663 651 627 612 606 603 600 597 596 596 </a:t>
            </a:r>
          </a:p>
          <a:p>
            <a:pPr>
              <a:defRPr sz="1000"/>
            </a:pPr>
            <a:r>
              <a:rPr lang="en-US" altLang="ja-JP" sz="800" dirty="0">
                <a:latin typeface="+mn-ea"/>
              </a:rPr>
              <a:t>569 562 561 548 544 539 528 525 490 487 </a:t>
            </a:r>
          </a:p>
          <a:p>
            <a:pPr>
              <a:defRPr sz="1000"/>
            </a:pPr>
            <a:r>
              <a:rPr lang="en-US" altLang="ja-JP" sz="800" dirty="0">
                <a:latin typeface="+mn-ea"/>
              </a:rPr>
              <a:t>485 449 449 448 440 439 432 426 425 418 </a:t>
            </a:r>
          </a:p>
          <a:p>
            <a:pPr>
              <a:defRPr sz="1000"/>
            </a:pPr>
            <a:r>
              <a:rPr lang="en-US" altLang="ja-JP" sz="800" dirty="0">
                <a:latin typeface="+mn-ea"/>
              </a:rPr>
              <a:t>415 398 398 393 392 389 385 381 373 372 </a:t>
            </a:r>
          </a:p>
          <a:p>
            <a:pPr>
              <a:defRPr sz="1000"/>
            </a:pPr>
            <a:r>
              <a:rPr lang="en-US" altLang="ja-JP" sz="800" dirty="0">
                <a:latin typeface="+mn-ea"/>
              </a:rPr>
              <a:t>364 357 344 321 320 287 286 198 178 171 </a:t>
            </a:r>
          </a:p>
          <a:p>
            <a:pPr>
              <a:defRPr sz="1000"/>
            </a:pPr>
            <a:r>
              <a:rPr lang="en-US" altLang="ja-JP" sz="800" dirty="0">
                <a:latin typeface="+mn-ea"/>
              </a:rPr>
              <a:t>155 140 114 108 102 93  85  81  81  65  </a:t>
            </a:r>
          </a:p>
          <a:p>
            <a:pPr>
              <a:defRPr sz="1000"/>
            </a:pPr>
            <a:r>
              <a:rPr lang="en-US" altLang="ja-JP" sz="800" dirty="0">
                <a:latin typeface="+mn-ea"/>
              </a:rPr>
              <a:t>53  43  39  38  29  25  24  17  11  10</a:t>
            </a:r>
            <a:endParaRPr lang="ja-JP" altLang="en-US" sz="800" dirty="0">
              <a:solidFill>
                <a:srgbClr val="000000"/>
              </a:solidFill>
              <a:latin typeface="+mn-ea"/>
            </a:endParaRPr>
          </a:p>
        </p:txBody>
      </p:sp>
      <p:sp>
        <p:nvSpPr>
          <p:cNvPr id="3" name="吹き出し: 角を丸めた四角形 2">
            <a:extLst>
              <a:ext uri="{FF2B5EF4-FFF2-40B4-BE49-F238E27FC236}">
                <a16:creationId xmlns:a16="http://schemas.microsoft.com/office/drawing/2014/main" id="{1D33740C-DFBD-4778-9B9B-D782D972116E}"/>
              </a:ext>
            </a:extLst>
          </p:cNvPr>
          <p:cNvSpPr/>
          <p:nvPr/>
        </p:nvSpPr>
        <p:spPr>
          <a:xfrm>
            <a:off x="3825044" y="2504728"/>
            <a:ext cx="2304256" cy="936104"/>
          </a:xfrm>
          <a:prstGeom prst="wedgeRoundRectCallout">
            <a:avLst>
              <a:gd name="adj1" fmla="val -44852"/>
              <a:gd name="adj2" fmla="val -7888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t>表示の際は、</a:t>
            </a:r>
            <a:r>
              <a:rPr kumimoji="1" lang="en-US" altLang="ja-JP" sz="1400" dirty="0"/>
              <a:t>10</a:t>
            </a:r>
            <a:r>
              <a:rPr kumimoji="1" lang="ja-JP" altLang="en-US" sz="1400" dirty="0"/>
              <a:t>個出力毎に改行すること。</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22493</TotalTime>
  <Words>1080</Words>
  <Application>Microsoft Office PowerPoint</Application>
  <PresentationFormat>A4 210 x 297 mm</PresentationFormat>
  <Paragraphs>129</Paragraphs>
  <Slides>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HGS創英角ｺﾞｼｯｸUB</vt:lpstr>
      <vt:lpstr>HG明朝E</vt:lpstr>
      <vt:lpstr>ＭＳ Ｐゴシック</vt:lpstr>
      <vt:lpstr>Bookman Old Style</vt:lpstr>
      <vt:lpstr>Gill Sans MT</vt:lpstr>
      <vt:lpstr>Wingdings</vt:lpstr>
      <vt:lpstr>Wingdings 3</vt:lpstr>
      <vt:lpstr>アース</vt:lpstr>
      <vt:lpstr>Lesson9 クラスの機能</vt:lpstr>
      <vt:lpstr>Lesson9 場合に応じた処理　メソッド</vt:lpstr>
      <vt:lpstr>Lesson9 配列　メソッド</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is00</cp:lastModifiedBy>
  <cp:revision>399</cp:revision>
  <dcterms:created xsi:type="dcterms:W3CDTF">2017-01-15T23:56:28Z</dcterms:created>
  <dcterms:modified xsi:type="dcterms:W3CDTF">2021-06-17T03:37:43Z</dcterms:modified>
</cp:coreProperties>
</file>