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70" r:id="rId10"/>
    <p:sldId id="266" r:id="rId11"/>
    <p:sldId id="265" r:id="rId12"/>
    <p:sldId id="262" r:id="rId13"/>
    <p:sldId id="263" r:id="rId14"/>
    <p:sldId id="269" r:id="rId15"/>
    <p:sldId id="264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6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9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0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0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0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89E8-9312-4861-9385-02D8412A1123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10A7-0F63-4BA6-BCCA-1F199071A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9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vision.ee.ethz.ch/cvl/rrothe/imdb-wiki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pressian.com/pages/articles/2020052815135938466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korea.kr/news/policyNewsView.do?newsId=14887904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1BzqctRGgaU&amp;ab_channel=%EB%B0%95%EB%A7%89%EB%A1%80%ED%95%A0%EB%A8%B8%EB%8B%88KoreaGrandma" TargetMode="External"/><Relationship Id="rId4" Type="http://schemas.openxmlformats.org/officeDocument/2006/relationships/hyperlink" Target="http://www.knnews.co.kr/news/articleView.php?idxno=1333128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Viosk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모두를 위한 </a:t>
            </a:r>
            <a:r>
              <a:rPr lang="ko-KR" altLang="en-US" dirty="0" err="1"/>
              <a:t>비전인식</a:t>
            </a:r>
            <a:r>
              <a:rPr lang="ko-KR" altLang="en-US" dirty="0"/>
              <a:t> </a:t>
            </a:r>
            <a:r>
              <a:rPr lang="ko-KR" altLang="en-US" dirty="0" err="1"/>
              <a:t>키오스크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48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– AI Training</a:t>
            </a:r>
            <a:endParaRPr lang="ko-KR" altLang="en-US" dirty="0"/>
          </a:p>
        </p:txBody>
      </p:sp>
      <p:pic>
        <p:nvPicPr>
          <p:cNvPr id="5122" name="Picture 2" descr="프리프로세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22" y="1690688"/>
            <a:ext cx="4193078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hlinkClick r:id="rId3"/>
              </a:rPr>
              <a:t>https://data.vision.ee.ethz.ch/cvl/rrothe/imdb-wiki/</a:t>
            </a:r>
            <a:endParaRPr lang="en-US" altLang="ko-KR" sz="1800" dirty="0"/>
          </a:p>
          <a:p>
            <a:r>
              <a:rPr lang="en-US" altLang="ko-KR" sz="1800" dirty="0"/>
              <a:t>https://github.com/GilLevi/AgeGenderDeepLearning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57463"/>
            <a:ext cx="4208116" cy="35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– AI Model Quantization</a:t>
            </a:r>
            <a:endParaRPr lang="ko-KR" altLang="en-US" dirty="0"/>
          </a:p>
        </p:txBody>
      </p:sp>
      <p:pic>
        <p:nvPicPr>
          <p:cNvPr id="6146" name="Picture 2" descr="경량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1843088"/>
            <a:ext cx="30861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1" y="1307307"/>
            <a:ext cx="323712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1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– Age Detection</a:t>
            </a:r>
            <a:endParaRPr lang="ko-KR" altLang="en-US" dirty="0"/>
          </a:p>
        </p:txBody>
      </p:sp>
      <p:pic>
        <p:nvPicPr>
          <p:cNvPr id="2050" name="Picture 2" descr="정확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" y="1805177"/>
            <a:ext cx="7367443" cy="372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테스트on보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02" y="2150976"/>
            <a:ext cx="6627207" cy="420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8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– Height Estimation</a:t>
            </a:r>
            <a:endParaRPr lang="ko-KR" altLang="en-US" dirty="0"/>
          </a:p>
        </p:txBody>
      </p:sp>
      <p:pic>
        <p:nvPicPr>
          <p:cNvPr id="3074" name="Picture 2" descr="초음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98" y="1345209"/>
            <a:ext cx="4003960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보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8" y="2024717"/>
            <a:ext cx="3105150" cy="40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803E0C26-47D7-4FE1-AE35-E3B4C559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29" y="2013204"/>
            <a:ext cx="4468100" cy="4351338"/>
          </a:xfrm>
        </p:spPr>
      </p:pic>
    </p:spTree>
    <p:extLst>
      <p:ext uri="{BB962C8B-B14F-4D97-AF65-F5344CB8AC3E}">
        <p14:creationId xmlns:p14="http://schemas.microsoft.com/office/powerpoint/2010/main" val="414403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en-US" altLang="ko-KR"/>
              <a:t>– Hardware </a:t>
            </a:r>
            <a:r>
              <a:rPr lang="en-US" altLang="ko-KR" dirty="0"/>
              <a:t>Adjustment</a:t>
            </a:r>
            <a:endParaRPr lang="ko-KR" altLang="en-US" dirty="0"/>
          </a:p>
        </p:txBody>
      </p:sp>
      <p:pic>
        <p:nvPicPr>
          <p:cNvPr id="4" name="Picture 4" descr="모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31" y="1496450"/>
            <a:ext cx="3578225" cy="47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AF9DD0E4-6562-4848-BE53-C8DE3DABF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33" y="1690688"/>
            <a:ext cx="3903065" cy="4351338"/>
          </a:xfrm>
        </p:spPr>
      </p:pic>
    </p:spTree>
    <p:extLst>
      <p:ext uri="{BB962C8B-B14F-4D97-AF65-F5344CB8AC3E}">
        <p14:creationId xmlns:p14="http://schemas.microsoft.com/office/powerpoint/2010/main" val="203919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– UI Variation</a:t>
            </a:r>
            <a:endParaRPr lang="ko-KR" altLang="en-US" dirty="0"/>
          </a:p>
        </p:txBody>
      </p:sp>
      <p:pic>
        <p:nvPicPr>
          <p:cNvPr id="4098" name="Picture 2" descr="UI버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86" y="1346662"/>
            <a:ext cx="8836429" cy="542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5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9501" y="1289342"/>
            <a:ext cx="9144000" cy="2387600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8806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6148476"/>
            <a:ext cx="1152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 </a:t>
            </a:r>
            <a:r>
              <a:rPr lang="en-US" altLang="ko-KR" sz="800" dirty="0">
                <a:hlinkClick r:id="rId2"/>
              </a:rPr>
              <a:t>https://www.korea.kr/news/policyNewsView.do?newsId=148879041</a:t>
            </a:r>
            <a:endParaRPr lang="en-US" altLang="ko-KR" sz="800" dirty="0"/>
          </a:p>
          <a:p>
            <a:r>
              <a:rPr lang="en-US" altLang="ko-KR" sz="800" dirty="0">
                <a:hlinkClick r:id="rId3"/>
              </a:rPr>
              <a:t>https://www.pressian.com/pages/articles/2020052815135938466</a:t>
            </a:r>
            <a:endParaRPr lang="en-US" altLang="ko-KR" sz="800" dirty="0"/>
          </a:p>
          <a:p>
            <a:r>
              <a:rPr lang="en-US" altLang="ko-KR" sz="800" dirty="0">
                <a:hlinkClick r:id="rId4"/>
              </a:rPr>
              <a:t>http://www.knnews.co.kr/news/articleView.php?idxno=1333128</a:t>
            </a:r>
            <a:endParaRPr lang="en-US" altLang="ko-KR" sz="800" dirty="0"/>
          </a:p>
          <a:p>
            <a:r>
              <a:rPr lang="en-US" altLang="ko-KR" sz="800" dirty="0">
                <a:hlinkClick r:id="rId5"/>
              </a:rPr>
              <a:t>https://www.youtube.com/watch?v=1BzqctRGgaU&amp;ab_channel=%EB%B0%95%EB%A7%89%EB%A1%80%ED%95%A0%EB%A8%B8%EB%8B%88KoreaGrandma</a:t>
            </a:r>
            <a:endParaRPr lang="en-US" altLang="ko-KR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77" y="2098041"/>
            <a:ext cx="3729558" cy="34553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3076" y="276500"/>
            <a:ext cx="4304946" cy="36430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2747" y="887009"/>
            <a:ext cx="4199709" cy="56452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3088" y="3165858"/>
            <a:ext cx="3530928" cy="29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1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1821" y="1825625"/>
            <a:ext cx="11348259" cy="4351338"/>
          </a:xfrm>
        </p:spPr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-19 </a:t>
            </a:r>
            <a:r>
              <a:rPr lang="ko-KR" altLang="en-US" dirty="0"/>
              <a:t>시대 이후 </a:t>
            </a:r>
            <a:r>
              <a:rPr lang="ko-KR" altLang="en-US" dirty="0" err="1"/>
              <a:t>비접촉</a:t>
            </a:r>
            <a:r>
              <a:rPr lang="ko-KR" altLang="en-US" dirty="0"/>
              <a:t> 무인 시스템의 활성화로 인해 더 많아진 </a:t>
            </a:r>
            <a:r>
              <a:rPr lang="ko-KR" altLang="en-US" dirty="0">
                <a:solidFill>
                  <a:srgbClr val="0070C0"/>
                </a:solidFill>
              </a:rPr>
              <a:t>터치스크린 기반 </a:t>
            </a:r>
            <a:r>
              <a:rPr lang="ko-KR" altLang="en-US" dirty="0" err="1">
                <a:solidFill>
                  <a:srgbClr val="0070C0"/>
                </a:solidFill>
              </a:rPr>
              <a:t>키오스크</a:t>
            </a:r>
            <a:r>
              <a:rPr lang="ko-KR" altLang="en-US" dirty="0" err="1"/>
              <a:t>의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글자를 읽는 데에 어려움이 있으시는 분</a:t>
            </a:r>
            <a:r>
              <a:rPr lang="en-US" altLang="ko-KR" dirty="0"/>
              <a:t>, </a:t>
            </a:r>
            <a:r>
              <a:rPr lang="ko-KR" altLang="en-US" dirty="0"/>
              <a:t>높이가 맞지 않아 터치가 힘드신 분</a:t>
            </a:r>
            <a:r>
              <a:rPr lang="en-US" altLang="ko-KR" dirty="0"/>
              <a:t>, </a:t>
            </a:r>
            <a:r>
              <a:rPr lang="ko-KR" altLang="en-US" dirty="0"/>
              <a:t>휠체어를 타시는 분들 등 사회 구성원 </a:t>
            </a:r>
            <a:r>
              <a:rPr lang="ko-KR" altLang="en-US" sz="3600" dirty="0">
                <a:solidFill>
                  <a:srgbClr val="FF0000"/>
                </a:solidFill>
              </a:rPr>
              <a:t>모두를 위해</a:t>
            </a:r>
            <a:endParaRPr lang="en-US" altLang="ko-KR" sz="3600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sz="3200" dirty="0">
                <a:solidFill>
                  <a:schemeClr val="accent6"/>
                </a:solidFill>
              </a:rPr>
              <a:t>비전 인식 </a:t>
            </a:r>
            <a:r>
              <a:rPr lang="en-US" altLang="ko-KR" sz="3200" dirty="0">
                <a:solidFill>
                  <a:schemeClr val="accent6"/>
                </a:solidFill>
              </a:rPr>
              <a:t>AI</a:t>
            </a:r>
            <a:r>
              <a:rPr lang="ko-KR" altLang="en-US" sz="3200" dirty="0">
                <a:solidFill>
                  <a:schemeClr val="accent6"/>
                </a:solidFill>
              </a:rPr>
              <a:t>를 활용</a:t>
            </a:r>
            <a:r>
              <a:rPr lang="ko-KR" altLang="en-US" dirty="0"/>
              <a:t>해 더 나은 사용 환경을 제공하는 </a:t>
            </a:r>
            <a:r>
              <a:rPr lang="ko-KR" altLang="en-US" dirty="0" err="1"/>
              <a:t>키오스크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71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 </a:t>
            </a:r>
            <a:r>
              <a:rPr lang="en-US" altLang="ko-KR" dirty="0"/>
              <a:t>- </a:t>
            </a:r>
            <a:r>
              <a:rPr lang="ko-KR" altLang="en-US" dirty="0"/>
              <a:t>자동화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06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goal) AI</a:t>
            </a:r>
            <a:r>
              <a:rPr lang="ko-KR" altLang="en-US" sz="1800" dirty="0"/>
              <a:t>를 이용해 사용자의 </a:t>
            </a:r>
            <a:r>
              <a:rPr lang="en-US" altLang="ko-KR" sz="1800" dirty="0"/>
              <a:t>(1) </a:t>
            </a:r>
            <a:r>
              <a:rPr lang="ko-KR" altLang="en-US" sz="1800" dirty="0"/>
              <a:t>활동 </a:t>
            </a:r>
            <a:r>
              <a:rPr lang="en-US" altLang="ko-KR" sz="1800" dirty="0"/>
              <a:t>DB</a:t>
            </a:r>
            <a:r>
              <a:rPr lang="ko-KR" altLang="en-US" sz="1800" dirty="0"/>
              <a:t>와 </a:t>
            </a:r>
            <a:r>
              <a:rPr lang="en-US" altLang="ko-KR" sz="1800" dirty="0"/>
              <a:t>(2) </a:t>
            </a:r>
            <a:r>
              <a:rPr lang="ko-KR" altLang="en-US" sz="1800" dirty="0"/>
              <a:t>의도를 읽어내어 주문 업무 완전 자동화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중간단계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비전인식</a:t>
            </a:r>
            <a:r>
              <a:rPr lang="ko-KR" altLang="en-US" sz="1800" dirty="0"/>
              <a:t> 및 음성인식을 활용해 사용자의 많은 정보를 추출하여 주문 업무 부분 자동화</a:t>
            </a:r>
            <a:endParaRPr lang="en-US" altLang="ko-KR" sz="1800" dirty="0"/>
          </a:p>
          <a:p>
            <a:endParaRPr lang="en-US" altLang="ko-KR" sz="2400" dirty="0"/>
          </a:p>
          <a:p>
            <a:r>
              <a:rPr lang="ko-KR" altLang="en-US" sz="2400" dirty="0"/>
              <a:t>현재 </a:t>
            </a:r>
            <a:r>
              <a:rPr lang="en-US" altLang="ko-KR" sz="2400" dirty="0"/>
              <a:t>prototype)</a:t>
            </a:r>
            <a:r>
              <a:rPr lang="ko-KR" altLang="en-US" sz="2400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비전 인식</a:t>
            </a:r>
            <a:r>
              <a:rPr lang="ko-KR" altLang="en-US" sz="2400" dirty="0"/>
              <a:t>으로 사용자의 얼굴에서부터 정보 </a:t>
            </a:r>
            <a:r>
              <a:rPr lang="en-US" altLang="ko-KR" sz="2400" dirty="0"/>
              <a:t>(</a:t>
            </a:r>
            <a:r>
              <a:rPr lang="ko-KR" altLang="en-US" sz="2400" dirty="0"/>
              <a:t>나이 정보 등</a:t>
            </a:r>
            <a:r>
              <a:rPr lang="en-US" altLang="ko-KR" sz="2400" dirty="0"/>
              <a:t>)</a:t>
            </a:r>
            <a:r>
              <a:rPr lang="ko-KR" altLang="en-US" sz="2400" dirty="0"/>
              <a:t> 를 추출하고</a:t>
            </a:r>
            <a:r>
              <a:rPr lang="en-US" altLang="ko-KR" sz="2400" dirty="0"/>
              <a:t>, </a:t>
            </a:r>
            <a:r>
              <a:rPr lang="ko-KR" altLang="en-US" sz="2400" dirty="0"/>
              <a:t>센서로 사용자 </a:t>
            </a:r>
            <a:r>
              <a:rPr lang="ko-KR" altLang="en-US" dirty="0">
                <a:solidFill>
                  <a:srgbClr val="FF0000"/>
                </a:solidFill>
              </a:rPr>
              <a:t>위치 추정</a:t>
            </a:r>
            <a:r>
              <a:rPr lang="ko-KR" altLang="en-US" sz="2400" dirty="0"/>
              <a:t>을 활용해 </a:t>
            </a:r>
            <a:r>
              <a:rPr lang="ko-KR" altLang="en-US" sz="3200" dirty="0">
                <a:solidFill>
                  <a:srgbClr val="0070C0"/>
                </a:solidFill>
              </a:rPr>
              <a:t>더 나은 하드웨어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소프트웨어적인 </a:t>
            </a:r>
            <a:r>
              <a:rPr lang="en-US" altLang="ko-KR" sz="3200" dirty="0">
                <a:solidFill>
                  <a:srgbClr val="0070C0"/>
                </a:solidFill>
              </a:rPr>
              <a:t>UI </a:t>
            </a:r>
            <a:r>
              <a:rPr lang="ko-KR" altLang="en-US" sz="3200" dirty="0">
                <a:solidFill>
                  <a:srgbClr val="0070C0"/>
                </a:solidFill>
              </a:rPr>
              <a:t>제공</a:t>
            </a:r>
            <a:r>
              <a:rPr lang="ko-KR" altLang="en-US" sz="2400" dirty="0"/>
              <a:t> 자동화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해커톤</a:t>
            </a:r>
            <a:r>
              <a:rPr lang="ko-KR" altLang="en-US" sz="2400" dirty="0"/>
              <a:t> 중점사항</a:t>
            </a:r>
            <a:r>
              <a:rPr lang="en-US" altLang="ko-KR" sz="2400" dirty="0"/>
              <a:t>) </a:t>
            </a:r>
            <a:r>
              <a:rPr lang="en-US" altLang="ko-KR" sz="2400" dirty="0">
                <a:solidFill>
                  <a:srgbClr val="FF0000"/>
                </a:solidFill>
              </a:rPr>
              <a:t>20</a:t>
            </a:r>
            <a:r>
              <a:rPr lang="ko-KR" altLang="en-US" sz="2400" dirty="0">
                <a:solidFill>
                  <a:srgbClr val="FF0000"/>
                </a:solidFill>
              </a:rPr>
              <a:t>만원 이하 수준의 리소스</a:t>
            </a:r>
            <a:r>
              <a:rPr lang="ko-KR" altLang="en-US" sz="2400" dirty="0"/>
              <a:t>로 </a:t>
            </a:r>
            <a:r>
              <a:rPr lang="ko-KR" altLang="en-US" sz="3200" dirty="0">
                <a:solidFill>
                  <a:srgbClr val="0070C0"/>
                </a:solidFill>
              </a:rPr>
              <a:t>경량 </a:t>
            </a:r>
            <a:r>
              <a:rPr lang="en-US" altLang="ko-KR" sz="3200" dirty="0">
                <a:solidFill>
                  <a:srgbClr val="0070C0"/>
                </a:solidFill>
              </a:rPr>
              <a:t>AI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활용하여 </a:t>
            </a:r>
            <a:r>
              <a:rPr lang="en-US" altLang="ko-KR" sz="1800" dirty="0"/>
              <a:t>10</a:t>
            </a:r>
            <a:r>
              <a:rPr lang="ko-KR" altLang="en-US" sz="1800" dirty="0"/>
              <a:t>초 내외 정보 추출</a:t>
            </a:r>
            <a:r>
              <a:rPr lang="ko-KR" altLang="en-US" sz="2400" dirty="0"/>
              <a:t> 및 </a:t>
            </a:r>
            <a:r>
              <a:rPr lang="en-US" altLang="ko-KR" sz="1800" dirty="0"/>
              <a:t>UI </a:t>
            </a:r>
            <a:r>
              <a:rPr lang="ko-KR" altLang="en-US" sz="1800" dirty="0"/>
              <a:t>다양화 구상</a:t>
            </a:r>
            <a:r>
              <a:rPr lang="ko-KR" altLang="en-US" sz="2400" dirty="0"/>
              <a:t>과 </a:t>
            </a:r>
            <a:r>
              <a:rPr lang="ko-KR" altLang="en-US" sz="2400" b="1" dirty="0"/>
              <a:t>가능성</a:t>
            </a:r>
            <a:r>
              <a:rPr lang="ko-KR" altLang="en-US" sz="2400" dirty="0"/>
              <a:t> 파악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62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</a:t>
            </a:r>
          </a:p>
        </p:txBody>
      </p:sp>
      <p:pic>
        <p:nvPicPr>
          <p:cNvPr id="1026" name="Picture 2" descr="103464856-5279e080-4d7a-11eb-96b9-679e7fc523df.JPG (1242×73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572" y="768668"/>
            <a:ext cx="9458611" cy="558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28698" y="1471973"/>
            <a:ext cx="10134603" cy="4202721"/>
            <a:chOff x="1504946" y="328973"/>
            <a:chExt cx="10134603" cy="4202721"/>
          </a:xfrm>
        </p:grpSpPr>
        <p:sp>
          <p:nvSpPr>
            <p:cNvPr id="5" name="직사각형 4"/>
            <p:cNvSpPr/>
            <p:nvPr/>
          </p:nvSpPr>
          <p:spPr>
            <a:xfrm>
              <a:off x="3667857" y="1894002"/>
              <a:ext cx="1521069" cy="10726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STM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B-L4S5I-IOT01A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4946" y="1894002"/>
              <a:ext cx="1433146" cy="10726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STEP Motor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09897" y="1894002"/>
              <a:ext cx="1433146" cy="10726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Raspberry Pi 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11818" y="328973"/>
              <a:ext cx="1433146" cy="10726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Bluetooth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HC-05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67857" y="3459032"/>
              <a:ext cx="1477107" cy="10726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HC-SR04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5188926" y="2345701"/>
              <a:ext cx="7209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2946886" y="2430333"/>
              <a:ext cx="7209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" idx="0"/>
              <a:endCxn id="8" idx="2"/>
            </p:cNvCxnSpPr>
            <p:nvPr/>
          </p:nvCxnSpPr>
          <p:spPr>
            <a:xfrm flipH="1" flipV="1">
              <a:off x="4428391" y="1401635"/>
              <a:ext cx="1" cy="492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 flipV="1">
              <a:off x="4428390" y="2966664"/>
              <a:ext cx="1" cy="492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848097" y="2452318"/>
              <a:ext cx="1169377" cy="4220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DNN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530568" y="30281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①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51582" y="243687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②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41662" y="197636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③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9521" y="24523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188926" y="2452318"/>
              <a:ext cx="7209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3086445" y="206100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⑤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75555" y="14748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⑥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502892" y="394908"/>
              <a:ext cx="3136657" cy="41367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Touch Screen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UI/UX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원호 22"/>
            <p:cNvSpPr/>
            <p:nvPr/>
          </p:nvSpPr>
          <p:spPr>
            <a:xfrm>
              <a:off x="5188926" y="542925"/>
              <a:ext cx="3313966" cy="609600"/>
            </a:xfrm>
            <a:prstGeom prst="arc">
              <a:avLst>
                <a:gd name="adj1" fmla="val 11059659"/>
                <a:gd name="adj2" fmla="val 21367053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32980" y="5722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⑥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863471" y="321284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15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74915" y="1957388"/>
            <a:ext cx="81658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STM32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STM-B-L4S5I-IOT01A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STM32Cube-MX : STM32 Development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STM32Cube-AI : STM32 AI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개발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Fusion360 : 3D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Galaxy Tab : mini-screen Kiosk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Firmware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Rasberry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Pi :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사진 촬영 및 사진 전송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(UART)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b="1" i="0" dirty="0">
                <a:solidFill>
                  <a:srgbClr val="24292E"/>
                </a:solidFill>
                <a:effectLst/>
                <a:latin typeface="-apple-system"/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Keras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(ver.2.4.0) : Convolutional Neural Network for Vision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Kotlin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: Android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768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– 3D Modeling &amp; </a:t>
            </a:r>
            <a:r>
              <a:rPr lang="ko-KR" altLang="en-US" dirty="0"/>
              <a:t>프레임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86" y="1690688"/>
            <a:ext cx="2897664" cy="454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2" y="1690688"/>
            <a:ext cx="4829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3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F1476-F5A8-419B-A6B4-221E7CEF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Preprocessing</a:t>
            </a:r>
            <a:endParaRPr lang="ko-KR" altLang="en-US" dirty="0"/>
          </a:p>
        </p:txBody>
      </p:sp>
      <p:pic>
        <p:nvPicPr>
          <p:cNvPr id="9" name="내용 개체 틀 8" descr="텍스트, 사람, 손, 전자기기이(가) 표시된 사진&#10;&#10;자동 생성된 설명">
            <a:extLst>
              <a:ext uri="{FF2B5EF4-FFF2-40B4-BE49-F238E27FC236}">
                <a16:creationId xmlns:a16="http://schemas.microsoft.com/office/drawing/2014/main" id="{B7F12863-686D-4F28-A0AA-12FC7ABD8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96" y="1921390"/>
            <a:ext cx="4215535" cy="4351338"/>
          </a:xfrm>
        </p:spPr>
      </p:pic>
      <p:pic>
        <p:nvPicPr>
          <p:cNvPr id="13" name="그림 12" descr="텍스트, 실내, 디스플레이이(가) 표시된 사진&#10;&#10;자동 생성된 설명">
            <a:extLst>
              <a:ext uri="{FF2B5EF4-FFF2-40B4-BE49-F238E27FC236}">
                <a16:creationId xmlns:a16="http://schemas.microsoft.com/office/drawing/2014/main" id="{BC5D3B43-B249-49CA-A730-2BD581AD8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85453" y="2177530"/>
            <a:ext cx="4805265" cy="360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8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387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-apple-system</vt:lpstr>
      <vt:lpstr>맑은 고딕</vt:lpstr>
      <vt:lpstr>Arial</vt:lpstr>
      <vt:lpstr>Office 테마</vt:lpstr>
      <vt:lpstr>Team Viosk</vt:lpstr>
      <vt:lpstr>문제점</vt:lpstr>
      <vt:lpstr>목표</vt:lpstr>
      <vt:lpstr>해결책 - 자동화</vt:lpstr>
      <vt:lpstr>구성</vt:lpstr>
      <vt:lpstr>시스템</vt:lpstr>
      <vt:lpstr>개발 환경</vt:lpstr>
      <vt:lpstr>Development – 3D Modeling &amp; 프레임</vt:lpstr>
      <vt:lpstr>Development – Image Preprocessing</vt:lpstr>
      <vt:lpstr>Development – AI Training</vt:lpstr>
      <vt:lpstr>Development – AI Model Quantization</vt:lpstr>
      <vt:lpstr>Test – Age Detection</vt:lpstr>
      <vt:lpstr>Test – Height Estimation</vt:lpstr>
      <vt:lpstr>Test – Hardware Adjustment</vt:lpstr>
      <vt:lpstr>Test – UI Variation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Viosk</dc:title>
  <dc:creator>정주환</dc:creator>
  <cp:lastModifiedBy>이 슬아</cp:lastModifiedBy>
  <cp:revision>25</cp:revision>
  <dcterms:created xsi:type="dcterms:W3CDTF">2021-01-02T19:38:53Z</dcterms:created>
  <dcterms:modified xsi:type="dcterms:W3CDTF">2021-01-03T04:03:28Z</dcterms:modified>
</cp:coreProperties>
</file>