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68" r:id="rId5"/>
    <p:sldId id="267" r:id="rId6"/>
    <p:sldId id="271" r:id="rId7"/>
    <p:sldId id="273" r:id="rId8"/>
    <p:sldId id="278" r:id="rId9"/>
    <p:sldId id="262" r:id="rId10"/>
    <p:sldId id="279" r:id="rId11"/>
    <p:sldId id="280" r:id="rId12"/>
    <p:sldId id="269" r:id="rId13"/>
    <p:sldId id="281" r:id="rId14"/>
    <p:sldId id="275" r:id="rId15"/>
    <p:sldId id="282" r:id="rId16"/>
    <p:sldId id="274" r:id="rId17"/>
    <p:sldId id="272" r:id="rId18"/>
    <p:sldId id="276" r:id="rId19"/>
    <p:sldId id="283" r:id="rId20"/>
    <p:sldId id="257" r:id="rId21"/>
    <p:sldId id="285" r:id="rId22"/>
    <p:sldId id="284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421C7-C4A7-49C5-A066-8824F1E1E81F}" v="246" dt="2025-05-10T15:36:46.798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97" y="832656"/>
            <a:ext cx="2350537" cy="230155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Text Translation </a:t>
            </a:r>
            <a:br>
              <a:rPr lang="en-US" dirty="0"/>
            </a:br>
            <a:r>
              <a:rPr lang="en-US" b="1" u="sng" dirty="0"/>
              <a:t>Sequence to 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0" y="5557614"/>
            <a:ext cx="8683625" cy="7328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Text2Text: Breaking Language Barriers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595D4-2873-D934-AC47-2551608C5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2F34817-9233-A555-A150-DF37FD011414}"/>
              </a:ext>
            </a:extLst>
          </p:cNvPr>
          <p:cNvSpPr/>
          <p:nvPr/>
        </p:nvSpPr>
        <p:spPr>
          <a:xfrm>
            <a:off x="429209" y="1800808"/>
            <a:ext cx="11076990" cy="3990393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C52C3-36B6-C088-EC03-C103EC04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</a:t>
            </a:r>
            <a:r>
              <a:rPr lang="en-US" dirty="0" err="1"/>
              <a:t>marian-nmt</a:t>
            </a:r>
            <a:endParaRPr lang="en-US" dirty="0"/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5CA30BC2-F0E2-6FCB-626C-AC37268A1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98" y="723899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0A8C-0C05-1FE6-1C1E-CDC3B210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Marian is implemented in C++, which contributes to fast inference and efficient memory usage.</a:t>
            </a:r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Runs well on CPUs or low-end GPUs, unlike larger models like </a:t>
            </a:r>
            <a:r>
              <a:rPr lang="en-US" b="1" dirty="0" err="1"/>
              <a:t>mBART</a:t>
            </a:r>
            <a:r>
              <a:rPr lang="en-US" b="1" dirty="0"/>
              <a:t> or NLLB.</a:t>
            </a:r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Marian-NMT is purpose-built for machine translation and follows a Transformer architecture (Encoder-Decoder)</a:t>
            </a:r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Trained on large parallel corpora from the OPUS project, giving good real-world performance.</a:t>
            </a:r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dirty="0"/>
              <a:t>Comes with high-quality pretrained models for specific pairs like English ↔ Arabic.</a:t>
            </a:r>
            <a:endParaRPr lang="en-US" b="1" dirty="0"/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748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BA4DC124-9956-AC6A-A82A-E3197F9E06FA}"/>
              </a:ext>
            </a:extLst>
          </p:cNvPr>
          <p:cNvSpPr/>
          <p:nvPr/>
        </p:nvSpPr>
        <p:spPr>
          <a:xfrm>
            <a:off x="429209" y="1800808"/>
            <a:ext cx="11327362" cy="3990393"/>
          </a:xfrm>
          <a:prstGeom prst="round2Same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  <a:buClr>
                <a:srgbClr val="FF0000"/>
              </a:buClr>
              <a:buFont typeface="Abadi" panose="020B0604020104020204" pitchFamily="34" charset="0"/>
              <a:buChar char="X"/>
            </a:pPr>
            <a:r>
              <a:rPr lang="en-US" b="1" dirty="0" err="1"/>
              <a:t>MarianMT</a:t>
            </a:r>
            <a:r>
              <a:rPr lang="en-US" b="1" dirty="0"/>
              <a:t> models are trained for one language pair only (e.g., English ↔ Arabic). It can't handle many-to-many translation like </a:t>
            </a:r>
            <a:r>
              <a:rPr lang="en-US" b="1" dirty="0" err="1"/>
              <a:t>mBART</a:t>
            </a:r>
            <a:r>
              <a:rPr lang="en-US" b="1" dirty="0"/>
              <a:t> or NLLB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Abadi" panose="020B0604020104020204" pitchFamily="34" charset="0"/>
              <a:buChar char="X"/>
            </a:pPr>
            <a:r>
              <a:rPr lang="en-US" b="1" dirty="0"/>
              <a:t>No Zero-Shot Capabilities	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Abadi" panose="020B0604020104020204" pitchFamily="34" charset="0"/>
              <a:buChar char="X"/>
            </a:pPr>
            <a:r>
              <a:rPr lang="en-US" b="1" dirty="0"/>
              <a:t>No Built-in Multilingual Embeddings</a:t>
            </a:r>
          </a:p>
          <a:p>
            <a:pPr>
              <a:lnSpc>
                <a:spcPct val="250000"/>
              </a:lnSpc>
              <a:buClr>
                <a:srgbClr val="FF0000"/>
              </a:buClr>
              <a:buFont typeface="Abadi" panose="020B0604020104020204" pitchFamily="34" charset="0"/>
              <a:buChar char="X"/>
            </a:pPr>
            <a:r>
              <a:rPr lang="en-US" b="1" dirty="0"/>
              <a:t>Limited by Training Data -&gt; Quality is dependent on the OPUS corpus it was trained on—errors can occur with slang, informal language, or subtitles.</a:t>
            </a:r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lnSpc>
                <a:spcPct val="25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pic>
        <p:nvPicPr>
          <p:cNvPr id="29" name="Picture 28" descr="A cartoon of a person&#10;&#10;AI-generated content may be incorrect.">
            <a:extLst>
              <a:ext uri="{FF2B5EF4-FFF2-40B4-BE49-F238E27FC236}">
                <a16:creationId xmlns:a16="http://schemas.microsoft.com/office/drawing/2014/main" id="{8450372B-C4C3-A8A9-C917-C6AA7AC1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15" y="474742"/>
            <a:ext cx="877823" cy="118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BB3C5-6136-D820-3111-8D84FA18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ECFE-CCF7-9176-98BC-A7387F15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model’s input   &amp; Tokenization</a:t>
            </a:r>
          </a:p>
        </p:txBody>
      </p:sp>
      <p:pic>
        <p:nvPicPr>
          <p:cNvPr id="6" name="Graphic 5" descr="Cause And Effect with solid fill">
            <a:extLst>
              <a:ext uri="{FF2B5EF4-FFF2-40B4-BE49-F238E27FC236}">
                <a16:creationId xmlns:a16="http://schemas.microsoft.com/office/drawing/2014/main" id="{FF8C66EB-A100-82D4-D886-82F96ADEA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8612" y="70013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CF826F-9091-A878-3B42-8EE61093DFB0}"/>
              </a:ext>
            </a:extLst>
          </p:cNvPr>
          <p:cNvSpPr txBox="1"/>
          <p:nvPr/>
        </p:nvSpPr>
        <p:spPr>
          <a:xfrm>
            <a:off x="2564362" y="1705079"/>
            <a:ext cx="7063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Marian-NMT Model Input’s Expectations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1B04DA-D34D-186B-870F-53EC2A487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01062"/>
              </p:ext>
            </p:extLst>
          </p:nvPr>
        </p:nvGraphicFramePr>
        <p:xfrm>
          <a:off x="1499637" y="2872740"/>
          <a:ext cx="8128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7576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890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Preprocessing 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Should You Do It?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22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punctuation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42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trailing 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Not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2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Clean HTML/entities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Already Done and the data is cleaned and filtered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83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15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model’s input   &amp; Tokenization</a:t>
            </a:r>
          </a:p>
        </p:txBody>
      </p:sp>
      <p:pic>
        <p:nvPicPr>
          <p:cNvPr id="6" name="Graphic 5" descr="Cause And Effect with solid fill">
            <a:extLst>
              <a:ext uri="{FF2B5EF4-FFF2-40B4-BE49-F238E27FC236}">
                <a16:creationId xmlns:a16="http://schemas.microsoft.com/office/drawing/2014/main" id="{44352215-1028-A264-0957-5419AD6D6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8612" y="70013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B6D0DF-3159-FC1C-DBCD-EB8E149AEDEA}"/>
              </a:ext>
            </a:extLst>
          </p:cNvPr>
          <p:cNvSpPr txBox="1"/>
          <p:nvPr/>
        </p:nvSpPr>
        <p:spPr>
          <a:xfrm>
            <a:off x="569167" y="1997839"/>
            <a:ext cx="70632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Prepares Input and Target Sentences: Adds a prefix to the source language text (English) and collects the target language text (Arabic).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Tokenizes Sentences: It tokenizes both the input and target sentences using the tokenizer.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Prepares Inputs for the Model: It structures the tokenized data (inputs, attention mask, and labels) in the format expected by the model for training.</a:t>
            </a:r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74" y="495415"/>
            <a:ext cx="4848225" cy="1260000"/>
          </a:xfrm>
        </p:spPr>
        <p:txBody>
          <a:bodyPr/>
          <a:lstStyle/>
          <a:p>
            <a:r>
              <a:rPr lang="en-US" dirty="0"/>
              <a:t>Model’s </a:t>
            </a:r>
            <a:r>
              <a:rPr lang="en-US" dirty="0" err="1"/>
              <a:t>pARAMETERS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1690691"/>
            <a:ext cx="10591799" cy="3476617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dirty="0"/>
              <a:t>we have added evaluation Steps to Evaluate every 5000 step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dirty="0"/>
              <a:t>L2 regularization on model weights. Helps prevent overfitting.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dirty="0"/>
              <a:t>Use half-precision floating point (16-bit). Speeds up training and reduces memory on GPUs that support it.</a:t>
            </a:r>
          </a:p>
          <a:p>
            <a:pPr marL="342900" indent="-342900">
              <a:lnSpc>
                <a:spcPct val="200000"/>
              </a:lnSpc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dirty="0"/>
              <a:t>Required for translation tasks. Uses </a:t>
            </a:r>
            <a:r>
              <a:rPr lang="en-US" dirty="0" err="1"/>
              <a:t>model.generate</a:t>
            </a:r>
            <a:r>
              <a:rPr lang="en-US" dirty="0"/>
              <a:t>() instead of greedy classification for outputs.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CD708-D712-16D6-F841-5FE18F26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9" y="5091109"/>
            <a:ext cx="4105848" cy="119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7C6AF-F747-0841-FD2E-6F2BBED7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71" y="4609781"/>
            <a:ext cx="5075295" cy="608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A75F8D-81AF-D51D-B980-0D14A83C8223}"/>
              </a:ext>
            </a:extLst>
          </p:cNvPr>
          <p:cNvSpPr txBox="1"/>
          <p:nvPr/>
        </p:nvSpPr>
        <p:spPr>
          <a:xfrm>
            <a:off x="5306786" y="578372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92D050"/>
                </a:solidFill>
                <a:effectLst/>
                <a:latin typeface="Anaheim" pitchFamily="2" charset="0"/>
              </a:rPr>
              <a:t>A 99.2% ratio of trainable parameters to total parameters is quite high.</a:t>
            </a:r>
            <a:endParaRPr lang="en-US" b="1" dirty="0">
              <a:solidFill>
                <a:srgbClr val="92D050"/>
              </a:solidFill>
              <a:latin typeface="Anahei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evaluations</a:t>
            </a:r>
            <a:endParaRPr lang="en-US" dirty="0"/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30" y="609600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303" y="3119902"/>
            <a:ext cx="5040000" cy="3921601"/>
          </a:xfrm>
        </p:spPr>
        <p:txBody>
          <a:bodyPr/>
          <a:lstStyle/>
          <a:p>
            <a:r>
              <a:rPr lang="en-US" b="1" dirty="0"/>
              <a:t>BLEU (Bilingual Evaluation Understudy)</a:t>
            </a:r>
            <a:r>
              <a:rPr lang="en-US" dirty="0"/>
              <a:t> is a </a:t>
            </a:r>
            <a:r>
              <a:rPr lang="en-US" b="1" dirty="0"/>
              <a:t>metric to evaluate machine translation quality</a:t>
            </a:r>
            <a:r>
              <a:rPr lang="en-US" dirty="0"/>
              <a:t> by comparing a model’s output to one or more </a:t>
            </a:r>
            <a:r>
              <a:rPr lang="en-US" b="1" dirty="0"/>
              <a:t>reference translations</a:t>
            </a:r>
            <a:r>
              <a:rPr lang="en-US" dirty="0"/>
              <a:t>.</a:t>
            </a:r>
          </a:p>
        </p:txBody>
      </p:sp>
      <p:pic>
        <p:nvPicPr>
          <p:cNvPr id="1026" name="Picture 2" descr="Credit score Generic Blue icon | Freepik">
            <a:extLst>
              <a:ext uri="{FF2B5EF4-FFF2-40B4-BE49-F238E27FC236}">
                <a16:creationId xmlns:a16="http://schemas.microsoft.com/office/drawing/2014/main" id="{B2B826EE-2C99-EF1F-485A-6FFD5A14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36" y="2303107"/>
            <a:ext cx="3488094" cy="348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CE23-AEA7-5265-74DF-F6AFB6F73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9903-E4AE-FB28-F92A-AAD24DE8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evaluations</a:t>
            </a:r>
            <a:r>
              <a:rPr lang="en-US" dirty="0"/>
              <a:t> 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696EAA38-CE22-313E-0F4F-044D907F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31" y="588137"/>
            <a:ext cx="1171575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52FBD-7542-7829-264F-3AEE0F41B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04" y="2433173"/>
            <a:ext cx="8021169" cy="2476846"/>
          </a:xfrm>
          <a:prstGeom prst="rect">
            <a:avLst/>
          </a:prstGeom>
        </p:spPr>
      </p:pic>
      <p:pic>
        <p:nvPicPr>
          <p:cNvPr id="2050" name="Picture 2" descr="JERRY">
            <a:extLst>
              <a:ext uri="{FF2B5EF4-FFF2-40B4-BE49-F238E27FC236}">
                <a16:creationId xmlns:a16="http://schemas.microsoft.com/office/drawing/2014/main" id="{166E98A0-22E7-A575-1C89-500F3E30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58" y="2509546"/>
            <a:ext cx="1962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E9C45-0C6D-57E6-B447-B2E1C2020A9C}"/>
              </a:ext>
            </a:extLst>
          </p:cNvPr>
          <p:cNvSpPr txBox="1"/>
          <p:nvPr/>
        </p:nvSpPr>
        <p:spPr>
          <a:xfrm>
            <a:off x="1670180" y="5008993"/>
            <a:ext cx="7865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  <a:cs typeface="Aharoni" panose="02010803020104030203" pitchFamily="2" charset="-79"/>
              </a:rPr>
              <a:t>Since it was a huge volume of dataset and lack of resources we used only 1 epoch and we got 38 bleu score </a:t>
            </a:r>
          </a:p>
        </p:txBody>
      </p:sp>
    </p:spTree>
    <p:extLst>
      <p:ext uri="{BB962C8B-B14F-4D97-AF65-F5344CB8AC3E}">
        <p14:creationId xmlns:p14="http://schemas.microsoft.com/office/powerpoint/2010/main" val="11448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( API )</a:t>
            </a:r>
          </a:p>
        </p:txBody>
      </p:sp>
      <p:pic>
        <p:nvPicPr>
          <p:cNvPr id="3074" name="Picture 2" descr="Ngrok logo - Social media &amp; Logos Icons">
            <a:extLst>
              <a:ext uri="{FF2B5EF4-FFF2-40B4-BE49-F238E27FC236}">
                <a16:creationId xmlns:a16="http://schemas.microsoft.com/office/drawing/2014/main" id="{E8479809-D42D-7331-03DC-CAF6D242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90" y="85064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Wikipedia">
            <a:extLst>
              <a:ext uri="{FF2B5EF4-FFF2-40B4-BE49-F238E27FC236}">
                <a16:creationId xmlns:a16="http://schemas.microsoft.com/office/drawing/2014/main" id="{E58FE361-BBD9-D232-EDA9-F9D8ED60C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85" y="208558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us PNG transparent image download, size: 512x512px">
            <a:extLst>
              <a:ext uri="{FF2B5EF4-FFF2-40B4-BE49-F238E27FC236}">
                <a16:creationId xmlns:a16="http://schemas.microsoft.com/office/drawing/2014/main" id="{2895C655-DDC5-B05C-70BE-4A283CBF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16" y="71068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9802F-51EF-77C4-D2F9-4B9556CB0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AE6D9-C3B5-1480-8198-03E0A612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56B9D-2FC3-8F0B-4CF8-7CE545A1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70" y="1599841"/>
            <a:ext cx="8391576" cy="49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1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9A52D-0B9C-3E3A-75D2-14201082B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AEC493-FA36-AA99-46F9-5512B73E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🚀 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0A11-F9E9-9AAC-85C2-CFAC9E30718D}"/>
              </a:ext>
            </a:extLst>
          </p:cNvPr>
          <p:cNvSpPr txBox="1"/>
          <p:nvPr/>
        </p:nvSpPr>
        <p:spPr>
          <a:xfrm>
            <a:off x="685801" y="1869600"/>
            <a:ext cx="10972800" cy="34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Knowledge Distillation</a:t>
            </a:r>
            <a:r>
              <a:rPr lang="en-US" dirty="0"/>
              <a:t>: transfer the performance of large, high-accuracy translation models into smaller, faster student models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Integrate edge computing techniques to process translations locally on the device, reducing latency and dependence on cloud servers.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Model Compression for Mobile</a:t>
            </a:r>
            <a:r>
              <a:rPr lang="en-US" dirty="0"/>
              <a:t>: Apply model compression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9489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29170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</a:t>
            </a:r>
          </a:p>
          <a:p>
            <a:r>
              <a:rPr lang="en-US" dirty="0"/>
              <a:t>Pre-trained  Versus From scratch model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Preparing Model  &amp; Tokenization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Deployment ( API )</a:t>
            </a:r>
          </a:p>
          <a:p>
            <a:r>
              <a:rPr lang="en-US" dirty="0"/>
              <a:t>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5EBBD-2261-8048-9726-BDEAFADE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845516-4D9D-DC61-6FB6-2F773F13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072" y="2085300"/>
            <a:ext cx="5061856" cy="2687400"/>
          </a:xfrm>
        </p:spPr>
        <p:txBody>
          <a:bodyPr/>
          <a:lstStyle/>
          <a:p>
            <a:pPr algn="ctr"/>
            <a:r>
              <a:rPr lang="en-US" b="1" dirty="0"/>
              <a:t>Thanks</a:t>
            </a:r>
          </a:p>
        </p:txBody>
      </p:sp>
      <p:pic>
        <p:nvPicPr>
          <p:cNvPr id="8" name="Picture 7" descr="A person wearing sunglasses and a suit giving thumbs up&#10;&#10;AI-generated content may be incorrect.">
            <a:extLst>
              <a:ext uri="{FF2B5EF4-FFF2-40B4-BE49-F238E27FC236}">
                <a16:creationId xmlns:a16="http://schemas.microsoft.com/office/drawing/2014/main" id="{67E4B755-BB36-6353-FF1F-56D8D1A99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1" y="0"/>
            <a:ext cx="5442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Preprocessing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62777"/>
            <a:ext cx="6166680" cy="4366575"/>
          </a:xfrm>
        </p:spPr>
        <p:txBody>
          <a:bodyPr/>
          <a:lstStyle/>
          <a:p>
            <a:r>
              <a:rPr lang="en-US" dirty="0"/>
              <a:t>We are using a Global Dataset which is introduced by this paper </a:t>
            </a:r>
          </a:p>
          <a:p>
            <a:r>
              <a:rPr lang="en-US" b="1" dirty="0"/>
              <a:t>cleaned and filtered combination</a:t>
            </a:r>
            <a:r>
              <a:rPr lang="en-US" dirty="0"/>
              <a:t> of many </a:t>
            </a:r>
            <a:r>
              <a:rPr lang="en-US" b="1" dirty="0"/>
              <a:t>publicly available bilingual corpora</a:t>
            </a:r>
            <a:r>
              <a:rPr lang="en-US" dirty="0"/>
              <a:t> from the </a:t>
            </a:r>
            <a:r>
              <a:rPr lang="en-US" sz="2000" b="1" u="sng" dirty="0"/>
              <a:t>OPUS</a:t>
            </a:r>
            <a:r>
              <a:rPr lang="en-US" b="1" dirty="0"/>
              <a:t> project</a:t>
            </a:r>
            <a:r>
              <a:rPr lang="en-US" dirty="0"/>
              <a:t>, maintained by </a:t>
            </a:r>
            <a:r>
              <a:rPr lang="en-US" b="1" dirty="0"/>
              <a:t>Jörg Tiedemann</a:t>
            </a:r>
            <a:r>
              <a:rPr lang="en-US" dirty="0"/>
              <a:t> from the </a:t>
            </a:r>
            <a:r>
              <a:rPr lang="en-US" b="1" dirty="0"/>
              <a:t>University of Helsinki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11811A96-3CED-A30E-7AAA-8BF2389E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0699" y="700729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AEBE0-A55C-0E31-C73A-D8B95F63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479" y="180975"/>
            <a:ext cx="4849689" cy="649605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F4D2CD0-0216-28D2-F6F6-C74AC4A9880D}"/>
              </a:ext>
            </a:extLst>
          </p:cNvPr>
          <p:cNvSpPr/>
          <p:nvPr/>
        </p:nvSpPr>
        <p:spPr>
          <a:xfrm>
            <a:off x="8756209" y="5238750"/>
            <a:ext cx="1819275" cy="304800"/>
          </a:xfrm>
          <a:prstGeom prst="rect">
            <a:avLst/>
          </a:prstGeom>
          <a:noFill/>
          <a:ln w="31750">
            <a:solidFill>
              <a:srgbClr val="00206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8FA71C-B96B-CEEE-769A-AA6D5188B251}"/>
              </a:ext>
            </a:extLst>
          </p:cNvPr>
          <p:cNvCxnSpPr/>
          <p:nvPr/>
        </p:nvCxnSpPr>
        <p:spPr>
          <a:xfrm flipV="1">
            <a:off x="4800600" y="5619750"/>
            <a:ext cx="3695700" cy="8572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3AD0C3-087D-6097-44A3-B6C32CA64F25}"/>
              </a:ext>
            </a:extLst>
          </p:cNvPr>
          <p:cNvSpPr txBox="1"/>
          <p:nvPr/>
        </p:nvSpPr>
        <p:spPr>
          <a:xfrm>
            <a:off x="1409700" y="4530864"/>
            <a:ext cx="5105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40 </a:t>
            </a:r>
            <a:r>
              <a:rPr lang="en-US" sz="4000" dirty="0"/>
              <a:t>million sentence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85799" y="1881824"/>
            <a:ext cx="10840914" cy="612132"/>
          </a:xfrm>
        </p:spPr>
        <p:txBody>
          <a:bodyPr anchor="t">
            <a:normAutofit/>
          </a:bodyPr>
          <a:lstStyle/>
          <a:p>
            <a:r>
              <a:rPr lang="en-US" dirty="0"/>
              <a:t>The authors started with 60 million sentence pairs and reduced it to 40 million after </a:t>
            </a:r>
            <a:r>
              <a:rPr lang="en-US" b="1" dirty="0"/>
              <a:t>3 filtering steps</a:t>
            </a:r>
            <a:r>
              <a:rPr lang="en-US" dirty="0"/>
              <a:t>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944ECD-6CDB-83E9-1244-7C976C76E3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40110" y="3508711"/>
            <a:ext cx="1310050" cy="959003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/>
              <a:t>Duplicate sentence pairs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92C02-0F39-C018-8FCF-545E4CC366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43710" y="3502697"/>
            <a:ext cx="2422241" cy="959003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Sentences with very </a:t>
            </a:r>
            <a:r>
              <a:rPr lang="en-US" b="1" dirty="0"/>
              <a:t>long lengths</a:t>
            </a:r>
            <a:r>
              <a:rPr lang="en-US" dirty="0"/>
              <a:t> or </a:t>
            </a:r>
            <a:r>
              <a:rPr lang="en-US" b="1" dirty="0"/>
              <a:t>length ratio</a:t>
            </a:r>
            <a:r>
              <a:rPr lang="en-US" dirty="0"/>
              <a:t> problems</a:t>
            </a:r>
            <a:br>
              <a:rPr lang="en-US" dirty="0"/>
            </a:br>
            <a:r>
              <a:rPr lang="en-US" dirty="0"/>
              <a:t> source and target lengths differ by &gt;200%, or &gt;200 words)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B48BBB-D44D-7428-98A9-BA92200DF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99250" y="3502697"/>
            <a:ext cx="1666193" cy="959003"/>
          </a:xfrm>
          <a:ln w="2540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Sentences where source == target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2F830C4-AC0F-33FB-2410-047C2BD49C7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324100"/>
            <a:ext cx="4076701" cy="661841"/>
          </a:xfrm>
        </p:spPr>
        <p:txBody>
          <a:bodyPr/>
          <a:lstStyle/>
          <a:p>
            <a:pPr algn="l"/>
            <a:r>
              <a:rPr lang="en-US" b="1" dirty="0"/>
              <a:t>🔹 1. Rule-Based Filtering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4B38648-FC0A-B820-EF9D-EEC8BD1067BD}"/>
              </a:ext>
            </a:extLst>
          </p:cNvPr>
          <p:cNvSpPr txBox="1">
            <a:spLocks/>
          </p:cNvSpPr>
          <p:nvPr/>
        </p:nvSpPr>
        <p:spPr bwMode="white">
          <a:xfrm>
            <a:off x="5928427" y="3509719"/>
            <a:ext cx="1666193" cy="95900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Sentences with </a:t>
            </a:r>
            <a:r>
              <a:rPr lang="en-US" sz="1800" b="1" dirty="0"/>
              <a:t>HTML tags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572B49-99F7-F83F-B1A2-FD850533186A}"/>
              </a:ext>
            </a:extLst>
          </p:cNvPr>
          <p:cNvCxnSpPr/>
          <p:nvPr/>
        </p:nvCxnSpPr>
        <p:spPr>
          <a:xfrm>
            <a:off x="2585835" y="3905250"/>
            <a:ext cx="581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FF200E-27D5-F985-3E34-2A66957404FB}"/>
              </a:ext>
            </a:extLst>
          </p:cNvPr>
          <p:cNvCxnSpPr/>
          <p:nvPr/>
        </p:nvCxnSpPr>
        <p:spPr>
          <a:xfrm>
            <a:off x="5129010" y="3905250"/>
            <a:ext cx="581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D31655-4AE1-FA0F-9C01-F5032DE9573E}"/>
              </a:ext>
            </a:extLst>
          </p:cNvPr>
          <p:cNvCxnSpPr/>
          <p:nvPr/>
        </p:nvCxnSpPr>
        <p:spPr>
          <a:xfrm>
            <a:off x="7757910" y="3895725"/>
            <a:ext cx="581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91455A2-3F0C-E06D-D063-2AA26A918A20}"/>
              </a:ext>
            </a:extLst>
          </p:cNvPr>
          <p:cNvSpPr txBox="1"/>
          <p:nvPr/>
        </p:nvSpPr>
        <p:spPr>
          <a:xfrm>
            <a:off x="4762500" y="5653445"/>
            <a:ext cx="310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better-structured, clean data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FCB2B1C-808C-6046-7304-35FB2C99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/>
          <a:lstStyle/>
          <a:p>
            <a:r>
              <a:rPr lang="en-US" dirty="0"/>
              <a:t>Dataset &amp; Preprocessing </a:t>
            </a:r>
          </a:p>
        </p:txBody>
      </p:sp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D74AD370-01D9-5375-1AE0-017F70AC3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0699" y="700729"/>
            <a:ext cx="914400" cy="914400"/>
          </a:xfrm>
          <a:prstGeom prst="rect">
            <a:avLst/>
          </a:prstGeom>
        </p:spPr>
      </p:pic>
      <p:pic>
        <p:nvPicPr>
          <p:cNvPr id="1026" name="Picture 2" descr="Rammus *Okay* by ieket on DeviantArt">
            <a:extLst>
              <a:ext uri="{FF2B5EF4-FFF2-40B4-BE49-F238E27FC236}">
                <a16:creationId xmlns:a16="http://schemas.microsoft.com/office/drawing/2014/main" id="{F6F486AB-9A87-241B-8508-3F2A303A4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94" y="4663581"/>
            <a:ext cx="2333512" cy="197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10" grpId="0" build="p" animBg="1"/>
      <p:bldP spid="2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1FA54-542B-045D-EC05-129E801C3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B619B-1671-978D-CCAE-1CE1117331D9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685799" y="1881824"/>
            <a:ext cx="10840914" cy="612132"/>
          </a:xfrm>
        </p:spPr>
        <p:txBody>
          <a:bodyPr anchor="t">
            <a:normAutofit/>
          </a:bodyPr>
          <a:lstStyle/>
          <a:p>
            <a:r>
              <a:rPr lang="en-US" dirty="0"/>
              <a:t>The authors started with 60 million sentence pairs and reduced it to 40 million after </a:t>
            </a:r>
            <a:r>
              <a:rPr lang="en-US" b="1" dirty="0"/>
              <a:t>3 filtering steps</a:t>
            </a:r>
            <a:r>
              <a:rPr lang="en-US" dirty="0"/>
              <a:t>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7F23981-A30E-AECF-3440-AF76FBACA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6536" y="3204282"/>
            <a:ext cx="3375906" cy="959003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b="1" dirty="0"/>
              <a:t>Kept only pairs where semantic similarity ≥ 0.45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0833306-49EF-ABF3-B199-B35DAF03E5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324100"/>
            <a:ext cx="5410201" cy="661841"/>
          </a:xfrm>
        </p:spPr>
        <p:txBody>
          <a:bodyPr/>
          <a:lstStyle/>
          <a:p>
            <a:pPr algn="l"/>
            <a:r>
              <a:rPr lang="en-US" b="1" dirty="0"/>
              <a:t>🔹 2. Semantic Filtering </a:t>
            </a:r>
            <a:r>
              <a:rPr lang="en-US" dirty="0"/>
              <a:t>using sentence embeddings: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E6184-4BA1-E654-5B4D-E24CB0FD2409}"/>
              </a:ext>
            </a:extLst>
          </p:cNvPr>
          <p:cNvSpPr txBox="1"/>
          <p:nvPr/>
        </p:nvSpPr>
        <p:spPr>
          <a:xfrm>
            <a:off x="4659864" y="5330279"/>
            <a:ext cx="55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reduces misaligned or incorrect translations</a:t>
            </a:r>
            <a:endParaRPr lang="en-US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06D4A99-1529-12A7-6F97-8A19A706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/>
          <a:lstStyle/>
          <a:p>
            <a:r>
              <a:rPr lang="en-US" dirty="0"/>
              <a:t>Dataset &amp; Preprocessing </a:t>
            </a:r>
          </a:p>
        </p:txBody>
      </p:sp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3AC0EF62-13EC-1A4D-2161-899C43B1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0699" y="700729"/>
            <a:ext cx="914400" cy="914400"/>
          </a:xfrm>
          <a:prstGeom prst="rect">
            <a:avLst/>
          </a:prstGeom>
        </p:spPr>
      </p:pic>
      <p:pic>
        <p:nvPicPr>
          <p:cNvPr id="2" name="Picture 2" descr="Rammus *Okay* by ieket on DeviantArt">
            <a:extLst>
              <a:ext uri="{FF2B5EF4-FFF2-40B4-BE49-F238E27FC236}">
                <a16:creationId xmlns:a16="http://schemas.microsoft.com/office/drawing/2014/main" id="{726E4D01-91FB-1740-9021-61FBB0F4D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24" y="4381626"/>
            <a:ext cx="2333512" cy="197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3936" y="3640446"/>
            <a:ext cx="8207441" cy="69250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dirty="0"/>
              <a:t>Since Lack of resources on Kaggle we are only using </a:t>
            </a:r>
            <a:r>
              <a:rPr lang="en-US" sz="2400" dirty="0">
                <a:latin typeface="Amasis MT Pro" panose="02040504050005020304" pitchFamily="18" charset="0"/>
              </a:rPr>
              <a:t>500</a:t>
            </a:r>
            <a:r>
              <a:rPr lang="en-US" sz="2400" dirty="0"/>
              <a:t>k from </a:t>
            </a:r>
            <a:r>
              <a:rPr lang="en-US" sz="2400" dirty="0">
                <a:latin typeface="Abadi" panose="020B0604020104020204" pitchFamily="34" charset="0"/>
              </a:rPr>
              <a:t>40 </a:t>
            </a:r>
            <a:r>
              <a:rPr lang="en-US" sz="2400" dirty="0"/>
              <a:t>million</a:t>
            </a:r>
          </a:p>
          <a:p>
            <a:pPr algn="l"/>
            <a:endParaRPr lang="en-US" sz="2400" dirty="0"/>
          </a:p>
        </p:txBody>
      </p:sp>
      <p:pic>
        <p:nvPicPr>
          <p:cNvPr id="20" name="Picture 19" descr="A white face with black background&#10;&#10;AI-generated content may be incorrect.">
            <a:extLst>
              <a:ext uri="{FF2B5EF4-FFF2-40B4-BE49-F238E27FC236}">
                <a16:creationId xmlns:a16="http://schemas.microsoft.com/office/drawing/2014/main" id="{099D9355-9767-9A5E-5127-804A5C69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70587" y="2649894"/>
            <a:ext cx="3377680" cy="1715716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52DB5E4-B4DD-9060-4C9D-3497E2C4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/>
          <a:lstStyle/>
          <a:p>
            <a:pPr algn="l"/>
            <a:r>
              <a:rPr lang="en-US" dirty="0"/>
              <a:t>Dataset &amp; Preprocessing </a:t>
            </a:r>
          </a:p>
        </p:txBody>
      </p: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1A9EEB1A-C210-4FD4-E934-F80F7904E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0699" y="7007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5CD65-1140-72CF-CBEF-0C97064A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60545-6F84-4C1F-9152-9E4CC38C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3936" y="3640446"/>
            <a:ext cx="8207441" cy="69250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But which approach is better to use </a:t>
            </a:r>
          </a:p>
          <a:p>
            <a:pPr algn="ctr"/>
            <a:endParaRPr lang="en-US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6851608-881E-519B-81CE-94E2FD3D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/>
          <a:lstStyle/>
          <a:p>
            <a:pPr algn="l"/>
            <a:r>
              <a:rPr lang="en-US" dirty="0"/>
              <a:t>Scratch model vs Pre-trained</a:t>
            </a:r>
          </a:p>
        </p:txBody>
      </p:sp>
      <p:pic>
        <p:nvPicPr>
          <p:cNvPr id="3" name="Graphic 2" descr="Drawing Figure with solid fill">
            <a:extLst>
              <a:ext uri="{FF2B5EF4-FFF2-40B4-BE49-F238E27FC236}">
                <a16:creationId xmlns:a16="http://schemas.microsoft.com/office/drawing/2014/main" id="{1748A3D4-7057-EF83-C1F8-4B7B25BEA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8474" y="609601"/>
            <a:ext cx="914400" cy="914400"/>
          </a:xfrm>
          <a:prstGeom prst="rect">
            <a:avLst/>
          </a:prstGeom>
        </p:spPr>
      </p:pic>
      <p:pic>
        <p:nvPicPr>
          <p:cNvPr id="2050" name="Picture 2" descr="Thinking Face PNG Transparent Images Free Download | Vector Files | Pngtree">
            <a:extLst>
              <a:ext uri="{FF2B5EF4-FFF2-40B4-BE49-F238E27FC236}">
                <a16:creationId xmlns:a16="http://schemas.microsoft.com/office/drawing/2014/main" id="{BBCBE9A6-33DF-2517-8F63-C1B337DD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936" y="278319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5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92B7C-5002-4CDE-A2BB-0A71FB479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31D1B745-D1E8-9E7D-4F9B-8C793B43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/>
          <a:lstStyle/>
          <a:p>
            <a:pPr algn="l"/>
            <a:r>
              <a:rPr lang="en-US" dirty="0"/>
              <a:t>Scratch model vs Pre-trained</a:t>
            </a:r>
          </a:p>
        </p:txBody>
      </p:sp>
      <p:pic>
        <p:nvPicPr>
          <p:cNvPr id="3" name="Graphic 2" descr="Drawing Figure with solid fill">
            <a:extLst>
              <a:ext uri="{FF2B5EF4-FFF2-40B4-BE49-F238E27FC236}">
                <a16:creationId xmlns:a16="http://schemas.microsoft.com/office/drawing/2014/main" id="{2FEE6E40-421F-5A8E-2C89-3BDEA7FF2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8474" y="609601"/>
            <a:ext cx="914400" cy="914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7CD1A0-6E41-EC11-E1F7-DFBE06D65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53542"/>
              </p:ext>
            </p:extLst>
          </p:nvPr>
        </p:nvGraphicFramePr>
        <p:xfrm>
          <a:off x="1595535" y="2259216"/>
          <a:ext cx="9843795" cy="383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1265">
                  <a:extLst>
                    <a:ext uri="{9D8B030D-6E8A-4147-A177-3AD203B41FA5}">
                      <a16:colId xmlns:a16="http://schemas.microsoft.com/office/drawing/2014/main" val="3299139171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3139821944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3493074800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0" dirty="0">
                          <a:latin typeface="Amasis MT Pro" panose="02040504050005020304" pitchFamily="18" charset="0"/>
                        </a:rPr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0" dirty="0">
                          <a:latin typeface="Amasis MT Pro" panose="02040504050005020304" pitchFamily="18" charset="0"/>
                        </a:rPr>
                        <a:t>Train From 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0" dirty="0">
                          <a:latin typeface="Amasis MT Pro" panose="02040504050005020304" pitchFamily="18" charset="0"/>
                        </a:rPr>
                        <a:t>Fine-Tune Pretrained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36318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Data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Very High Maybe more than 10 millions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100k – 1M is often enough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78198"/>
                  </a:ext>
                </a:extLst>
              </a:tr>
              <a:tr h="58400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Compute Power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Very high (multi-GPU clusters, weeks of training)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Low to moderate (1–2 GPUs, a few hours to days)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795556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0" dirty="0">
                          <a:latin typeface="Amasis MT Pro" panose="02040504050005020304" pitchFamily="18" charset="0"/>
                        </a:rPr>
                        <a:t>Performance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Often lower unless massive data and compute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High, close to or better than state-of-the-art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6552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0" dirty="0">
                          <a:latin typeface="Amasis MT Pro" panose="02040504050005020304" pitchFamily="18" charset="0"/>
                        </a:rPr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Weeks (depending on model size and resources)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A few hours to a couple of days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170040"/>
                  </a:ext>
                </a:extLst>
              </a:tr>
              <a:tr h="63000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Full control over every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>
                          <a:latin typeface="Amasis MT Pro" panose="02040504050005020304" pitchFamily="18" charset="0"/>
                        </a:rPr>
                        <a:t>Can adjust but not as much as from-scratch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77188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78EDB6C1-5B79-FD88-7A51-6330C32A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530" y="1320774"/>
            <a:ext cx="731614" cy="73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ADD41-F68C-374A-D479-AAB92D8F1B29}"/>
              </a:ext>
            </a:extLst>
          </p:cNvPr>
          <p:cNvSpPr txBox="1"/>
          <p:nvPr/>
        </p:nvSpPr>
        <p:spPr>
          <a:xfrm>
            <a:off x="10210680" y="1406057"/>
            <a:ext cx="1532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Case for our Condition </a:t>
            </a:r>
          </a:p>
        </p:txBody>
      </p:sp>
    </p:spTree>
    <p:extLst>
      <p:ext uri="{BB962C8B-B14F-4D97-AF65-F5344CB8AC3E}">
        <p14:creationId xmlns:p14="http://schemas.microsoft.com/office/powerpoint/2010/main" val="330768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50000"/>
              </a:lnSpc>
            </a:pPr>
            <a:r>
              <a:rPr lang="en-US" sz="3200" b="1" dirty="0"/>
              <a:t>Marian NMT Model</a:t>
            </a:r>
          </a:p>
          <a:p>
            <a:pPr algn="ctr">
              <a:lnSpc>
                <a:spcPct val="250000"/>
              </a:lnSpc>
            </a:pPr>
            <a:endParaRPr lang="en-US" sz="3200" b="1" dirty="0"/>
          </a:p>
        </p:txBody>
      </p:sp>
      <p:pic>
        <p:nvPicPr>
          <p:cNvPr id="6" name="Content Placeholder 5" descr="Mathematics working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6D2C5-6BC1-6765-E0B0-38C6EF04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199" y="0"/>
            <a:ext cx="75438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390BE2-551F-9B1F-5688-FDC92A48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3680884" cy="1260000"/>
          </a:xfrm>
        </p:spPr>
        <p:txBody>
          <a:bodyPr/>
          <a:lstStyle/>
          <a:p>
            <a:pPr algn="l"/>
            <a:r>
              <a:rPr lang="en-US" dirty="0"/>
              <a:t>Model </a:t>
            </a:r>
            <a:r>
              <a:rPr lang="en-US" dirty="0" err="1"/>
              <a:t>selction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6CE61517F6E6429177DAAD8CE4D2E4" ma:contentTypeVersion="13" ma:contentTypeDescription="Create a new document." ma:contentTypeScope="" ma:versionID="4f9e86d20808d7a46ccd5c59f39fe081">
  <xsd:schema xmlns:xsd="http://www.w3.org/2001/XMLSchema" xmlns:xs="http://www.w3.org/2001/XMLSchema" xmlns:p="http://schemas.microsoft.com/office/2006/metadata/properties" xmlns:ns3="8a5beeab-e3a1-452e-8777-e7871be3c76c" xmlns:ns4="07e7ee6f-a084-4dbc-bd1d-91c8eb79493f" targetNamespace="http://schemas.microsoft.com/office/2006/metadata/properties" ma:root="true" ma:fieldsID="75641ef9738f0a16f85c8aa415cf3ecf" ns3:_="" ns4:_="">
    <xsd:import namespace="8a5beeab-e3a1-452e-8777-e7871be3c76c"/>
    <xsd:import namespace="07e7ee6f-a084-4dbc-bd1d-91c8eb7949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beeab-e3a1-452e-8777-e7871be3c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e7ee6f-a084-4dbc-bd1d-91c8eb794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5beeab-e3a1-452e-8777-e7871be3c76c" xsi:nil="true"/>
  </documentManagement>
</p:properties>
</file>

<file path=customXml/itemProps1.xml><?xml version="1.0" encoding="utf-8"?>
<ds:datastoreItem xmlns:ds="http://schemas.openxmlformats.org/officeDocument/2006/customXml" ds:itemID="{48E914D8-98D0-465F-A515-8C98B47A6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beeab-e3a1-452e-8777-e7871be3c76c"/>
    <ds:schemaRef ds:uri="07e7ee6f-a084-4dbc-bd1d-91c8eb7949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8A4A68-17D1-4124-886C-A07DCAB782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079F2F-BA65-4455-A6AF-7435C507534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07e7ee6f-a084-4dbc-bd1d-91c8eb79493f"/>
    <ds:schemaRef ds:uri="8a5beeab-e3a1-452e-8777-e7871be3c7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625</TotalTime>
  <Words>771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Abadi</vt:lpstr>
      <vt:lpstr>Amasis MT Pro</vt:lpstr>
      <vt:lpstr>Anaheim</vt:lpstr>
      <vt:lpstr>Arial</vt:lpstr>
      <vt:lpstr>Calibri</vt:lpstr>
      <vt:lpstr>Corbel</vt:lpstr>
      <vt:lpstr>Wingdings</vt:lpstr>
      <vt:lpstr>Celestial</vt:lpstr>
      <vt:lpstr>Text Translation  Sequence to sequence</vt:lpstr>
      <vt:lpstr>Agenda</vt:lpstr>
      <vt:lpstr>Dataset &amp; Preprocessing </vt:lpstr>
      <vt:lpstr>Dataset &amp; Preprocessing </vt:lpstr>
      <vt:lpstr>Dataset &amp; Preprocessing </vt:lpstr>
      <vt:lpstr>Dataset &amp; Preprocessing </vt:lpstr>
      <vt:lpstr>Scratch model vs Pre-trained</vt:lpstr>
      <vt:lpstr>Scratch model vs Pre-trained</vt:lpstr>
      <vt:lpstr>Model selction</vt:lpstr>
      <vt:lpstr>Why we use marian-nmt</vt:lpstr>
      <vt:lpstr>Limitation </vt:lpstr>
      <vt:lpstr>Preparing model’s input   &amp; Tokenization</vt:lpstr>
      <vt:lpstr>Preparing model’s input   &amp; Tokenization</vt:lpstr>
      <vt:lpstr>Model’s pARAMETERS</vt:lpstr>
      <vt:lpstr>evaluations</vt:lpstr>
      <vt:lpstr>evaluations </vt:lpstr>
      <vt:lpstr>Deployment ( API )</vt:lpstr>
      <vt:lpstr>dEMO</vt:lpstr>
      <vt:lpstr>🚀 Future Enhancements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Hazem 20210265</dc:creator>
  <cp:lastModifiedBy>Hazem 20210265</cp:lastModifiedBy>
  <cp:revision>4</cp:revision>
  <dcterms:created xsi:type="dcterms:W3CDTF">2025-05-07T20:02:31Z</dcterms:created>
  <dcterms:modified xsi:type="dcterms:W3CDTF">2025-05-12T20:28:39Z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0x010100D66CE61517F6E6429177DAAD8CE4D2E4</vt:lpwstr>
  </property>
</Properties>
</file>