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5" r:id="rId3"/>
    <p:sldId id="256" r:id="rId4"/>
    <p:sldId id="257" r:id="rId5"/>
    <p:sldId id="284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601B45-8C70-4EA4-A22F-D80F604DB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386207B-C189-4FA9-92CE-905C12F82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F94B58-C1CF-432C-ADB6-C65FE984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19A8-9AAE-4D0B-8ECE-0C8D203A3AA0}" type="datetimeFigureOut">
              <a:rPr lang="it-IT" smtClean="0"/>
              <a:t>20/01/2022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04842F-2142-442E-B7D7-E07C1C72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A22AE8-CC7D-4329-8625-8E586383D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20719-972D-4645-99A5-7A2020B11C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848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DAA78-1B44-40AB-B46A-109F947ED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3E93865-4DFB-4C49-8AAF-E81D433BE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71D6A0-4501-47CD-83A2-B78C67505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19A8-9AAE-4D0B-8ECE-0C8D203A3AA0}" type="datetimeFigureOut">
              <a:rPr lang="it-IT" smtClean="0"/>
              <a:t>20/01/2022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3F08377-981E-4956-B883-401B814C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660B2F-F20A-4069-9A1A-2C952C1E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20719-972D-4645-99A5-7A2020B11C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115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A21D876-C9D5-446D-95B1-0B5F11A25D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B32284A-1DA4-43CA-A8B8-5409A5ED8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8A1CDB3-43AB-4DDE-8E77-73E675C57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19A8-9AAE-4D0B-8ECE-0C8D203A3AA0}" type="datetimeFigureOut">
              <a:rPr lang="it-IT" smtClean="0"/>
              <a:t>20/01/2022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83C218-266C-4876-A06B-EA4237552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07560D5-5431-4CC3-A201-1E04BDD13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20719-972D-4645-99A5-7A2020B11C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6075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863DA8-93C0-42F2-8908-6F52522E1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6B8BC1-D2D1-4013-BBBE-DE21EEE7E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ABC4E1C-15C6-490C-8335-302ECD1A4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19A8-9AAE-4D0B-8ECE-0C8D203A3AA0}" type="datetimeFigureOut">
              <a:rPr lang="it-IT" smtClean="0"/>
              <a:t>20/01/2022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4B68A37-797B-4268-8889-AE9BE9833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1D5B2F-7DA4-49CB-8383-EA6ACF67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20719-972D-4645-99A5-7A2020B11C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3369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F5ACD5-1093-4136-876D-E39F82B32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C3D70EE-6A09-443F-8C16-D2528714A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8DA9491-1F43-4D92-B3FD-7FA8B3FF6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19A8-9AAE-4D0B-8ECE-0C8D203A3AA0}" type="datetimeFigureOut">
              <a:rPr lang="it-IT" smtClean="0"/>
              <a:t>20/01/2022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E3698EA-280D-4B45-9D9C-4385E6273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0F68EE4-A327-47A3-9D27-97BE938E0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20719-972D-4645-99A5-7A2020B11C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869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8F9D03-B507-4354-9B83-3F0900AF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6204C1-162F-42D3-8234-3A5972AB6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8BEA1EA-733A-4D6E-8638-B18C91573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AAA4A26-215A-4F14-9A26-A63A7748B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19A8-9AAE-4D0B-8ECE-0C8D203A3AA0}" type="datetimeFigureOut">
              <a:rPr lang="it-IT" smtClean="0"/>
              <a:t>20/01/2022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B110C74-AF17-4D99-9207-159CEE7BB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0CA1E76-1AC4-452D-BDEB-8AA34C5FD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20719-972D-4645-99A5-7A2020B11C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205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819969-C745-43BE-8FDF-980D6A07F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8CCA99-A212-47EA-AE3F-79B9A8C5F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85BC155-6072-49D8-8C1F-0E3359AA9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212951F-31A3-4BED-80E2-219EEFFAC3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3691364-9F53-4A8D-BC2E-5C04E1C78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52E9AB9-0BF9-44B2-8EF3-3EF01C5D3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19A8-9AAE-4D0B-8ECE-0C8D203A3AA0}" type="datetimeFigureOut">
              <a:rPr lang="it-IT" smtClean="0"/>
              <a:t>20/01/2022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3A18696-87E9-4133-A7DD-3F630778C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8D598DC-F08B-4FFD-A2DC-422ECD21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20719-972D-4645-99A5-7A2020B11C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184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B60731-E03D-4C18-AE5A-5CEADEAC7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B4F7990-0E26-4B00-9BA7-5ABAB7F51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19A8-9AAE-4D0B-8ECE-0C8D203A3AA0}" type="datetimeFigureOut">
              <a:rPr lang="it-IT" smtClean="0"/>
              <a:t>20/01/2022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C941E0D-2A3B-493A-89D8-50D33D116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EAF5A91-F476-445A-8433-AFE1F4E3C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20719-972D-4645-99A5-7A2020B11C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961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9A72C04-A009-4AE9-9CDB-6F90F9CB5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19A8-9AAE-4D0B-8ECE-0C8D203A3AA0}" type="datetimeFigureOut">
              <a:rPr lang="it-IT" smtClean="0"/>
              <a:t>20/01/2022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E43B0AA-E35B-41EF-9518-AF10960AE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2AB87A7-8D99-4427-958B-32171BFB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20719-972D-4645-99A5-7A2020B11C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1759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9F2853-481B-43D7-936C-25EFF31EF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FB5646-3FFC-48E3-96CB-A03CD6F14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E2BE177-2AE2-4F82-BDCA-A18B6BAD7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28F477C-8593-421D-ABA3-BBADAF9FB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19A8-9AAE-4D0B-8ECE-0C8D203A3AA0}" type="datetimeFigureOut">
              <a:rPr lang="it-IT" smtClean="0"/>
              <a:t>20/01/2022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2D7A540-9E50-43AD-AD5A-4235EF18A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BAE1106-1C5A-41DB-A0E0-9E90CEE2C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20719-972D-4645-99A5-7A2020B11C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0696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02B9DE-A263-4E90-88D1-378489003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CA592FA-CE73-4308-AAB5-4FBA9317F3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4347885-E6FF-47B6-A2B6-64B1E36E2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AFADA2C-F0D7-4804-9F95-A763C3BD0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19A8-9AAE-4D0B-8ECE-0C8D203A3AA0}" type="datetimeFigureOut">
              <a:rPr lang="it-IT" smtClean="0"/>
              <a:t>20/01/2022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F46E69C-41E7-4765-BC0F-D0B1372FE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B08B5C9-00CD-4989-9CBA-F14A5086F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20719-972D-4645-99A5-7A2020B11C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430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28ED07E-C945-4F3D-9833-30DBA0A58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59B7656-2260-4462-B46D-2930E47E5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036342-E993-4F87-B55C-190616D648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A19A8-9AAE-4D0B-8ECE-0C8D203A3AA0}" type="datetimeFigureOut">
              <a:rPr lang="it-IT" smtClean="0"/>
              <a:t>20/01/2022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611FDF-11A5-40F0-AA65-D75BE1A4E8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D26DB5F-D19F-4123-A254-180F17D6D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20719-972D-4645-99A5-7A2020B11C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5658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474EA46B-3937-42F9-885A-DAB532D2AF21}"/>
              </a:ext>
            </a:extLst>
          </p:cNvPr>
          <p:cNvSpPr/>
          <p:nvPr/>
        </p:nvSpPr>
        <p:spPr>
          <a:xfrm>
            <a:off x="368422" y="588461"/>
            <a:ext cx="11455153" cy="8788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12D1E8C-63E5-46E6-869F-67B61519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Windows Service Quartz Sample</a:t>
            </a:r>
          </a:p>
        </p:txBody>
      </p:sp>
      <p:pic>
        <p:nvPicPr>
          <p:cNvPr id="3074" name="Picture 2" descr="Runing Backup as Windows Service">
            <a:extLst>
              <a:ext uri="{FF2B5EF4-FFF2-40B4-BE49-F238E27FC236}">
                <a16:creationId xmlns:a16="http://schemas.microsoft.com/office/drawing/2014/main" id="{F8ED1C80-7368-4AA5-B8C3-34A31562A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77595"/>
            <a:ext cx="3279097" cy="327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riangolo isoscele 4">
            <a:extLst>
              <a:ext uri="{FF2B5EF4-FFF2-40B4-BE49-F238E27FC236}">
                <a16:creationId xmlns:a16="http://schemas.microsoft.com/office/drawing/2014/main" id="{B75BE56C-E937-4BA6-B0D1-10B049B6D6BE}"/>
              </a:ext>
            </a:extLst>
          </p:cNvPr>
          <p:cNvSpPr/>
          <p:nvPr/>
        </p:nvSpPr>
        <p:spPr>
          <a:xfrm>
            <a:off x="4456451" y="5943600"/>
            <a:ext cx="7735549" cy="914400"/>
          </a:xfrm>
          <a:prstGeom prst="triangle">
            <a:avLst>
              <a:gd name="adj" fmla="val 93611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080" name="Picture 8" descr="Quartz Enterprise Job Scheduler">
            <a:extLst>
              <a:ext uri="{FF2B5EF4-FFF2-40B4-BE49-F238E27FC236}">
                <a16:creationId xmlns:a16="http://schemas.microsoft.com/office/drawing/2014/main" id="{8AC382C1-1ED6-492E-9238-E98B52978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882" y="3336001"/>
            <a:ext cx="545569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8BA7902-F03D-43B0-BF04-9D8D8656DE03}"/>
              </a:ext>
            </a:extLst>
          </p:cNvPr>
          <p:cNvSpPr txBox="1"/>
          <p:nvPr/>
        </p:nvSpPr>
        <p:spPr>
          <a:xfrm>
            <a:off x="4935984" y="3091904"/>
            <a:ext cx="7986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600" b="1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49071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8140A73-68FF-48D9-9A8C-45D2488AE080}"/>
              </a:ext>
            </a:extLst>
          </p:cNvPr>
          <p:cNvSpPr/>
          <p:nvPr/>
        </p:nvSpPr>
        <p:spPr>
          <a:xfrm>
            <a:off x="736847" y="3561849"/>
            <a:ext cx="11086728" cy="8788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560039EE-3927-48BE-BD11-5C0E897AF442}"/>
              </a:ext>
            </a:extLst>
          </p:cNvPr>
          <p:cNvSpPr/>
          <p:nvPr/>
        </p:nvSpPr>
        <p:spPr>
          <a:xfrm>
            <a:off x="736847" y="2056066"/>
            <a:ext cx="11086728" cy="8788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28EB02-0654-45D9-B182-4B8F9AA03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  <a:p>
            <a:pPr>
              <a:buFont typeface="Wingdings" panose="05000000000000000000" pitchFamily="2" charset="2"/>
              <a:buChar char="ü"/>
            </a:pPr>
            <a:r>
              <a:rPr lang="it-IT" dirty="0"/>
              <a:t>Macro Architettura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>
              <a:buFont typeface="Wingdings" panose="05000000000000000000" pitchFamily="2" charset="2"/>
              <a:buChar char="ü"/>
            </a:pPr>
            <a:r>
              <a:rPr lang="it-IT" dirty="0"/>
              <a:t> Punti di attenzione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85C1B31-72EE-44F7-B8FC-B707F27EDF87}"/>
              </a:ext>
            </a:extLst>
          </p:cNvPr>
          <p:cNvSpPr/>
          <p:nvPr/>
        </p:nvSpPr>
        <p:spPr>
          <a:xfrm>
            <a:off x="368422" y="588461"/>
            <a:ext cx="11455153" cy="8788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670B9E0-CEA8-4E27-B7FE-8E097197B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0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Indice</a:t>
            </a:r>
          </a:p>
        </p:txBody>
      </p:sp>
      <p:sp>
        <p:nvSpPr>
          <p:cNvPr id="8" name="Triangolo isoscele 7">
            <a:extLst>
              <a:ext uri="{FF2B5EF4-FFF2-40B4-BE49-F238E27FC236}">
                <a16:creationId xmlns:a16="http://schemas.microsoft.com/office/drawing/2014/main" id="{27F4A1EB-3A3B-4717-9DE4-333EC97F3399}"/>
              </a:ext>
            </a:extLst>
          </p:cNvPr>
          <p:cNvSpPr/>
          <p:nvPr/>
        </p:nvSpPr>
        <p:spPr>
          <a:xfrm>
            <a:off x="4456451" y="5943600"/>
            <a:ext cx="7735549" cy="914400"/>
          </a:xfrm>
          <a:prstGeom prst="triangle">
            <a:avLst>
              <a:gd name="adj" fmla="val 93611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9177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ttangolo 65">
            <a:extLst>
              <a:ext uri="{FF2B5EF4-FFF2-40B4-BE49-F238E27FC236}">
                <a16:creationId xmlns:a16="http://schemas.microsoft.com/office/drawing/2014/main" id="{87FA5865-4E62-4084-9307-80DA4F67F149}"/>
              </a:ext>
            </a:extLst>
          </p:cNvPr>
          <p:cNvSpPr/>
          <p:nvPr/>
        </p:nvSpPr>
        <p:spPr>
          <a:xfrm>
            <a:off x="88777" y="26648"/>
            <a:ext cx="11647010" cy="8788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9075B697-B1C1-4854-9173-5BA1FB2F1359}"/>
              </a:ext>
            </a:extLst>
          </p:cNvPr>
          <p:cNvSpPr/>
          <p:nvPr/>
        </p:nvSpPr>
        <p:spPr>
          <a:xfrm>
            <a:off x="88777" y="1133435"/>
            <a:ext cx="11647010" cy="4018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D050FB8A-4ED6-4108-A7D6-30BC8E9D9272}"/>
              </a:ext>
            </a:extLst>
          </p:cNvPr>
          <p:cNvSpPr/>
          <p:nvPr/>
        </p:nvSpPr>
        <p:spPr>
          <a:xfrm>
            <a:off x="168676" y="1402614"/>
            <a:ext cx="4722239" cy="35155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28" name="Picture 4" descr="Windows Service Icon #312344 - Free Icons Library">
            <a:extLst>
              <a:ext uri="{FF2B5EF4-FFF2-40B4-BE49-F238E27FC236}">
                <a16:creationId xmlns:a16="http://schemas.microsoft.com/office/drawing/2014/main" id="{F119BF95-2ED8-4F22-A593-8351A4918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421" y="1863750"/>
            <a:ext cx="1117846" cy="111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oving to the Action Scheduler Library - Tyche Softwares">
            <a:extLst>
              <a:ext uri="{FF2B5EF4-FFF2-40B4-BE49-F238E27FC236}">
                <a16:creationId xmlns:a16="http://schemas.microsoft.com/office/drawing/2014/main" id="{E8BE0B60-0598-4284-8107-7634A8C11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43" y="2487675"/>
            <a:ext cx="2378577" cy="166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27F1A200-4218-40E0-95D0-E461D4B6888E}"/>
              </a:ext>
            </a:extLst>
          </p:cNvPr>
          <p:cNvSpPr txBox="1"/>
          <p:nvPr/>
        </p:nvSpPr>
        <p:spPr>
          <a:xfrm>
            <a:off x="168676" y="1395360"/>
            <a:ext cx="178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Windows Service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83ED2CF-93A5-4E69-B544-A018F3551E66}"/>
              </a:ext>
            </a:extLst>
          </p:cNvPr>
          <p:cNvSpPr txBox="1"/>
          <p:nvPr/>
        </p:nvSpPr>
        <p:spPr>
          <a:xfrm>
            <a:off x="545988" y="1992100"/>
            <a:ext cx="1492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Quartz Scheduler:</a:t>
            </a:r>
          </a:p>
          <a:p>
            <a:r>
              <a:rPr lang="it-IT" sz="1400" dirty="0"/>
              <a:t>Cron Trigger + Job</a:t>
            </a:r>
          </a:p>
        </p:txBody>
      </p:sp>
      <p:pic>
        <p:nvPicPr>
          <p:cNvPr id="1036" name="Picture 12" descr="Database Icon Pack | Free icon packs to download">
            <a:extLst>
              <a:ext uri="{FF2B5EF4-FFF2-40B4-BE49-F238E27FC236}">
                <a16:creationId xmlns:a16="http://schemas.microsoft.com/office/drawing/2014/main" id="{A080EB4C-67CD-4512-B746-2A05FDA08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726" y="5222697"/>
            <a:ext cx="1419176" cy="141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BFFCBC3-71F7-4591-91A9-E7F1E6C11382}"/>
              </a:ext>
            </a:extLst>
          </p:cNvPr>
          <p:cNvSpPr txBox="1"/>
          <p:nvPr/>
        </p:nvSpPr>
        <p:spPr>
          <a:xfrm>
            <a:off x="4540545" y="6505699"/>
            <a:ext cx="3628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Database Cron Rules + Business Data</a:t>
            </a:r>
          </a:p>
        </p:txBody>
      </p:sp>
      <p:cxnSp>
        <p:nvCxnSpPr>
          <p:cNvPr id="8" name="Connettore a gomito 7">
            <a:extLst>
              <a:ext uri="{FF2B5EF4-FFF2-40B4-BE49-F238E27FC236}">
                <a16:creationId xmlns:a16="http://schemas.microsoft.com/office/drawing/2014/main" id="{53AB2D8C-3E1C-4E86-A77A-C0B93D83BFD2}"/>
              </a:ext>
            </a:extLst>
          </p:cNvPr>
          <p:cNvCxnSpPr>
            <a:cxnSpLocks/>
            <a:stCxn id="1036" idx="1"/>
            <a:endCxn id="27" idx="2"/>
          </p:cNvCxnSpPr>
          <p:nvPr/>
        </p:nvCxnSpPr>
        <p:spPr>
          <a:xfrm rot="10800000">
            <a:off x="2529796" y="4918171"/>
            <a:ext cx="2932930" cy="10141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2DA627F-50DD-4BD9-8B03-89B367576BE0}"/>
              </a:ext>
            </a:extLst>
          </p:cNvPr>
          <p:cNvSpPr txBox="1"/>
          <p:nvPr/>
        </p:nvSpPr>
        <p:spPr>
          <a:xfrm>
            <a:off x="2639546" y="5715204"/>
            <a:ext cx="23663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/>
              <a:t>Ottieni regole Cron per definizione trigger</a:t>
            </a:r>
          </a:p>
        </p:txBody>
      </p:sp>
      <p:pic>
        <p:nvPicPr>
          <p:cNvPr id="1038" name="Picture 14" descr="Free Exe icon | Exe icons PNG, ICO or ICNS">
            <a:extLst>
              <a:ext uri="{FF2B5EF4-FFF2-40B4-BE49-F238E27FC236}">
                <a16:creationId xmlns:a16="http://schemas.microsoft.com/office/drawing/2014/main" id="{C23C8C7A-018C-4632-AF2C-8D05B66AC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875" y="2244950"/>
            <a:ext cx="1745655" cy="174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4" descr="Free Exe icon | Exe icons PNG, ICO or ICNS">
            <a:extLst>
              <a:ext uri="{FF2B5EF4-FFF2-40B4-BE49-F238E27FC236}">
                <a16:creationId xmlns:a16="http://schemas.microsoft.com/office/drawing/2014/main" id="{0607DB60-761D-4203-BF85-DE3675D93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022" y="2274544"/>
            <a:ext cx="1745655" cy="174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8CF5512-F637-433A-B1C8-B663386A3941}"/>
              </a:ext>
            </a:extLst>
          </p:cNvPr>
          <p:cNvSpPr txBox="1"/>
          <p:nvPr/>
        </p:nvSpPr>
        <p:spPr>
          <a:xfrm>
            <a:off x="7055402" y="3877783"/>
            <a:ext cx="1388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Root Process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ABDFD43-D83E-4C8C-AEAF-88FA8E3D1EF0}"/>
              </a:ext>
            </a:extLst>
          </p:cNvPr>
          <p:cNvSpPr txBox="1"/>
          <p:nvPr/>
        </p:nvSpPr>
        <p:spPr>
          <a:xfrm>
            <a:off x="9687813" y="3877783"/>
            <a:ext cx="14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Child Process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27D16939-F43D-434B-802A-4B2B6A790C25}"/>
              </a:ext>
            </a:extLst>
          </p:cNvPr>
          <p:cNvCxnSpPr>
            <a:cxnSpLocks/>
          </p:cNvCxnSpPr>
          <p:nvPr/>
        </p:nvCxnSpPr>
        <p:spPr>
          <a:xfrm flipV="1">
            <a:off x="8591103" y="2626418"/>
            <a:ext cx="7902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3A40EAD4-8DD3-48DF-A37E-7F05245D9ACA}"/>
              </a:ext>
            </a:extLst>
          </p:cNvPr>
          <p:cNvSpPr txBox="1"/>
          <p:nvPr/>
        </p:nvSpPr>
        <p:spPr>
          <a:xfrm>
            <a:off x="8546627" y="2667690"/>
            <a:ext cx="9300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/>
              <a:t>Exec (no shell)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B125D964-6168-4E56-A126-A2B8BB39D8E4}"/>
              </a:ext>
            </a:extLst>
          </p:cNvPr>
          <p:cNvCxnSpPr>
            <a:cxnSpLocks/>
          </p:cNvCxnSpPr>
          <p:nvPr/>
        </p:nvCxnSpPr>
        <p:spPr>
          <a:xfrm>
            <a:off x="4512184" y="2561699"/>
            <a:ext cx="2325508" cy="18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9BD99B3-05D8-434B-B4C3-513C96719686}"/>
              </a:ext>
            </a:extLst>
          </p:cNvPr>
          <p:cNvSpPr txBox="1"/>
          <p:nvPr/>
        </p:nvSpPr>
        <p:spPr>
          <a:xfrm>
            <a:off x="5424663" y="2636627"/>
            <a:ext cx="9300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/>
              <a:t>Exec (no shell)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D404D4CE-4A29-4FC6-8907-B11329033D74}"/>
              </a:ext>
            </a:extLst>
          </p:cNvPr>
          <p:cNvCxnSpPr>
            <a:cxnSpLocks/>
          </p:cNvCxnSpPr>
          <p:nvPr/>
        </p:nvCxnSpPr>
        <p:spPr>
          <a:xfrm flipV="1">
            <a:off x="2191728" y="2618856"/>
            <a:ext cx="1100693" cy="424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57E1AC26-E5C3-43BA-9AED-51153C4849F8}"/>
              </a:ext>
            </a:extLst>
          </p:cNvPr>
          <p:cNvSpPr txBox="1"/>
          <p:nvPr/>
        </p:nvSpPr>
        <p:spPr>
          <a:xfrm>
            <a:off x="2271627" y="2589717"/>
            <a:ext cx="593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/>
              <a:t>Run Job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24D843BB-24F7-49AA-92F9-B6F6DF57833E}"/>
              </a:ext>
            </a:extLst>
          </p:cNvPr>
          <p:cNvSpPr txBox="1"/>
          <p:nvPr/>
        </p:nvSpPr>
        <p:spPr>
          <a:xfrm>
            <a:off x="3635580" y="1666547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Job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182340EA-1BCF-47FE-8926-C0ABD6A6EF65}"/>
              </a:ext>
            </a:extLst>
          </p:cNvPr>
          <p:cNvSpPr txBox="1"/>
          <p:nvPr/>
        </p:nvSpPr>
        <p:spPr>
          <a:xfrm>
            <a:off x="1118421" y="4107638"/>
            <a:ext cx="1073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Cron Trigger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FF1243F4-DB0C-491E-821B-7F2A449B3529}"/>
              </a:ext>
            </a:extLst>
          </p:cNvPr>
          <p:cNvSpPr txBox="1"/>
          <p:nvPr/>
        </p:nvSpPr>
        <p:spPr>
          <a:xfrm>
            <a:off x="9411466" y="1159110"/>
            <a:ext cx="2334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Headless Environment 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00402DE5-1B83-47D7-97B9-1BD99A19DCFC}"/>
              </a:ext>
            </a:extLst>
          </p:cNvPr>
          <p:cNvSpPr txBox="1"/>
          <p:nvPr/>
        </p:nvSpPr>
        <p:spPr>
          <a:xfrm>
            <a:off x="4114208" y="228609"/>
            <a:ext cx="2620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accent5">
                    <a:lumMod val="50000"/>
                  </a:schemeClr>
                </a:solidFill>
              </a:rPr>
              <a:t>Macro Architettura</a:t>
            </a:r>
          </a:p>
        </p:txBody>
      </p:sp>
      <p:pic>
        <p:nvPicPr>
          <p:cNvPr id="1040" name="Picture 16" descr="Vector Folder Icon 439792 Vector Art at Vecteezy">
            <a:extLst>
              <a:ext uri="{FF2B5EF4-FFF2-40B4-BE49-F238E27FC236}">
                <a16:creationId xmlns:a16="http://schemas.microsoft.com/office/drawing/2014/main" id="{54CF8FAF-4F97-4514-A924-C21E11FA7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284" y="1326642"/>
            <a:ext cx="933658" cy="93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Connettore a gomito 43">
            <a:extLst>
              <a:ext uri="{FF2B5EF4-FFF2-40B4-BE49-F238E27FC236}">
                <a16:creationId xmlns:a16="http://schemas.microsoft.com/office/drawing/2014/main" id="{4BFC8EC1-CB8E-424A-9861-1E74EBF2178E}"/>
              </a:ext>
            </a:extLst>
          </p:cNvPr>
          <p:cNvCxnSpPr/>
          <p:nvPr/>
        </p:nvCxnSpPr>
        <p:spPr>
          <a:xfrm rot="16200000" flipV="1">
            <a:off x="8810985" y="1101211"/>
            <a:ext cx="755960" cy="23540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EC247E6A-8464-48C6-BEB1-EF4E4BC9F861}"/>
              </a:ext>
            </a:extLst>
          </p:cNvPr>
          <p:cNvSpPr txBox="1"/>
          <p:nvPr/>
        </p:nvSpPr>
        <p:spPr>
          <a:xfrm>
            <a:off x="7091046" y="1107499"/>
            <a:ext cx="908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Logging</a:t>
            </a:r>
          </a:p>
        </p:txBody>
      </p: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62D2854E-5269-45DB-AE91-DD72E4889B91}"/>
              </a:ext>
            </a:extLst>
          </p:cNvPr>
          <p:cNvCxnSpPr>
            <a:cxnSpLocks/>
          </p:cNvCxnSpPr>
          <p:nvPr/>
        </p:nvCxnSpPr>
        <p:spPr>
          <a:xfrm flipV="1">
            <a:off x="7536235" y="2095073"/>
            <a:ext cx="0" cy="202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AD950154-DD63-44BE-92EE-92D1C4888FF6}"/>
              </a:ext>
            </a:extLst>
          </p:cNvPr>
          <p:cNvCxnSpPr/>
          <p:nvPr/>
        </p:nvCxnSpPr>
        <p:spPr>
          <a:xfrm>
            <a:off x="4965846" y="1900253"/>
            <a:ext cx="2073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a gomito 49">
            <a:extLst>
              <a:ext uri="{FF2B5EF4-FFF2-40B4-BE49-F238E27FC236}">
                <a16:creationId xmlns:a16="http://schemas.microsoft.com/office/drawing/2014/main" id="{605AB626-1E71-4922-B669-D109EAA2E062}"/>
              </a:ext>
            </a:extLst>
          </p:cNvPr>
          <p:cNvCxnSpPr>
            <a:cxnSpLocks/>
            <a:stCxn id="19" idx="2"/>
          </p:cNvCxnSpPr>
          <p:nvPr/>
        </p:nvCxnSpPr>
        <p:spPr>
          <a:xfrm rot="5400000">
            <a:off x="7818115" y="3299876"/>
            <a:ext cx="1632495" cy="35269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a gomito 55">
            <a:extLst>
              <a:ext uri="{FF2B5EF4-FFF2-40B4-BE49-F238E27FC236}">
                <a16:creationId xmlns:a16="http://schemas.microsoft.com/office/drawing/2014/main" id="{78DB5CBD-C9BF-41E0-A96E-0BCFEF86309B}"/>
              </a:ext>
            </a:extLst>
          </p:cNvPr>
          <p:cNvCxnSpPr>
            <a:cxnSpLocks/>
            <a:stCxn id="18" idx="2"/>
          </p:cNvCxnSpPr>
          <p:nvPr/>
        </p:nvCxnSpPr>
        <p:spPr>
          <a:xfrm rot="5400000">
            <a:off x="6664132" y="4312259"/>
            <a:ext cx="1150450" cy="1020163"/>
          </a:xfrm>
          <a:prstGeom prst="bentConnector3">
            <a:avLst>
              <a:gd name="adj1" fmla="val 993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try Icon - Download in Flat Style">
            <a:extLst>
              <a:ext uri="{FF2B5EF4-FFF2-40B4-BE49-F238E27FC236}">
                <a16:creationId xmlns:a16="http://schemas.microsoft.com/office/drawing/2014/main" id="{52F6F829-84BC-4B39-95DF-6051E7EA0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627" y="4301314"/>
            <a:ext cx="534194" cy="53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C059CCEF-9849-44C4-96C2-22493DCFC2F5}"/>
              </a:ext>
            </a:extLst>
          </p:cNvPr>
          <p:cNvSpPr txBox="1"/>
          <p:nvPr/>
        </p:nvSpPr>
        <p:spPr>
          <a:xfrm>
            <a:off x="2785128" y="4308718"/>
            <a:ext cx="175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WaitAndRetry  Policy </a:t>
            </a:r>
          </a:p>
          <a:p>
            <a:r>
              <a:rPr lang="it-IT" sz="1400" dirty="0"/>
              <a:t>(Polly)</a:t>
            </a:r>
          </a:p>
        </p:txBody>
      </p:sp>
      <p:pic>
        <p:nvPicPr>
          <p:cNvPr id="1032" name="Picture 8" descr="clear cache Icon - Download clear cache Icon 2495429 | Noun Project">
            <a:extLst>
              <a:ext uri="{FF2B5EF4-FFF2-40B4-BE49-F238E27FC236}">
                <a16:creationId xmlns:a16="http://schemas.microsoft.com/office/drawing/2014/main" id="{67BA90FB-3F21-4EC3-932F-CE11D208F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654" y="3174833"/>
            <a:ext cx="972406" cy="972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872A32FE-CD93-4691-AFD1-785970020FCB}"/>
              </a:ext>
            </a:extLst>
          </p:cNvPr>
          <p:cNvCxnSpPr>
            <a:cxnSpLocks/>
          </p:cNvCxnSpPr>
          <p:nvPr/>
        </p:nvCxnSpPr>
        <p:spPr>
          <a:xfrm flipV="1">
            <a:off x="2703749" y="3877783"/>
            <a:ext cx="686819" cy="419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22F00350-B289-4EA3-A4AD-865666EAFCB3}"/>
              </a:ext>
            </a:extLst>
          </p:cNvPr>
          <p:cNvCxnSpPr>
            <a:cxnSpLocks/>
          </p:cNvCxnSpPr>
          <p:nvPr/>
        </p:nvCxnSpPr>
        <p:spPr>
          <a:xfrm flipH="1">
            <a:off x="2314872" y="3618305"/>
            <a:ext cx="1044916" cy="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E5FABC76-3387-4003-B614-7741C42713D8}"/>
              </a:ext>
            </a:extLst>
          </p:cNvPr>
          <p:cNvSpPr txBox="1"/>
          <p:nvPr/>
        </p:nvSpPr>
        <p:spPr>
          <a:xfrm>
            <a:off x="2480090" y="3374791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/>
              <a:t>Cron Rules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073C4326-15ED-4B80-867E-8D8522673EDC}"/>
              </a:ext>
            </a:extLst>
          </p:cNvPr>
          <p:cNvSpPr txBox="1"/>
          <p:nvPr/>
        </p:nvSpPr>
        <p:spPr>
          <a:xfrm>
            <a:off x="3138575" y="2992646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Plan Rules Cache</a:t>
            </a: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E9001488-C240-41E3-9E6F-75B56B312FD2}"/>
              </a:ext>
            </a:extLst>
          </p:cNvPr>
          <p:cNvSpPr/>
          <p:nvPr/>
        </p:nvSpPr>
        <p:spPr>
          <a:xfrm>
            <a:off x="2190584" y="5598473"/>
            <a:ext cx="248575" cy="256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52940690-6336-4C3D-A87B-C5D16486A1B4}"/>
              </a:ext>
            </a:extLst>
          </p:cNvPr>
          <p:cNvSpPr/>
          <p:nvPr/>
        </p:nvSpPr>
        <p:spPr>
          <a:xfrm>
            <a:off x="2769126" y="3726722"/>
            <a:ext cx="248575" cy="256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EFA6CCFA-3C1B-4F9D-A5FC-4F086EFFECEB}"/>
              </a:ext>
            </a:extLst>
          </p:cNvPr>
          <p:cNvSpPr/>
          <p:nvPr/>
        </p:nvSpPr>
        <p:spPr>
          <a:xfrm>
            <a:off x="2684530" y="2297929"/>
            <a:ext cx="248575" cy="256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57" name="Ovale 56">
            <a:extLst>
              <a:ext uri="{FF2B5EF4-FFF2-40B4-BE49-F238E27FC236}">
                <a16:creationId xmlns:a16="http://schemas.microsoft.com/office/drawing/2014/main" id="{D6EC6FDB-7F2C-4A3A-BF62-A5D44FF2E2A3}"/>
              </a:ext>
            </a:extLst>
          </p:cNvPr>
          <p:cNvSpPr/>
          <p:nvPr/>
        </p:nvSpPr>
        <p:spPr>
          <a:xfrm>
            <a:off x="5783407" y="2253710"/>
            <a:ext cx="248575" cy="256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4</a:t>
            </a:r>
          </a:p>
        </p:txBody>
      </p:sp>
      <p:sp>
        <p:nvSpPr>
          <p:cNvPr id="58" name="Ovale 57">
            <a:extLst>
              <a:ext uri="{FF2B5EF4-FFF2-40B4-BE49-F238E27FC236}">
                <a16:creationId xmlns:a16="http://schemas.microsoft.com/office/drawing/2014/main" id="{1BA078E9-F76B-4C7D-94E5-54E144B4ADA4}"/>
              </a:ext>
            </a:extLst>
          </p:cNvPr>
          <p:cNvSpPr/>
          <p:nvPr/>
        </p:nvSpPr>
        <p:spPr>
          <a:xfrm>
            <a:off x="8834783" y="2262291"/>
            <a:ext cx="248575" cy="256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6</a:t>
            </a:r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675C2859-CA72-4173-B0F6-8D2D8FB4A319}"/>
              </a:ext>
            </a:extLst>
          </p:cNvPr>
          <p:cNvSpPr/>
          <p:nvPr/>
        </p:nvSpPr>
        <p:spPr>
          <a:xfrm>
            <a:off x="7782873" y="4571371"/>
            <a:ext cx="248575" cy="256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5</a:t>
            </a:r>
          </a:p>
        </p:txBody>
      </p:sp>
      <p:sp>
        <p:nvSpPr>
          <p:cNvPr id="60" name="Ovale 59">
            <a:extLst>
              <a:ext uri="{FF2B5EF4-FFF2-40B4-BE49-F238E27FC236}">
                <a16:creationId xmlns:a16="http://schemas.microsoft.com/office/drawing/2014/main" id="{C37DF305-4228-4220-9934-46F62FC227CF}"/>
              </a:ext>
            </a:extLst>
          </p:cNvPr>
          <p:cNvSpPr/>
          <p:nvPr/>
        </p:nvSpPr>
        <p:spPr>
          <a:xfrm>
            <a:off x="10504290" y="5495183"/>
            <a:ext cx="248575" cy="256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7</a:t>
            </a:r>
          </a:p>
        </p:txBody>
      </p:sp>
      <p:cxnSp>
        <p:nvCxnSpPr>
          <p:cNvPr id="3" name="Connettore a gomito 2">
            <a:extLst>
              <a:ext uri="{FF2B5EF4-FFF2-40B4-BE49-F238E27FC236}">
                <a16:creationId xmlns:a16="http://schemas.microsoft.com/office/drawing/2014/main" id="{B9F92731-F856-4226-9001-3705CECCD276}"/>
              </a:ext>
            </a:extLst>
          </p:cNvPr>
          <p:cNvCxnSpPr>
            <a:stCxn id="1036" idx="0"/>
          </p:cNvCxnSpPr>
          <p:nvPr/>
        </p:nvCxnSpPr>
        <p:spPr>
          <a:xfrm rot="16200000" flipV="1">
            <a:off x="4489095" y="3539477"/>
            <a:ext cx="1604392" cy="17620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8F459B3-D83F-4AD5-A2D4-4F66F501A214}"/>
              </a:ext>
            </a:extLst>
          </p:cNvPr>
          <p:cNvSpPr txBox="1"/>
          <p:nvPr/>
        </p:nvSpPr>
        <p:spPr>
          <a:xfrm>
            <a:off x="4453435" y="3351970"/>
            <a:ext cx="21563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/>
              <a:t>Ri-schedulazione Jobs (Cache Expired)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33B0DF28-DFA7-46EA-8700-11716DC56006}"/>
              </a:ext>
            </a:extLst>
          </p:cNvPr>
          <p:cNvSpPr txBox="1"/>
          <p:nvPr/>
        </p:nvSpPr>
        <p:spPr>
          <a:xfrm>
            <a:off x="7358562" y="5893300"/>
            <a:ext cx="1090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/>
              <a:t>CRUD Operations</a:t>
            </a: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F7A94F59-D122-46E0-BB22-67D09AC8EE5F}"/>
              </a:ext>
            </a:extLst>
          </p:cNvPr>
          <p:cNvSpPr txBox="1"/>
          <p:nvPr/>
        </p:nvSpPr>
        <p:spPr>
          <a:xfrm>
            <a:off x="6870875" y="5437656"/>
            <a:ext cx="1090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/>
              <a:t>CRUD Operations</a:t>
            </a:r>
          </a:p>
        </p:txBody>
      </p:sp>
      <p:pic>
        <p:nvPicPr>
          <p:cNvPr id="7" name="Picture 2" descr="Architecture, development, preference, software, structure icon - Download  on Iconfinder">
            <a:extLst>
              <a:ext uri="{FF2B5EF4-FFF2-40B4-BE49-F238E27FC236}">
                <a16:creationId xmlns:a16="http://schemas.microsoft.com/office/drawing/2014/main" id="{85689A8A-DA84-4128-8566-64241BAA3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37065" y="76586"/>
            <a:ext cx="765709" cy="765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266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654F6994-9DC1-4B1F-BB0E-C45701DEF217}"/>
              </a:ext>
            </a:extLst>
          </p:cNvPr>
          <p:cNvSpPr/>
          <p:nvPr/>
        </p:nvSpPr>
        <p:spPr>
          <a:xfrm>
            <a:off x="301841" y="177553"/>
            <a:ext cx="11455153" cy="8788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919C734-D242-4C6E-8284-11E28CBF8407}"/>
              </a:ext>
            </a:extLst>
          </p:cNvPr>
          <p:cNvSpPr txBox="1"/>
          <p:nvPr/>
        </p:nvSpPr>
        <p:spPr>
          <a:xfrm>
            <a:off x="3826276" y="386165"/>
            <a:ext cx="2596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accent5">
                    <a:lumMod val="50000"/>
                  </a:schemeClr>
                </a:solidFill>
              </a:rPr>
              <a:t>Punti di attenzione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7BA3CDF-1420-4355-93E5-11B364927A0A}"/>
              </a:ext>
            </a:extLst>
          </p:cNvPr>
          <p:cNvSpPr txBox="1"/>
          <p:nvPr/>
        </p:nvSpPr>
        <p:spPr>
          <a:xfrm>
            <a:off x="435006" y="1171852"/>
            <a:ext cx="114877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it-IT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Il Windows Service girerà con una utenza ad hoc per accedere in autenticazione integrata al Database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L’utenza del Windows Service sarà propagata ai processi root e </a:t>
            </a:r>
            <a:r>
              <a:rPr lang="it-IT" dirty="0" err="1"/>
              <a:t>child</a:t>
            </a:r>
            <a:endParaRPr lang="it-IT" dirty="0"/>
          </a:p>
          <a:p>
            <a:endParaRPr lang="it-IT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Le regole di schedulazione sono definite a database. Si tratta di espressioni Cron per istanziare i </a:t>
            </a:r>
            <a:r>
              <a:rPr lang="it-IT" dirty="0" err="1"/>
              <a:t>CronTrigger</a:t>
            </a:r>
            <a:r>
              <a:rPr lang="it-IT" dirty="0"/>
              <a:t> Quartz .NET. Si possono avere più regole per uno stesso batch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Windows Service e Processi gireranno in un ambiente </a:t>
            </a:r>
            <a:r>
              <a:rPr lang="it-IT" dirty="0" err="1"/>
              <a:t>headless</a:t>
            </a:r>
            <a:r>
              <a:rPr lang="it-IT" dirty="0"/>
              <a:t>. I processi devono essere lanciati senza uso di shell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Le regole di schedulazione vengono ricaricate in automatico con una certa frequenza in base ad una policy di scadenza in cache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Il primo accesso al database (per il recupero delle regole </a:t>
            </a:r>
            <a:r>
              <a:rPr lang="it-IT" dirty="0" err="1"/>
              <a:t>cron</a:t>
            </a:r>
            <a:r>
              <a:rPr lang="it-IT" dirty="0"/>
              <a:t>) sarà di tipo </a:t>
            </a:r>
            <a:r>
              <a:rPr lang="it-IT" dirty="0" err="1"/>
              <a:t>WaitAndRetryForever</a:t>
            </a:r>
            <a:endParaRPr lang="it-IT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69E1246-05BF-4B23-B95A-56EA1F084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141" y="282974"/>
            <a:ext cx="668045" cy="66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252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That&amp;#39;s All Folks - Bugs Bunny - YouTube">
            <a:extLst>
              <a:ext uri="{FF2B5EF4-FFF2-40B4-BE49-F238E27FC236}">
                <a16:creationId xmlns:a16="http://schemas.microsoft.com/office/drawing/2014/main" id="{DB95A48C-FB2C-4165-9FC7-3FFE01D20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3809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202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Tema di Office</vt:lpstr>
      <vt:lpstr>Windows Service Quartz Sample</vt:lpstr>
      <vt:lpstr>Indice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Gimmi Tiozzo</dc:creator>
  <cp:lastModifiedBy>Gimmi Tiozzo</cp:lastModifiedBy>
  <cp:revision>19</cp:revision>
  <dcterms:created xsi:type="dcterms:W3CDTF">2022-01-13T15:42:00Z</dcterms:created>
  <dcterms:modified xsi:type="dcterms:W3CDTF">2022-01-20T11:58:30Z</dcterms:modified>
</cp:coreProperties>
</file>